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notesMasterIdLst>
    <p:notesMasterId r:id="rId73"/>
  </p:notesMasterIdLst>
  <p:sldIdLst>
    <p:sldId id="378" r:id="rId2"/>
    <p:sldId id="379" r:id="rId3"/>
    <p:sldId id="265" r:id="rId4"/>
    <p:sldId id="382" r:id="rId5"/>
    <p:sldId id="279" r:id="rId6"/>
    <p:sldId id="321" r:id="rId7"/>
    <p:sldId id="350" r:id="rId8"/>
    <p:sldId id="351" r:id="rId9"/>
    <p:sldId id="369" r:id="rId10"/>
    <p:sldId id="280" r:id="rId11"/>
    <p:sldId id="384" r:id="rId12"/>
    <p:sldId id="385" r:id="rId13"/>
    <p:sldId id="401" r:id="rId14"/>
    <p:sldId id="281" r:id="rId15"/>
    <p:sldId id="386" r:id="rId16"/>
    <p:sldId id="387" r:id="rId17"/>
    <p:sldId id="400" r:id="rId18"/>
    <p:sldId id="303" r:id="rId19"/>
    <p:sldId id="388" r:id="rId20"/>
    <p:sldId id="389" r:id="rId21"/>
    <p:sldId id="402" r:id="rId22"/>
    <p:sldId id="371" r:id="rId23"/>
    <p:sldId id="390" r:id="rId24"/>
    <p:sldId id="391" r:id="rId25"/>
    <p:sldId id="372" r:id="rId26"/>
    <p:sldId id="392" r:id="rId27"/>
    <p:sldId id="393" r:id="rId28"/>
    <p:sldId id="394" r:id="rId29"/>
    <p:sldId id="373" r:id="rId30"/>
    <p:sldId id="395" r:id="rId31"/>
    <p:sldId id="396" r:id="rId32"/>
    <p:sldId id="320" r:id="rId33"/>
    <p:sldId id="352" r:id="rId34"/>
    <p:sldId id="284" r:id="rId35"/>
    <p:sldId id="374" r:id="rId36"/>
    <p:sldId id="286" r:id="rId37"/>
    <p:sldId id="354" r:id="rId38"/>
    <p:sldId id="353" r:id="rId39"/>
    <p:sldId id="397" r:id="rId40"/>
    <p:sldId id="398" r:id="rId41"/>
    <p:sldId id="399" r:id="rId42"/>
    <p:sldId id="376" r:id="rId43"/>
    <p:sldId id="457" r:id="rId44"/>
    <p:sldId id="417" r:id="rId45"/>
    <p:sldId id="418" r:id="rId46"/>
    <p:sldId id="455" r:id="rId47"/>
    <p:sldId id="419" r:id="rId48"/>
    <p:sldId id="420" r:id="rId49"/>
    <p:sldId id="421" r:id="rId50"/>
    <p:sldId id="422" r:id="rId51"/>
    <p:sldId id="423" r:id="rId52"/>
    <p:sldId id="456" r:id="rId53"/>
    <p:sldId id="424" r:id="rId54"/>
    <p:sldId id="425" r:id="rId55"/>
    <p:sldId id="426" r:id="rId56"/>
    <p:sldId id="427" r:id="rId57"/>
    <p:sldId id="428" r:id="rId58"/>
    <p:sldId id="432" r:id="rId59"/>
    <p:sldId id="433" r:id="rId60"/>
    <p:sldId id="435" r:id="rId61"/>
    <p:sldId id="437" r:id="rId62"/>
    <p:sldId id="438" r:id="rId63"/>
    <p:sldId id="439" r:id="rId64"/>
    <p:sldId id="444" r:id="rId65"/>
    <p:sldId id="446" r:id="rId66"/>
    <p:sldId id="447" r:id="rId67"/>
    <p:sldId id="448" r:id="rId68"/>
    <p:sldId id="450" r:id="rId69"/>
    <p:sldId id="453" r:id="rId70"/>
    <p:sldId id="312" r:id="rId71"/>
    <p:sldId id="313"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55"/>
    <a:srgbClr val="D28F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72014" autoAdjust="0"/>
  </p:normalViewPr>
  <p:slideViewPr>
    <p:cSldViewPr snapToGrid="0" snapToObjects="1">
      <p:cViewPr varScale="1">
        <p:scale>
          <a:sx n="77" d="100"/>
          <a:sy n="77" d="100"/>
        </p:scale>
        <p:origin x="-2008" y="-88"/>
      </p:cViewPr>
      <p:guideLst>
        <p:guide orient="horz" pos="2160"/>
        <p:guide pos="2880"/>
      </p:guideLst>
    </p:cSldViewPr>
  </p:slideViewPr>
  <p:outlineViewPr>
    <p:cViewPr>
      <p:scale>
        <a:sx n="33" d="100"/>
        <a:sy n="33" d="100"/>
      </p:scale>
      <p:origin x="0" y="19216"/>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D4A698-EF88-0047-8F41-7C51B3A035F8}" type="datetimeFigureOut">
              <a:rPr lang="en-US" smtClean="0"/>
              <a:t>5/9/15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06F88B-2625-6F4E-AF5E-400373E92969}" type="slidenum">
              <a:rPr lang="en-US" smtClean="0"/>
              <a:t>‹#›</a:t>
            </a:fld>
            <a:endParaRPr lang="en-US" dirty="0"/>
          </a:p>
        </p:txBody>
      </p:sp>
    </p:spTree>
    <p:extLst>
      <p:ext uri="{BB962C8B-B14F-4D97-AF65-F5344CB8AC3E}">
        <p14:creationId xmlns:p14="http://schemas.microsoft.com/office/powerpoint/2010/main" val="3535703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a:t>
            </a:fld>
            <a:endParaRPr lang="en-US" dirty="0"/>
          </a:p>
        </p:txBody>
      </p:sp>
    </p:spTree>
    <p:extLst>
      <p:ext uri="{BB962C8B-B14F-4D97-AF65-F5344CB8AC3E}">
        <p14:creationId xmlns:p14="http://schemas.microsoft.com/office/powerpoint/2010/main" val="3576067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Alternative Costs at Closing</a:t>
            </a:r>
          </a:p>
          <a:p>
            <a:endParaRPr lang="en-US" sz="1200" b="1" u="sng"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for transactions without a seller where the </a:t>
            </a:r>
            <a:r>
              <a:rPr lang="en-US" sz="1200" b="1" kern="1200" dirty="0" smtClean="0">
                <a:solidFill>
                  <a:schemeClr val="tx1"/>
                </a:solidFill>
                <a:effectLst/>
                <a:latin typeface="+mn-lt"/>
                <a:ea typeface="+mn-ea"/>
                <a:cs typeface="+mn-cs"/>
              </a:rPr>
              <a:t>Alternative Estimated Costs at Closing </a:t>
            </a:r>
            <a:r>
              <a:rPr lang="en-US" sz="1200" kern="1200" dirty="0" smtClean="0">
                <a:solidFill>
                  <a:schemeClr val="tx1"/>
                </a:solidFill>
                <a:effectLst/>
                <a:latin typeface="+mn-lt"/>
                <a:ea typeface="+mn-ea"/>
                <a:cs typeface="+mn-cs"/>
              </a:rPr>
              <a:t>table was 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(see section 2.2.4 above; § 1026.38(d)(2)) check boxes are used in order to indicate whether the amount of cash is due from or paid to the consumer at consummation. (comment 38(d)(2)-2) If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is used, then the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on page 3 of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must also be used. (comment 38(d)(2)-1) </a:t>
            </a:r>
            <a:endParaRPr lang="en-US" dirty="0" smtClean="0"/>
          </a:p>
          <a:p>
            <a:endParaRPr lang="en-US" b="1" u="sng"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13</a:t>
            </a:fld>
            <a:endParaRPr lang="en-US" dirty="0"/>
          </a:p>
        </p:txBody>
      </p:sp>
    </p:spTree>
    <p:extLst>
      <p:ext uri="{BB962C8B-B14F-4D97-AF65-F5344CB8AC3E}">
        <p14:creationId xmlns:p14="http://schemas.microsoft.com/office/powerpoint/2010/main" val="75451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Page 2 of the Closing disclosure is a </a:t>
            </a:r>
            <a:r>
              <a:rPr lang="en-US" sz="1200" dirty="0" smtClean="0">
                <a:latin typeface="Athelas Regular"/>
                <a:cs typeface="Athelas Regular"/>
              </a:rPr>
              <a:t>detailed accounting of the settlement transaction comparing</a:t>
            </a:r>
            <a:r>
              <a:rPr lang="en-US" sz="1200" baseline="0" dirty="0" smtClean="0">
                <a:latin typeface="Athelas Regular"/>
                <a:cs typeface="Athelas Regular"/>
              </a:rPr>
              <a:t> what was estimate and actual costs. Similar to the loan estimate things are dived into loan costs and other costs. </a:t>
            </a:r>
          </a:p>
          <a:p>
            <a:r>
              <a:rPr lang="en-US" sz="1200" b="0" i="0" u="none" strike="noStrike" kern="1200" baseline="0" dirty="0" smtClean="0">
                <a:solidFill>
                  <a:schemeClr val="tx1"/>
                </a:solidFill>
                <a:latin typeface="+mn-lt"/>
                <a:ea typeface="+mn-ea"/>
                <a:cs typeface="+mn-cs"/>
              </a:rPr>
              <a:t>The number of items in the </a:t>
            </a:r>
            <a:r>
              <a:rPr lang="en-US" sz="1200" b="1" i="0" u="none" strike="noStrike" kern="1200" baseline="0" dirty="0" smtClean="0">
                <a:solidFill>
                  <a:schemeClr val="tx1"/>
                </a:solidFill>
                <a:latin typeface="+mn-lt"/>
                <a:ea typeface="+mn-ea"/>
                <a:cs typeface="+mn-cs"/>
              </a:rPr>
              <a:t>Loan Costs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Other Costs </a:t>
            </a:r>
            <a:r>
              <a:rPr lang="en-US" sz="1200" b="0" i="0" u="none" strike="noStrike" kern="1200" baseline="0" dirty="0" smtClean="0">
                <a:solidFill>
                  <a:schemeClr val="tx1"/>
                </a:solidFill>
                <a:latin typeface="+mn-lt"/>
                <a:ea typeface="+mn-ea"/>
                <a:cs typeface="+mn-cs"/>
              </a:rPr>
              <a:t>tables can be expanded and deleted to ensure that the </a:t>
            </a:r>
            <a:r>
              <a:rPr lang="en-US" sz="1200" b="1" i="0" u="none" strike="noStrike" kern="1200" baseline="0" dirty="0" smtClean="0">
                <a:solidFill>
                  <a:schemeClr val="tx1"/>
                </a:solidFill>
                <a:latin typeface="+mn-lt"/>
                <a:ea typeface="+mn-ea"/>
                <a:cs typeface="+mn-cs"/>
              </a:rPr>
              <a:t>Loan Costs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Other Costs </a:t>
            </a:r>
            <a:r>
              <a:rPr lang="en-US" sz="1200" b="0" i="0" u="none" strike="noStrike" kern="1200" baseline="0" dirty="0" smtClean="0">
                <a:solidFill>
                  <a:schemeClr val="tx1"/>
                </a:solidFill>
                <a:latin typeface="+mn-lt"/>
                <a:ea typeface="+mn-ea"/>
                <a:cs typeface="+mn-cs"/>
              </a:rPr>
              <a:t>tables fit onto page 2 of the </a:t>
            </a:r>
            <a:r>
              <a:rPr lang="en-US" sz="1200" b="1" i="0" u="none" strike="noStrike" kern="1200" baseline="0" dirty="0" smtClean="0">
                <a:solidFill>
                  <a:schemeClr val="tx1"/>
                </a:solidFill>
                <a:latin typeface="+mn-lt"/>
                <a:ea typeface="+mn-ea"/>
                <a:cs typeface="+mn-cs"/>
              </a:rPr>
              <a:t>Closing Disclosure</a:t>
            </a:r>
            <a:r>
              <a:rPr lang="en-US" sz="1200" b="0" i="0" u="none" strike="noStrike" kern="1200" baseline="0" dirty="0" smtClean="0">
                <a:solidFill>
                  <a:schemeClr val="tx1"/>
                </a:solidFill>
                <a:latin typeface="+mn-lt"/>
                <a:ea typeface="+mn-ea"/>
                <a:cs typeface="+mn-cs"/>
              </a:rPr>
              <a:t>. (§ 1026.38(t)(5)(iv)(A)) However, items that are required to be disclosed, even if they are </a:t>
            </a:r>
            <a:r>
              <a:rPr lang="en-US" sz="1200" b="1" i="0" u="none" strike="noStrike" kern="1200" baseline="0" dirty="0" smtClean="0">
                <a:solidFill>
                  <a:schemeClr val="tx1"/>
                </a:solidFill>
                <a:latin typeface="+mn-lt"/>
                <a:ea typeface="+mn-ea"/>
                <a:cs typeface="+mn-cs"/>
              </a:rPr>
              <a:t>not </a:t>
            </a:r>
            <a:r>
              <a:rPr lang="en-US" sz="1200" b="0" i="0" u="none" strike="noStrike" kern="1200" baseline="0" dirty="0" smtClean="0">
                <a:solidFill>
                  <a:schemeClr val="tx1"/>
                </a:solidFill>
                <a:latin typeface="+mn-lt"/>
                <a:ea typeface="+mn-ea"/>
                <a:cs typeface="+mn-cs"/>
              </a:rPr>
              <a:t>needed (such as </a:t>
            </a:r>
            <a:r>
              <a:rPr lang="en-US" sz="1200" b="1" i="0" u="none" strike="noStrike" kern="1200" baseline="0" dirty="0" smtClean="0">
                <a:solidFill>
                  <a:schemeClr val="tx1"/>
                </a:solidFill>
                <a:latin typeface="+mn-lt"/>
                <a:ea typeface="+mn-ea"/>
                <a:cs typeface="+mn-cs"/>
              </a:rPr>
              <a:t>Points </a:t>
            </a:r>
            <a:r>
              <a:rPr lang="en-US" sz="1200" b="0" i="0" u="none" strike="noStrike" kern="1200" baseline="0" dirty="0" smtClean="0">
                <a:solidFill>
                  <a:schemeClr val="tx1"/>
                </a:solidFill>
                <a:latin typeface="+mn-lt"/>
                <a:ea typeface="+mn-ea"/>
                <a:cs typeface="+mn-cs"/>
              </a:rPr>
              <a:t>in the </a:t>
            </a:r>
            <a:r>
              <a:rPr lang="en-US" sz="1200" b="1" i="0" u="none" strike="noStrike" kern="1200" baseline="0" dirty="0" smtClean="0">
                <a:solidFill>
                  <a:schemeClr val="tx1"/>
                </a:solidFill>
                <a:latin typeface="+mn-lt"/>
                <a:ea typeface="+mn-ea"/>
                <a:cs typeface="+mn-cs"/>
              </a:rPr>
              <a:t>Origination Charges </a:t>
            </a:r>
            <a:r>
              <a:rPr lang="en-US" sz="1200" b="0" i="0" u="none" strike="noStrike" kern="1200" baseline="0" dirty="0" smtClean="0">
                <a:solidFill>
                  <a:schemeClr val="tx1"/>
                </a:solidFill>
                <a:latin typeface="+mn-lt"/>
                <a:ea typeface="+mn-ea"/>
                <a:cs typeface="+mn-cs"/>
              </a:rPr>
              <a:t>subheading), cannot be deleted. (Comment 38(t)(5)(iv)-1) </a:t>
            </a:r>
          </a:p>
          <a:p>
            <a:r>
              <a:rPr lang="en-US" sz="1200" b="0" i="0" u="none" strike="noStrike" kern="1200" baseline="0" dirty="0" smtClean="0">
                <a:solidFill>
                  <a:schemeClr val="tx1"/>
                </a:solidFill>
                <a:latin typeface="+mn-lt"/>
                <a:ea typeface="+mn-ea"/>
                <a:cs typeface="+mn-cs"/>
              </a:rPr>
              <a:t>The amounts paid by the consumer, seller and others for each item are disclosed. For items paid by the consumer or seller, the amount that is paid at or before closing is also entered into the applicable columns. (§ 1026.38(f)) To the extent that an individual item is paid by different parties to the transaction and both at and before closing, the amounts associated with an item can be entered in multiple columns. (§ 1026.38(f))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t>
            </a:r>
            <a:r>
              <a:rPr lang="en-US" sz="1200" b="1" i="0" u="none" strike="noStrike" kern="1200" baseline="0" dirty="0" smtClean="0">
                <a:solidFill>
                  <a:schemeClr val="tx1"/>
                </a:solidFill>
                <a:latin typeface="+mn-lt"/>
                <a:ea typeface="+mn-ea"/>
                <a:cs typeface="+mn-cs"/>
              </a:rPr>
              <a:t>Loan Costs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Other Costs </a:t>
            </a:r>
            <a:r>
              <a:rPr lang="en-US" sz="1200" b="0" i="0" u="none" strike="noStrike" kern="1200" baseline="0" dirty="0" smtClean="0">
                <a:solidFill>
                  <a:schemeClr val="tx1"/>
                </a:solidFill>
                <a:latin typeface="+mn-lt"/>
                <a:ea typeface="+mn-ea"/>
                <a:cs typeface="+mn-cs"/>
              </a:rPr>
              <a:t>tables can be disclosed on two separate pages of the </a:t>
            </a:r>
            <a:r>
              <a:rPr lang="en-US" sz="1200" b="1" i="0" u="none" strike="noStrike" kern="1200" baseline="0" dirty="0" smtClean="0">
                <a:solidFill>
                  <a:schemeClr val="tx1"/>
                </a:solidFill>
                <a:latin typeface="+mn-lt"/>
                <a:ea typeface="+mn-ea"/>
                <a:cs typeface="+mn-cs"/>
              </a:rPr>
              <a:t>Closing Disclosure</a:t>
            </a:r>
            <a:r>
              <a:rPr lang="en-US" sz="1200" b="0" i="0" u="none" strike="noStrike" kern="1200" baseline="0" dirty="0" smtClean="0">
                <a:solidFill>
                  <a:schemeClr val="tx1"/>
                </a:solidFill>
                <a:latin typeface="+mn-lt"/>
                <a:ea typeface="+mn-ea"/>
                <a:cs typeface="+mn-cs"/>
              </a:rPr>
              <a:t>. (§ 1026.38(t)(5)(iv)(B)) When used, these pages are numbered page 2a and 2b. (Comment 38(t)(5)(iv)-3) For an example of this permissible change to the </a:t>
            </a:r>
            <a:r>
              <a:rPr lang="en-US" sz="1200" b="1" i="0" u="none" strike="noStrike" kern="1200" baseline="0" dirty="0" smtClean="0">
                <a:solidFill>
                  <a:schemeClr val="tx1"/>
                </a:solidFill>
                <a:latin typeface="+mn-lt"/>
                <a:ea typeface="+mn-ea"/>
                <a:cs typeface="+mn-cs"/>
              </a:rPr>
              <a:t>Closing Disclosure</a:t>
            </a:r>
            <a:r>
              <a:rPr lang="en-US" sz="1200" b="0" i="0" u="none" strike="noStrike" kern="1200" baseline="0" dirty="0" smtClean="0">
                <a:solidFill>
                  <a:schemeClr val="tx1"/>
                </a:solidFill>
                <a:latin typeface="+mn-lt"/>
                <a:ea typeface="+mn-ea"/>
                <a:cs typeface="+mn-cs"/>
              </a:rPr>
              <a:t>, see form H-25(H) of appendix H to Regulation Z. </a:t>
            </a:r>
            <a:endParaRPr lang="en-US" sz="1000" dirty="0" smtClean="0">
              <a:latin typeface="Athelas Regular"/>
              <a:cs typeface="Athelas Regular"/>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14</a:t>
            </a:fld>
            <a:endParaRPr lang="en-US" dirty="0"/>
          </a:p>
        </p:txBody>
      </p:sp>
    </p:spTree>
    <p:extLst>
      <p:ext uri="{BB962C8B-B14F-4D97-AF65-F5344CB8AC3E}">
        <p14:creationId xmlns:p14="http://schemas.microsoft.com/office/powerpoint/2010/main" val="2437106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items to be disclosed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table should generally be the same as they were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(see section 2.3.1 above), updated to reflect the terms of the legal obligation at consummation, except as specifically discussed below. (§ 1026.38(f)) </a:t>
            </a:r>
          </a:p>
          <a:p>
            <a:endParaRPr lang="en-US" dirty="0" smtClean="0"/>
          </a:p>
          <a:p>
            <a:r>
              <a:rPr lang="en-US" sz="1200" b="1" u="sng" kern="1200" dirty="0" smtClean="0">
                <a:solidFill>
                  <a:schemeClr val="tx1"/>
                </a:solidFill>
                <a:effectLst/>
                <a:latin typeface="+mn-lt"/>
                <a:ea typeface="+mn-ea"/>
                <a:cs typeface="+mn-cs"/>
              </a:rPr>
              <a:t>Origination Charges - Loan Originator Compensation </a:t>
            </a:r>
          </a:p>
          <a:p>
            <a:endParaRPr lang="en-US" dirty="0" smtClean="0"/>
          </a:p>
          <a:p>
            <a:r>
              <a:rPr lang="en-US" sz="1200" kern="1200" dirty="0" smtClean="0">
                <a:solidFill>
                  <a:schemeClr val="tx1"/>
                </a:solidFill>
                <a:effectLst/>
                <a:latin typeface="+mn-lt"/>
                <a:ea typeface="+mn-ea"/>
                <a:cs typeface="+mn-cs"/>
              </a:rPr>
              <a:t>Loan originator compensation is disclosed as </a:t>
            </a:r>
            <a:r>
              <a:rPr lang="en-US" sz="1200" b="1" kern="1200" dirty="0" smtClean="0">
                <a:solidFill>
                  <a:schemeClr val="tx1"/>
                </a:solidFill>
                <a:effectLst/>
                <a:latin typeface="+mn-lt"/>
                <a:ea typeface="+mn-ea"/>
                <a:cs typeface="+mn-cs"/>
              </a:rPr>
              <a:t>Origination Charges</a:t>
            </a:r>
            <a:r>
              <a:rPr lang="en-US" sz="1200" kern="1200" dirty="0" smtClean="0">
                <a:solidFill>
                  <a:schemeClr val="tx1"/>
                </a:solidFill>
                <a:effectLst/>
                <a:latin typeface="+mn-lt"/>
                <a:ea typeface="+mn-ea"/>
                <a:cs typeface="+mn-cs"/>
              </a:rPr>
              <a:t>, even though loan originator compensation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compensation from the consumer to a third-party loan originator is designated as </a:t>
            </a:r>
            <a:r>
              <a:rPr lang="en-US" sz="1200" b="1" kern="1200" dirty="0" smtClean="0">
                <a:solidFill>
                  <a:schemeClr val="tx1"/>
                </a:solidFill>
                <a:effectLst/>
                <a:latin typeface="+mn-lt"/>
                <a:ea typeface="+mn-ea"/>
                <a:cs typeface="+mn-cs"/>
              </a:rPr>
              <a:t>Borrower-Paid At Closing or Before Closing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Compensation from the creditor to a third-party loan originator is designated as </a:t>
            </a:r>
            <a:r>
              <a:rPr lang="en-US" sz="1200" b="1" kern="1200" dirty="0" smtClean="0">
                <a:solidFill>
                  <a:schemeClr val="tx1"/>
                </a:solidFill>
                <a:effectLst/>
                <a:latin typeface="+mn-lt"/>
                <a:ea typeface="+mn-ea"/>
                <a:cs typeface="+mn-cs"/>
              </a:rPr>
              <a:t>Paid by Others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38(f)(1)-2) A designation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a:t>
            </a:r>
            <a:r>
              <a:rPr lang="en-US" sz="1200" b="1" kern="1200" dirty="0" smtClean="0">
                <a:solidFill>
                  <a:schemeClr val="tx1"/>
                </a:solidFill>
                <a:effectLst/>
                <a:latin typeface="+mn-lt"/>
                <a:ea typeface="+mn-ea"/>
                <a:cs typeface="+mn-cs"/>
              </a:rPr>
              <a:t>(L) </a:t>
            </a:r>
            <a:r>
              <a:rPr lang="en-US" sz="1200" kern="1200" dirty="0" smtClean="0">
                <a:solidFill>
                  <a:schemeClr val="tx1"/>
                </a:solidFill>
                <a:effectLst/>
                <a:latin typeface="+mn-lt"/>
                <a:ea typeface="+mn-ea"/>
                <a:cs typeface="+mn-cs"/>
              </a:rPr>
              <a:t>can be listed with the amount to indicate that the creditor pays the compensation at consummation. The amount of compensation from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creditor to the third-party loan originator is the same as the amount of third-party compensation included in points and fees for purposes of determining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consumer’s ability to pay the loan. (comment 38(f)(1)-3) compensation to individual loan originators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calculated or disclosed on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38(f)(1)-3) </a:t>
            </a:r>
          </a:p>
          <a:p>
            <a:endParaRPr lang="en-US" dirty="0" smtClean="0"/>
          </a:p>
          <a:p>
            <a:r>
              <a:rPr lang="en-US" sz="1200" b="1" u="sng" kern="1200" dirty="0" smtClean="0">
                <a:solidFill>
                  <a:schemeClr val="tx1"/>
                </a:solidFill>
                <a:effectLst/>
                <a:latin typeface="+mn-lt"/>
                <a:ea typeface="+mn-ea"/>
                <a:cs typeface="+mn-cs"/>
              </a:rPr>
              <a:t>Services the Consumer Did and Did Not Shop For </a:t>
            </a:r>
          </a:p>
          <a:p>
            <a:endParaRPr lang="en-US" dirty="0" smtClean="0"/>
          </a:p>
          <a:p>
            <a:r>
              <a:rPr lang="en-US" sz="1200" kern="1200" dirty="0" smtClean="0">
                <a:solidFill>
                  <a:schemeClr val="tx1"/>
                </a:solidFill>
                <a:effectLst/>
                <a:latin typeface="+mn-lt"/>
                <a:ea typeface="+mn-ea"/>
                <a:cs typeface="+mn-cs"/>
              </a:rPr>
              <a:t>Items that the consumer could have shopped for, but did </a:t>
            </a:r>
            <a:r>
              <a:rPr lang="en-US" sz="1200" b="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are disclosed in the </a:t>
            </a:r>
            <a:r>
              <a:rPr lang="en-US" sz="1200" b="1" kern="1200" dirty="0" smtClean="0">
                <a:solidFill>
                  <a:schemeClr val="tx1"/>
                </a:solidFill>
                <a:effectLst/>
                <a:latin typeface="+mn-lt"/>
                <a:ea typeface="+mn-ea"/>
                <a:cs typeface="+mn-cs"/>
              </a:rPr>
              <a:t>Services Borrower Did Not Shop For </a:t>
            </a:r>
            <a:r>
              <a:rPr lang="en-US" sz="1200" kern="1200" dirty="0" smtClean="0">
                <a:solidFill>
                  <a:schemeClr val="tx1"/>
                </a:solidFill>
                <a:effectLst/>
                <a:latin typeface="+mn-lt"/>
                <a:ea typeface="+mn-ea"/>
                <a:cs typeface="+mn-cs"/>
              </a:rPr>
              <a:t>subheading, regardless of where the item was 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1026.38(f)(2))</a:t>
            </a:r>
          </a:p>
          <a:p>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When a consumer chooses a provider that was on the </a:t>
            </a:r>
            <a:r>
              <a:rPr lang="en-US" sz="1200" b="1" kern="1200" dirty="0" smtClean="0">
                <a:solidFill>
                  <a:schemeClr val="tx1"/>
                </a:solidFill>
                <a:effectLst/>
                <a:latin typeface="+mn-lt"/>
                <a:ea typeface="+mn-ea"/>
                <a:cs typeface="+mn-cs"/>
              </a:rPr>
              <a:t>Written List of Providers </a:t>
            </a:r>
            <a:r>
              <a:rPr lang="en-US" sz="1200" kern="1200" dirty="0" smtClean="0">
                <a:solidFill>
                  <a:schemeClr val="tx1"/>
                </a:solidFill>
                <a:effectLst/>
                <a:latin typeface="+mn-lt"/>
                <a:ea typeface="+mn-ea"/>
                <a:cs typeface="+mn-cs"/>
              </a:rPr>
              <a:t>for a service, that service is listed as </a:t>
            </a:r>
            <a:r>
              <a:rPr lang="en-US" sz="1200" b="1" kern="1200" dirty="0" smtClean="0">
                <a:solidFill>
                  <a:schemeClr val="tx1"/>
                </a:solidFill>
                <a:effectLst/>
                <a:latin typeface="+mn-lt"/>
                <a:ea typeface="+mn-ea"/>
                <a:cs typeface="+mn-cs"/>
              </a:rPr>
              <a:t>Services Borrower Did Not Shop For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Closing Disclosure Loan Costs </a:t>
            </a:r>
            <a:r>
              <a:rPr lang="en-US" sz="1200" kern="1200" dirty="0" smtClean="0">
                <a:solidFill>
                  <a:schemeClr val="tx1"/>
                </a:solidFill>
                <a:effectLst/>
                <a:latin typeface="+mn-lt"/>
                <a:ea typeface="+mn-ea"/>
                <a:cs typeface="+mn-cs"/>
              </a:rPr>
              <a:t>table. (§ 1026.38(f)(2); comment 38(f)(3)-1) Items disclosed as </a:t>
            </a:r>
            <a:r>
              <a:rPr lang="en-US" sz="1200" b="1" kern="1200" dirty="0" smtClean="0">
                <a:solidFill>
                  <a:schemeClr val="tx1"/>
                </a:solidFill>
                <a:effectLst/>
                <a:latin typeface="+mn-lt"/>
                <a:ea typeface="+mn-ea"/>
                <a:cs typeface="+mn-cs"/>
              </a:rPr>
              <a:t>Services Borrower Did Shop For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Services Borrower Did Not Shop For </a:t>
            </a:r>
            <a:r>
              <a:rPr lang="en-US" sz="1200" kern="1200" dirty="0" smtClean="0">
                <a:solidFill>
                  <a:schemeClr val="tx1"/>
                </a:solidFill>
                <a:effectLst/>
                <a:latin typeface="+mn-lt"/>
                <a:ea typeface="+mn-ea"/>
                <a:cs typeface="+mn-cs"/>
              </a:rPr>
              <a:t>are re-alphabetized when an item is added to or removed from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when compared to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Loan Costs </a:t>
            </a:r>
          </a:p>
          <a:p>
            <a:endParaRPr lang="en-US" dirty="0" smtClean="0"/>
          </a:p>
          <a:p>
            <a:r>
              <a:rPr lang="en-US" sz="1200" kern="1200" dirty="0" smtClean="0">
                <a:solidFill>
                  <a:schemeClr val="tx1"/>
                </a:solidFill>
                <a:effectLst/>
                <a:latin typeface="+mn-lt"/>
                <a:ea typeface="+mn-ea"/>
                <a:cs typeface="+mn-cs"/>
              </a:rPr>
              <a:t>The amounts that are designated as </a:t>
            </a:r>
            <a:r>
              <a:rPr lang="en-US" sz="1200" b="1" kern="1200" dirty="0" smtClean="0">
                <a:solidFill>
                  <a:schemeClr val="tx1"/>
                </a:solidFill>
                <a:effectLst/>
                <a:latin typeface="+mn-lt"/>
                <a:ea typeface="+mn-ea"/>
                <a:cs typeface="+mn-cs"/>
              </a:rPr>
              <a:t>Borrower-Paid At or Before Closing </a:t>
            </a:r>
            <a:r>
              <a:rPr lang="en-US" sz="1200" kern="1200" dirty="0" smtClean="0">
                <a:solidFill>
                  <a:schemeClr val="tx1"/>
                </a:solidFill>
                <a:effectLst/>
                <a:latin typeface="+mn-lt"/>
                <a:ea typeface="+mn-ea"/>
                <a:cs typeface="+mn-cs"/>
              </a:rPr>
              <a:t>are subtotaled as </a:t>
            </a:r>
            <a:r>
              <a:rPr lang="en-US" sz="1200" b="1" kern="1200" dirty="0" smtClean="0">
                <a:solidFill>
                  <a:schemeClr val="tx1"/>
                </a:solidFill>
                <a:effectLst/>
                <a:latin typeface="+mn-lt"/>
                <a:ea typeface="+mn-ea"/>
                <a:cs typeface="+mn-cs"/>
              </a:rPr>
              <a:t>Total Loan Costs (Borrower-Paid)</a:t>
            </a:r>
            <a:r>
              <a:rPr lang="en-US" sz="1200" kern="1200" dirty="0" smtClean="0">
                <a:solidFill>
                  <a:schemeClr val="tx1"/>
                </a:solidFill>
                <a:effectLst/>
                <a:latin typeface="+mn-lt"/>
                <a:ea typeface="+mn-ea"/>
                <a:cs typeface="+mn-cs"/>
              </a:rPr>
              <a:t>. (§ 1026.38(f)(5)) The amounts that are designated </a:t>
            </a:r>
            <a:r>
              <a:rPr lang="en-US" sz="1200" b="1" kern="1200" dirty="0" smtClean="0">
                <a:solidFill>
                  <a:schemeClr val="tx1"/>
                </a:solidFill>
                <a:effectLst/>
                <a:latin typeface="+mn-lt"/>
                <a:ea typeface="+mn-ea"/>
                <a:cs typeface="+mn-cs"/>
              </a:rPr>
              <a:t>Seller-Paid At or Before Closing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Paid by Others </a:t>
            </a:r>
            <a:r>
              <a:rPr lang="en-US" sz="1200" kern="1200" dirty="0" smtClean="0">
                <a:solidFill>
                  <a:schemeClr val="tx1"/>
                </a:solidFill>
                <a:effectLst/>
                <a:latin typeface="+mn-lt"/>
                <a:ea typeface="+mn-ea"/>
                <a:cs typeface="+mn-cs"/>
              </a:rPr>
              <a:t>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subtotaled as </a:t>
            </a:r>
            <a:r>
              <a:rPr lang="en-US" sz="1200" b="1" kern="1200" dirty="0" smtClean="0">
                <a:solidFill>
                  <a:schemeClr val="tx1"/>
                </a:solidFill>
                <a:effectLst/>
                <a:latin typeface="+mn-lt"/>
                <a:ea typeface="+mn-ea"/>
                <a:cs typeface="+mn-cs"/>
              </a:rPr>
              <a:t>Total Loan Costs (Borrower-Paid)</a:t>
            </a:r>
            <a:r>
              <a:rPr lang="en-US" sz="1200" kern="1200" dirty="0" smtClean="0">
                <a:solidFill>
                  <a:schemeClr val="tx1"/>
                </a:solidFill>
                <a:effectLst/>
                <a:latin typeface="+mn-lt"/>
                <a:ea typeface="+mn-ea"/>
                <a:cs typeface="+mn-cs"/>
              </a:rPr>
              <a:t>. (comment 38(f)(5)-1)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15</a:t>
            </a:fld>
            <a:endParaRPr lang="en-US" dirty="0"/>
          </a:p>
        </p:txBody>
      </p:sp>
    </p:spTree>
    <p:extLst>
      <p:ext uri="{BB962C8B-B14F-4D97-AF65-F5344CB8AC3E}">
        <p14:creationId xmlns:p14="http://schemas.microsoft.com/office/powerpoint/2010/main" val="2760664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items to be disclosed in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should be disclosed as they would be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(see section 2.3.2 above), updated to reflect the terms of the legal obligation and real estate transaction at consummation, except as specifically discussed below. (§ 1026.38(g))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Taxes and Other Government Fees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itemization of </a:t>
            </a:r>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paid by the consumer and the seller is disclosed under the heading </a:t>
            </a:r>
            <a:r>
              <a:rPr lang="en-US" sz="1200" b="1" kern="1200" dirty="0" smtClean="0">
                <a:solidFill>
                  <a:schemeClr val="tx1"/>
                </a:solidFill>
                <a:effectLst/>
                <a:latin typeface="+mn-lt"/>
                <a:ea typeface="+mn-ea"/>
                <a:cs typeface="+mn-cs"/>
              </a:rPr>
              <a:t>Taxes and Other Government Fees</a:t>
            </a:r>
            <a:r>
              <a:rPr lang="en-US" sz="1200" kern="1200" dirty="0" smtClean="0">
                <a:solidFill>
                  <a:schemeClr val="tx1"/>
                </a:solidFill>
                <a:effectLst/>
                <a:latin typeface="+mn-lt"/>
                <a:ea typeface="+mn-ea"/>
                <a:cs typeface="+mn-cs"/>
              </a:rPr>
              <a:t>, instead of the sum total of </a:t>
            </a:r>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to be paid by the consumer. (§ 1026.38(g)(1))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Prepaids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Prepaids are items to be paid by the consumer in advance of the first scheduled payment of the loan. (§ 1026.38(g)(2)) </a:t>
            </a:r>
            <a:r>
              <a:rPr lang="en-US" sz="1200" b="1" kern="1200" dirty="0" smtClean="0">
                <a:solidFill>
                  <a:schemeClr val="tx1"/>
                </a:solidFill>
                <a:effectLst/>
                <a:latin typeface="+mn-lt"/>
                <a:ea typeface="+mn-ea"/>
                <a:cs typeface="+mn-cs"/>
              </a:rPr>
              <a:t>Prepaids </a:t>
            </a:r>
            <a:r>
              <a:rPr lang="en-US" sz="1200" kern="1200" dirty="0" smtClean="0">
                <a:solidFill>
                  <a:schemeClr val="tx1"/>
                </a:solidFill>
                <a:effectLst/>
                <a:latin typeface="+mn-lt"/>
                <a:ea typeface="+mn-ea"/>
                <a:cs typeface="+mn-cs"/>
              </a:rPr>
              <a:t>are: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Homeowner’s Insurance Premium,</a:t>
            </a:r>
          </a:p>
          <a:p>
            <a:pPr marL="171450" indent="-171450">
              <a:buFont typeface="Arial"/>
              <a:buChar char="•"/>
            </a:pPr>
            <a:r>
              <a:rPr lang="en-US" sz="1200" kern="1200" dirty="0" smtClean="0">
                <a:solidFill>
                  <a:schemeClr val="tx1"/>
                </a:solidFill>
                <a:effectLst/>
                <a:latin typeface="+mn-lt"/>
                <a:ea typeface="+mn-ea"/>
                <a:cs typeface="+mn-cs"/>
              </a:rPr>
              <a:t>Mortgage Insurance Premium,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Prepaid Interest,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Property Taxes,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 maximum of three additional items. </a:t>
            </a:r>
            <a:endParaRPr lang="en-US" dirty="0" smtClean="0"/>
          </a:p>
          <a:p>
            <a:r>
              <a:rPr lang="en-US" sz="1200" kern="1200" dirty="0" smtClean="0">
                <a:solidFill>
                  <a:schemeClr val="tx1"/>
                </a:solidFill>
                <a:effectLst/>
                <a:latin typeface="+mn-lt"/>
                <a:ea typeface="+mn-ea"/>
                <a:cs typeface="+mn-cs"/>
              </a:rPr>
              <a:t>Each item must include the applicable time period covered by the amount to be paid by the consumer and the total amount to be paid.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Initial Escrow Payment at Closing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Property Taxes </a:t>
            </a:r>
            <a:r>
              <a:rPr lang="en-US" sz="1200" kern="1200" dirty="0" smtClean="0">
                <a:solidFill>
                  <a:schemeClr val="tx1"/>
                </a:solidFill>
                <a:effectLst/>
                <a:latin typeface="+mn-lt"/>
                <a:ea typeface="+mn-ea"/>
                <a:cs typeface="+mn-cs"/>
              </a:rPr>
              <a:t>paid during different time periods can be disclosed as separate items. (§ 1026.38(g)(3)) For example, general property taxes assessed for January 1 to December 31 and property taxes to fund schools for November 1 to October 31 can be disclosed as separate items. (comment 38(g)(3)-3) </a:t>
            </a:r>
            <a:endParaRPr lang="en-US" dirty="0" smtClean="0"/>
          </a:p>
          <a:p>
            <a:r>
              <a:rPr lang="en-US" sz="1200" kern="1200" dirty="0" smtClean="0">
                <a:solidFill>
                  <a:schemeClr val="tx1"/>
                </a:solidFill>
                <a:effectLst/>
                <a:latin typeface="+mn-lt"/>
                <a:ea typeface="+mn-ea"/>
                <a:cs typeface="+mn-cs"/>
              </a:rPr>
              <a:t>The last item disclosed in the Initial Escrow Payment at closing is the Aggregate Adjustment. (§ 1026.38(g)(3)) The Aggregate Adjustment is calculated under Regulation X. (§ 1024.17(d)(2); comment 38(g)(3)-2)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Other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Items are disclosed as </a:t>
            </a:r>
            <a:r>
              <a:rPr lang="en-US" sz="1200" b="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to reflect costs incurred by the consumer or seller that were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to be 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1026.38(g)(4); comment 38(g)(4)-1) These costs include: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Real estate brokerage fees,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Homeowner or condominium association fees paid at consummation,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H</a:t>
            </a:r>
            <a:r>
              <a:rPr lang="en-US" sz="1200" kern="1200" dirty="0" smtClean="0">
                <a:solidFill>
                  <a:schemeClr val="tx1"/>
                </a:solidFill>
                <a:effectLst/>
                <a:latin typeface="+mn-lt"/>
                <a:ea typeface="+mn-ea"/>
                <a:cs typeface="+mn-cs"/>
              </a:rPr>
              <a:t>ome warranties,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Inspection fees, and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O</a:t>
            </a:r>
            <a:r>
              <a:rPr lang="en-US" sz="1200" kern="1200" dirty="0" smtClean="0">
                <a:solidFill>
                  <a:schemeClr val="tx1"/>
                </a:solidFill>
                <a:effectLst/>
                <a:latin typeface="+mn-lt"/>
                <a:ea typeface="+mn-ea"/>
                <a:cs typeface="+mn-cs"/>
              </a:rPr>
              <a:t>ther fees paid at closing that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by the creditor or otherwise required to be disclosed elsewhere on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a:t>
            </a:r>
          </a:p>
          <a:p>
            <a:pPr marL="0" indent="0">
              <a:buFont typeface="Arial"/>
              <a:buNone/>
            </a:pPr>
            <a:endParaRPr lang="en-US" dirty="0" smtClean="0">
              <a:effectLst/>
            </a:endParaRPr>
          </a:p>
          <a:p>
            <a:pPr marL="0" indent="0">
              <a:buFont typeface="Arial"/>
              <a:buNone/>
            </a:pPr>
            <a:r>
              <a:rPr lang="en-US" sz="1200" kern="1200" dirty="0" smtClean="0">
                <a:solidFill>
                  <a:schemeClr val="tx1"/>
                </a:solidFill>
                <a:effectLst/>
                <a:latin typeface="+mn-lt"/>
                <a:ea typeface="+mn-ea"/>
                <a:cs typeface="+mn-cs"/>
              </a:rPr>
              <a:t>The amount of an earnest money deposit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affect the amount of real estate commissions paid by the consumer or seller on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even if the earnest money deposit is held by the real estate brokerage. (comment 38(g)(4)-1 and -4) </a:t>
            </a:r>
          </a:p>
          <a:p>
            <a:endParaRPr lang="en-US" dirty="0" smtClean="0">
              <a:effectLst/>
            </a:endParaRPr>
          </a:p>
          <a:p>
            <a:r>
              <a:rPr lang="en-US" sz="1200" b="1" u="sng" kern="1200" dirty="0" smtClean="0">
                <a:solidFill>
                  <a:schemeClr val="tx1"/>
                </a:solidFill>
                <a:effectLst/>
                <a:latin typeface="+mn-lt"/>
                <a:ea typeface="+mn-ea"/>
                <a:cs typeface="+mn-cs"/>
              </a:rPr>
              <a:t>Total Other Costs and Total Closing Costs </a:t>
            </a:r>
          </a:p>
          <a:p>
            <a:endParaRPr lang="en-US" dirty="0" smtClean="0"/>
          </a:p>
          <a:p>
            <a:r>
              <a:rPr lang="en-US" sz="1200" kern="1200" dirty="0" smtClean="0">
                <a:solidFill>
                  <a:schemeClr val="tx1"/>
                </a:solidFill>
                <a:effectLst/>
                <a:latin typeface="+mn-lt"/>
                <a:ea typeface="+mn-ea"/>
                <a:cs typeface="+mn-cs"/>
              </a:rPr>
              <a:t>The total of all closing costs paid by the consumer, reduced by the </a:t>
            </a:r>
            <a:r>
              <a:rPr lang="en-US" sz="1200" b="1" kern="1200" dirty="0" smtClean="0">
                <a:solidFill>
                  <a:schemeClr val="tx1"/>
                </a:solidFill>
                <a:effectLst/>
                <a:latin typeface="+mn-lt"/>
                <a:ea typeface="+mn-ea"/>
                <a:cs typeface="+mn-cs"/>
              </a:rPr>
              <a:t>Lender Credit</a:t>
            </a:r>
            <a:r>
              <a:rPr lang="en-US" sz="1200" kern="1200" dirty="0" smtClean="0">
                <a:solidFill>
                  <a:schemeClr val="tx1"/>
                </a:solidFill>
                <a:effectLst/>
                <a:latin typeface="+mn-lt"/>
                <a:ea typeface="+mn-ea"/>
                <a:cs typeface="+mn-cs"/>
              </a:rPr>
              <a:t>, is disclosed as </a:t>
            </a:r>
            <a:r>
              <a:rPr lang="en-US" sz="1200" b="1" kern="1200" dirty="0" smtClean="0">
                <a:solidFill>
                  <a:schemeClr val="tx1"/>
                </a:solidFill>
                <a:effectLst/>
                <a:latin typeface="+mn-lt"/>
                <a:ea typeface="+mn-ea"/>
                <a:cs typeface="+mn-cs"/>
              </a:rPr>
              <a:t>Total Closing Costs (Borrower-Paid)</a:t>
            </a:r>
            <a:r>
              <a:rPr lang="en-US" sz="1200" kern="1200" dirty="0" smtClean="0">
                <a:solidFill>
                  <a:schemeClr val="tx1"/>
                </a:solidFill>
                <a:effectLst/>
                <a:latin typeface="+mn-lt"/>
                <a:ea typeface="+mn-ea"/>
                <a:cs typeface="+mn-cs"/>
              </a:rPr>
              <a:t>. (§ 1026.38(h)(1)) The total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items designated as </a:t>
            </a:r>
            <a:r>
              <a:rPr lang="en-US" sz="1200" b="1" kern="1200" dirty="0" smtClean="0">
                <a:solidFill>
                  <a:schemeClr val="tx1"/>
                </a:solidFill>
                <a:effectLst/>
                <a:latin typeface="+mn-lt"/>
                <a:ea typeface="+mn-ea"/>
                <a:cs typeface="+mn-cs"/>
              </a:rPr>
              <a:t>Borrower-Paid At or Before Closing</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Seller-Paid At or Before Closing</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Paid by Others </a:t>
            </a:r>
            <a:r>
              <a:rPr lang="en-US" sz="1200" kern="1200" dirty="0" smtClean="0">
                <a:solidFill>
                  <a:schemeClr val="tx1"/>
                </a:solidFill>
                <a:effectLst/>
                <a:latin typeface="+mn-lt"/>
                <a:ea typeface="+mn-ea"/>
                <a:cs typeface="+mn-cs"/>
              </a:rPr>
              <a:t>are disclosed as </a:t>
            </a:r>
            <a:r>
              <a:rPr lang="en-US" sz="1200" b="1" kern="1200" dirty="0" smtClean="0">
                <a:solidFill>
                  <a:schemeClr val="tx1"/>
                </a:solidFill>
                <a:effectLst/>
                <a:latin typeface="+mn-lt"/>
                <a:ea typeface="+mn-ea"/>
                <a:cs typeface="+mn-cs"/>
              </a:rPr>
              <a:t>Closing Cost Subtotals</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 1026. 38(h)(2)) Lastly, the total amount of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if any, are disclosed and designated as </a:t>
            </a:r>
            <a:r>
              <a:rPr lang="en-US" sz="1200" b="1" kern="1200" dirty="0" smtClean="0">
                <a:solidFill>
                  <a:schemeClr val="tx1"/>
                </a:solidFill>
                <a:effectLst/>
                <a:latin typeface="+mn-lt"/>
                <a:ea typeface="+mn-ea"/>
                <a:cs typeface="+mn-cs"/>
              </a:rPr>
              <a:t>Borrower-Paid At Closing</a:t>
            </a:r>
            <a:r>
              <a:rPr lang="en-US" sz="1200" kern="1200" dirty="0" smtClean="0">
                <a:solidFill>
                  <a:schemeClr val="tx1"/>
                </a:solidFill>
                <a:effectLst/>
                <a:latin typeface="+mn-lt"/>
                <a:ea typeface="+mn-ea"/>
                <a:cs typeface="+mn-cs"/>
              </a:rPr>
              <a:t>. (§ 1026.38(h)(3)) </a:t>
            </a:r>
            <a:endParaRPr lang="en-US" dirty="0" smtClean="0"/>
          </a:p>
          <a:p>
            <a:endParaRPr lang="en-US" sz="1200" b="1"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16</a:t>
            </a:fld>
            <a:endParaRPr lang="en-US" dirty="0"/>
          </a:p>
        </p:txBody>
      </p:sp>
    </p:spTree>
    <p:extLst>
      <p:ext uri="{BB962C8B-B14F-4D97-AF65-F5344CB8AC3E}">
        <p14:creationId xmlns:p14="http://schemas.microsoft.com/office/powerpoint/2010/main" val="276066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Lender Credits </a:t>
            </a:r>
            <a:r>
              <a:rPr lang="en-US" sz="1200" b="0" u="none" kern="1200" dirty="0" smtClean="0">
                <a:solidFill>
                  <a:schemeClr val="tx1"/>
                </a:solidFill>
                <a:effectLst/>
                <a:latin typeface="+mn-lt"/>
                <a:ea typeface="+mn-ea"/>
                <a:cs typeface="+mn-cs"/>
              </a:rPr>
              <a:t>(in exchange</a:t>
            </a:r>
            <a:r>
              <a:rPr lang="en-US" sz="1200" b="0" u="none" kern="1200" baseline="0" dirty="0" smtClean="0">
                <a:solidFill>
                  <a:schemeClr val="tx1"/>
                </a:solidFill>
                <a:effectLst/>
                <a:latin typeface="+mn-lt"/>
                <a:ea typeface="+mn-ea"/>
                <a:cs typeface="+mn-cs"/>
              </a:rPr>
              <a:t> for a slightly higher interest rate, in some cases the lender will offer a lender credit to offset some of the lender or third party fees)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general lender credits, regardless of their reason or source, are included as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(comment 38(h)(3)-1) however, if the lender credit is attributable to a charge listed 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then the amount should be listed with the item and designated as </a:t>
            </a:r>
            <a:r>
              <a:rPr lang="en-US" sz="1200" b="1" kern="1200" dirty="0" smtClean="0">
                <a:solidFill>
                  <a:schemeClr val="tx1"/>
                </a:solidFill>
                <a:effectLst/>
                <a:latin typeface="+mn-lt"/>
                <a:ea typeface="+mn-ea"/>
                <a:cs typeface="+mn-cs"/>
              </a:rPr>
              <a:t>Paid By Others</a:t>
            </a:r>
            <a:r>
              <a:rPr lang="en-US" sz="1200" kern="1200" dirty="0" smtClean="0">
                <a:solidFill>
                  <a:schemeClr val="tx1"/>
                </a:solidFill>
                <a:effectLst/>
                <a:latin typeface="+mn-lt"/>
                <a:ea typeface="+mn-ea"/>
                <a:cs typeface="+mn-cs"/>
              </a:rPr>
              <a:t>. (comment 38(h)(3)-1) A designation of </a:t>
            </a:r>
            <a:r>
              <a:rPr lang="en-US" sz="1200" b="1" kern="1200" dirty="0" smtClean="0">
                <a:solidFill>
                  <a:schemeClr val="tx1"/>
                </a:solidFill>
                <a:effectLst/>
                <a:latin typeface="+mn-lt"/>
                <a:ea typeface="+mn-ea"/>
                <a:cs typeface="+mn-cs"/>
              </a:rPr>
              <a:t>(L) </a:t>
            </a:r>
            <a:r>
              <a:rPr lang="en-US" sz="1200" kern="1200" dirty="0" smtClean="0">
                <a:solidFill>
                  <a:schemeClr val="tx1"/>
                </a:solidFill>
                <a:effectLst/>
                <a:latin typeface="+mn-lt"/>
                <a:ea typeface="+mn-ea"/>
                <a:cs typeface="+mn-cs"/>
              </a:rPr>
              <a:t>can be listed with the amount to indicate that the creditor pays the item at consummation. </a:t>
            </a:r>
          </a:p>
          <a:p>
            <a:endParaRPr lang="en-US" dirty="0" smtClean="0"/>
          </a:p>
          <a:p>
            <a:r>
              <a:rPr lang="en-US" sz="1200" kern="1200" dirty="0" smtClean="0">
                <a:solidFill>
                  <a:schemeClr val="tx1"/>
                </a:solidFill>
                <a:effectLst/>
                <a:latin typeface="+mn-lt"/>
                <a:ea typeface="+mn-ea"/>
                <a:cs typeface="+mn-cs"/>
              </a:rPr>
              <a:t>The creditor should include the amount of any offset to resolve an excess charge by the creditor as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 1026.38(h)(3)) A statement that such an amount is paid by the creditor to offset an excess charge, with funds other than closing funds, is also included as part of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(comment 38(h)(3)-2; see form h-25(F) of appendix h to Regulation Z for an example of this statement)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17</a:t>
            </a:fld>
            <a:endParaRPr lang="en-US" dirty="0"/>
          </a:p>
        </p:txBody>
      </p:sp>
    </p:spTree>
    <p:extLst>
      <p:ext uri="{BB962C8B-B14F-4D97-AF65-F5344CB8AC3E}">
        <p14:creationId xmlns:p14="http://schemas.microsoft.com/office/powerpoint/2010/main" val="414834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three columns here.  The change is highlighted so consumers will notice</a:t>
            </a:r>
          </a:p>
          <a:p>
            <a:endParaRPr lang="en-US" baseline="0" dirty="0" smtClean="0"/>
          </a:p>
          <a:p>
            <a:r>
              <a:rPr lang="en-US" sz="1200" b="0" i="0" u="none" strike="noStrike" kern="1200" baseline="0" dirty="0" smtClean="0">
                <a:solidFill>
                  <a:schemeClr val="tx1"/>
                </a:solidFill>
                <a:latin typeface="+mn-lt"/>
                <a:ea typeface="+mn-ea"/>
                <a:cs typeface="+mn-cs"/>
              </a:rPr>
              <a:t>On page 3 of the </a:t>
            </a:r>
            <a:r>
              <a:rPr lang="en-US" sz="1200" b="1" i="0" u="none" strike="noStrike" kern="1200" baseline="0" dirty="0" smtClean="0">
                <a:solidFill>
                  <a:schemeClr val="tx1"/>
                </a:solidFill>
                <a:latin typeface="+mn-lt"/>
                <a:ea typeface="+mn-ea"/>
                <a:cs typeface="+mn-cs"/>
              </a:rPr>
              <a:t>Closing Disclosure</a:t>
            </a:r>
            <a:r>
              <a:rPr lang="en-US" sz="1200" b="0" i="0" u="none" strike="noStrike" kern="1200" baseline="0" dirty="0" smtClean="0">
                <a:solidFill>
                  <a:schemeClr val="tx1"/>
                </a:solidFill>
                <a:latin typeface="+mn-lt"/>
                <a:ea typeface="+mn-ea"/>
                <a:cs typeface="+mn-cs"/>
              </a:rPr>
              <a:t>, the </a:t>
            </a:r>
            <a:r>
              <a:rPr lang="en-US" sz="1200" b="1" i="0" u="none" strike="noStrike" kern="1200" baseline="0" dirty="0" smtClean="0">
                <a:solidFill>
                  <a:schemeClr val="tx1"/>
                </a:solidFill>
                <a:latin typeface="+mn-lt"/>
                <a:ea typeface="+mn-ea"/>
                <a:cs typeface="+mn-cs"/>
              </a:rPr>
              <a:t>Calculating Cash to Close </a:t>
            </a:r>
            <a:r>
              <a:rPr lang="en-US" sz="1200" b="0" i="0" u="none" strike="noStrike" kern="1200" baseline="0" dirty="0" smtClean="0">
                <a:solidFill>
                  <a:schemeClr val="tx1"/>
                </a:solidFill>
                <a:latin typeface="+mn-lt"/>
                <a:ea typeface="+mn-ea"/>
                <a:cs typeface="+mn-cs"/>
              </a:rPr>
              <a:t>table and </a:t>
            </a:r>
            <a:r>
              <a:rPr lang="en-US" sz="1200" b="1" i="0" u="none" strike="noStrike" kern="1200" baseline="0" dirty="0" smtClean="0">
                <a:solidFill>
                  <a:schemeClr val="tx1"/>
                </a:solidFill>
                <a:latin typeface="+mn-lt"/>
                <a:ea typeface="+mn-ea"/>
                <a:cs typeface="+mn-cs"/>
              </a:rPr>
              <a:t>Summaries of Transaction </a:t>
            </a:r>
            <a:r>
              <a:rPr lang="en-US" sz="1200" b="0" i="0" u="none" strike="noStrike" kern="1200" baseline="0" dirty="0" smtClean="0">
                <a:solidFill>
                  <a:schemeClr val="tx1"/>
                </a:solidFill>
                <a:latin typeface="+mn-lt"/>
                <a:ea typeface="+mn-ea"/>
                <a:cs typeface="+mn-cs"/>
              </a:rPr>
              <a:t>table are disclosed. For transactions without a seller, a </a:t>
            </a:r>
            <a:r>
              <a:rPr lang="en-US" sz="1200" b="1" i="0" u="none" strike="noStrike" kern="1200" baseline="0" dirty="0" smtClean="0">
                <a:solidFill>
                  <a:schemeClr val="tx1"/>
                </a:solidFill>
                <a:latin typeface="+mn-lt"/>
                <a:ea typeface="+mn-ea"/>
                <a:cs typeface="+mn-cs"/>
              </a:rPr>
              <a:t>Payoffs and Payments </a:t>
            </a:r>
            <a:r>
              <a:rPr lang="en-US" sz="1200" b="0" i="0" u="none" strike="noStrike" kern="1200" baseline="0" dirty="0" smtClean="0">
                <a:solidFill>
                  <a:schemeClr val="tx1"/>
                </a:solidFill>
                <a:latin typeface="+mn-lt"/>
                <a:ea typeface="+mn-ea"/>
                <a:cs typeface="+mn-cs"/>
              </a:rPr>
              <a:t>table may be substituted for the </a:t>
            </a:r>
            <a:r>
              <a:rPr lang="en-US" sz="1200" b="1" i="0" u="none" strike="noStrike" kern="1200" baseline="0" dirty="0" smtClean="0">
                <a:solidFill>
                  <a:schemeClr val="tx1"/>
                </a:solidFill>
                <a:latin typeface="+mn-lt"/>
                <a:ea typeface="+mn-ea"/>
                <a:cs typeface="+mn-cs"/>
              </a:rPr>
              <a:t>Summaries of Transactions </a:t>
            </a:r>
            <a:r>
              <a:rPr lang="en-US" sz="1200" b="0" i="0" u="none" strike="noStrike" kern="1200" baseline="0" dirty="0" smtClean="0">
                <a:solidFill>
                  <a:schemeClr val="tx1"/>
                </a:solidFill>
                <a:latin typeface="+mn-lt"/>
                <a:ea typeface="+mn-ea"/>
                <a:cs typeface="+mn-cs"/>
              </a:rPr>
              <a:t>table and placed before the </a:t>
            </a:r>
            <a:r>
              <a:rPr lang="en-US" sz="1200" b="1" i="0" u="none" strike="noStrike" kern="1200" baseline="0" dirty="0" smtClean="0">
                <a:solidFill>
                  <a:schemeClr val="tx1"/>
                </a:solidFill>
                <a:latin typeface="+mn-lt"/>
                <a:ea typeface="+mn-ea"/>
                <a:cs typeface="+mn-cs"/>
              </a:rPr>
              <a:t>Alternative Calculating Cash to Close </a:t>
            </a:r>
            <a:r>
              <a:rPr lang="en-US" sz="1200" b="0" i="0" u="none" strike="noStrike" kern="1200" baseline="0" dirty="0" smtClean="0">
                <a:solidFill>
                  <a:schemeClr val="tx1"/>
                </a:solidFill>
                <a:latin typeface="+mn-lt"/>
                <a:ea typeface="+mn-ea"/>
                <a:cs typeface="+mn-cs"/>
              </a:rPr>
              <a:t>table. (See Figure 40; form H-25(J) of appendix H to Regulation Z)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First picture is the standard and the second is the alternative disclosures for no seller. Second one is clearly easier.</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18</a:t>
            </a:fld>
            <a:endParaRPr lang="en-US" dirty="0"/>
          </a:p>
        </p:txBody>
      </p:sp>
    </p:spTree>
    <p:extLst>
      <p:ext uri="{BB962C8B-B14F-4D97-AF65-F5344CB8AC3E}">
        <p14:creationId xmlns:p14="http://schemas.microsoft.com/office/powerpoint/2010/main" val="231494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Calculating Cash to Close </a:t>
            </a:r>
            <a:r>
              <a:rPr lang="en-US" sz="1200" kern="1200" dirty="0" smtClean="0">
                <a:solidFill>
                  <a:schemeClr val="tx1"/>
                </a:solidFill>
                <a:effectLst/>
                <a:latin typeface="+mn-lt"/>
                <a:ea typeface="+mn-ea"/>
                <a:cs typeface="+mn-cs"/>
              </a:rPr>
              <a:t>table has nine items listed in the table: </a:t>
            </a:r>
            <a:endParaRPr lang="en-US" sz="1200" kern="1200" dirty="0" smtClean="0">
              <a:solidFill>
                <a:schemeClr val="tx1"/>
              </a:solidFill>
              <a:effectLst/>
              <a:latin typeface="Wingdings"/>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Total closing costs,</a:t>
            </a:r>
          </a:p>
          <a:p>
            <a:pPr marL="171450" indent="-171450">
              <a:buFont typeface="Arial"/>
              <a:buChar char="•"/>
            </a:pPr>
            <a:r>
              <a:rPr lang="en-US" sz="1200" kern="1200" dirty="0" smtClean="0">
                <a:solidFill>
                  <a:schemeClr val="tx1"/>
                </a:solidFill>
                <a:effectLst/>
                <a:latin typeface="+mn-lt"/>
                <a:ea typeface="+mn-ea"/>
                <a:cs typeface="+mn-cs"/>
              </a:rPr>
              <a:t>Closing costs Paid Before closing,</a:t>
            </a:r>
          </a:p>
          <a:p>
            <a:pPr marL="171450" indent="-171450">
              <a:buFont typeface="Arial"/>
              <a:buChar char="•"/>
            </a:pPr>
            <a:r>
              <a:rPr lang="en-US" sz="1200" kern="1200" dirty="0" smtClean="0">
                <a:solidFill>
                  <a:schemeClr val="tx1"/>
                </a:solidFill>
                <a:effectLst/>
                <a:latin typeface="+mn-lt"/>
                <a:ea typeface="+mn-ea"/>
                <a:cs typeface="+mn-cs"/>
              </a:rPr>
              <a:t>Closing costs Financed (Paid from your Loan Amount),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Down Payment/Funds from Borrower, </a:t>
            </a: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deposit,</a:t>
            </a:r>
          </a:p>
          <a:p>
            <a:pPr marL="171450" indent="-171450">
              <a:buFont typeface="Arial"/>
              <a:buChar char="•"/>
            </a:pPr>
            <a:r>
              <a:rPr lang="en-US" sz="1200" kern="1200" dirty="0" smtClean="0">
                <a:solidFill>
                  <a:schemeClr val="tx1"/>
                </a:solidFill>
                <a:effectLst/>
                <a:latin typeface="+mn-lt"/>
                <a:ea typeface="+mn-ea"/>
                <a:cs typeface="+mn-cs"/>
              </a:rPr>
              <a:t>Funds for Borrower,</a:t>
            </a:r>
          </a:p>
          <a:p>
            <a:pPr marL="171450" indent="-171450">
              <a:buFont typeface="Arial"/>
              <a:buChar char="•"/>
            </a:pPr>
            <a:r>
              <a:rPr lang="en-US" sz="1200" kern="1200" dirty="0" smtClean="0">
                <a:solidFill>
                  <a:schemeClr val="tx1"/>
                </a:solidFill>
                <a:effectLst/>
                <a:latin typeface="+mn-lt"/>
                <a:ea typeface="+mn-ea"/>
                <a:cs typeface="+mn-cs"/>
              </a:rPr>
              <a:t>Seller credits,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Adjustments and other credits,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Cash to close. </a:t>
            </a:r>
          </a:p>
          <a:p>
            <a:pPr marL="171450" indent="-171450">
              <a:buFont typeface="Arial"/>
              <a:buChar char="•"/>
            </a:pPr>
            <a:endParaRPr lang="en-US" dirty="0" smtClean="0"/>
          </a:p>
          <a:p>
            <a:r>
              <a:rPr lang="en-US" sz="1200" kern="1200" dirty="0" smtClean="0">
                <a:solidFill>
                  <a:schemeClr val="tx1"/>
                </a:solidFill>
                <a:effectLst/>
                <a:latin typeface="+mn-lt"/>
                <a:ea typeface="+mn-ea"/>
                <a:cs typeface="+mn-cs"/>
              </a:rPr>
              <a:t>The table has three columns to disclose the amount for each item as it was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(see section 2.3.3 above),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amount for the item, and an answer to the question </a:t>
            </a:r>
            <a:r>
              <a:rPr lang="en-US" sz="1200" b="1" kern="1200" dirty="0" smtClean="0">
                <a:solidFill>
                  <a:schemeClr val="tx1"/>
                </a:solidFill>
                <a:effectLst/>
                <a:latin typeface="+mn-lt"/>
                <a:ea typeface="+mn-ea"/>
                <a:cs typeface="+mn-cs"/>
              </a:rPr>
              <a:t>Did this change? </a:t>
            </a:r>
            <a:r>
              <a:rPr lang="en-US" sz="1200" kern="1200" dirty="0" smtClean="0">
                <a:solidFill>
                  <a:schemeClr val="tx1"/>
                </a:solidFill>
                <a:effectLst/>
                <a:latin typeface="+mn-lt"/>
                <a:ea typeface="+mn-ea"/>
                <a:cs typeface="+mn-cs"/>
              </a:rPr>
              <a:t>(§ 1026.38(i))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Generally, the amount disclosed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is the same as the amount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or a revised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amounts disclosed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are rounded to the nearest dollar in order to match the corresponding amount disclosed on the </a:t>
            </a:r>
            <a:r>
              <a:rPr lang="en-US" sz="1200" b="1" kern="1200" dirty="0" smtClean="0">
                <a:solidFill>
                  <a:schemeClr val="tx1"/>
                </a:solidFill>
                <a:effectLst/>
                <a:latin typeface="+mn-lt"/>
                <a:ea typeface="+mn-ea"/>
                <a:cs typeface="+mn-cs"/>
              </a:rPr>
              <a:t>Loan Estimate’s Calculating Cash to Close </a:t>
            </a:r>
            <a:r>
              <a:rPr lang="en-US" sz="1200" kern="1200" dirty="0" smtClean="0">
                <a:solidFill>
                  <a:schemeClr val="tx1"/>
                </a:solidFill>
                <a:effectLst/>
                <a:latin typeface="+mn-lt"/>
                <a:ea typeface="+mn-ea"/>
                <a:cs typeface="+mn-cs"/>
              </a:rPr>
              <a:t>table. (comment 38(i)-2) </a:t>
            </a:r>
            <a:endParaRPr lang="en-US" dirty="0" smtClean="0"/>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amounts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are calculated using the same methods that were used for the </a:t>
            </a:r>
            <a:r>
              <a:rPr lang="en-US" sz="1200" b="1" kern="1200" dirty="0" smtClean="0">
                <a:solidFill>
                  <a:schemeClr val="tx1"/>
                </a:solidFill>
                <a:effectLst/>
                <a:latin typeface="+mn-lt"/>
                <a:ea typeface="+mn-ea"/>
                <a:cs typeface="+mn-cs"/>
              </a:rPr>
              <a:t>Calculating Cash to Close </a:t>
            </a:r>
            <a:r>
              <a:rPr lang="en-US" sz="1200" kern="1200" dirty="0" smtClean="0">
                <a:solidFill>
                  <a:schemeClr val="tx1"/>
                </a:solidFill>
                <a:effectLst/>
                <a:latin typeface="+mn-lt"/>
                <a:ea typeface="+mn-ea"/>
                <a:cs typeface="+mn-cs"/>
              </a:rPr>
              <a:t>table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except that the amounts used to determine the amounts are the amounts disclosed on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or determined at consummation. (comment 38(i)-2) </a:t>
            </a:r>
          </a:p>
          <a:p>
            <a:endParaRPr lang="en-US" dirty="0" smtClean="0"/>
          </a:p>
          <a:p>
            <a:r>
              <a:rPr lang="en-US" sz="1200" kern="1200" dirty="0" smtClean="0">
                <a:solidFill>
                  <a:schemeClr val="tx1"/>
                </a:solidFill>
                <a:effectLst/>
                <a:latin typeface="+mn-lt"/>
                <a:ea typeface="+mn-ea"/>
                <a:cs typeface="+mn-cs"/>
              </a:rPr>
              <a:t>When the answer to the question </a:t>
            </a:r>
            <a:r>
              <a:rPr lang="en-US" sz="1200" b="1" kern="1200" dirty="0" smtClean="0">
                <a:solidFill>
                  <a:schemeClr val="tx1"/>
                </a:solidFill>
                <a:effectLst/>
                <a:latin typeface="+mn-lt"/>
                <a:ea typeface="+mn-ea"/>
                <a:cs typeface="+mn-cs"/>
              </a:rPr>
              <a:t>Did this change? </a:t>
            </a:r>
            <a:r>
              <a:rPr lang="en-US" sz="1200" kern="1200" dirty="0" smtClean="0">
                <a:solidFill>
                  <a:schemeClr val="tx1"/>
                </a:solidFill>
                <a:effectLst/>
                <a:latin typeface="+mn-lt"/>
                <a:ea typeface="+mn-ea"/>
                <a:cs typeface="+mn-cs"/>
              </a:rPr>
              <a:t>is </a:t>
            </a:r>
            <a:r>
              <a:rPr lang="en-US" sz="1200" b="1" kern="1200" dirty="0" smtClean="0">
                <a:solidFill>
                  <a:schemeClr val="tx1"/>
                </a:solidFill>
                <a:effectLst/>
                <a:latin typeface="+mn-lt"/>
                <a:ea typeface="+mn-ea"/>
                <a:cs typeface="+mn-cs"/>
              </a:rPr>
              <a:t>Yes</a:t>
            </a:r>
            <a:r>
              <a:rPr lang="en-US" sz="1200" kern="1200" dirty="0" smtClean="0">
                <a:solidFill>
                  <a:schemeClr val="tx1"/>
                </a:solidFill>
                <a:effectLst/>
                <a:latin typeface="+mn-lt"/>
                <a:ea typeface="+mn-ea"/>
                <a:cs typeface="+mn-cs"/>
              </a:rPr>
              <a:t>, indicate where the consumer can find the amounts that have changed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For example, if the </a:t>
            </a:r>
            <a:r>
              <a:rPr lang="en-US" sz="1200" b="1" kern="1200" dirty="0" smtClean="0">
                <a:solidFill>
                  <a:schemeClr val="tx1"/>
                </a:solidFill>
                <a:effectLst/>
                <a:latin typeface="+mn-lt"/>
                <a:ea typeface="+mn-ea"/>
                <a:cs typeface="+mn-cs"/>
              </a:rPr>
              <a:t>Seller Credit </a:t>
            </a:r>
            <a:r>
              <a:rPr lang="en-US" sz="1200" kern="1200" dirty="0" smtClean="0">
                <a:solidFill>
                  <a:schemeClr val="tx1"/>
                </a:solidFill>
                <a:effectLst/>
                <a:latin typeface="+mn-lt"/>
                <a:ea typeface="+mn-ea"/>
                <a:cs typeface="+mn-cs"/>
              </a:rPr>
              <a:t>amount changed, the creditor can indicate that the consumer should “See Seller credits in </a:t>
            </a:r>
            <a:r>
              <a:rPr lang="en-US" sz="1200" b="1" kern="1200" dirty="0" smtClean="0">
                <a:solidFill>
                  <a:schemeClr val="tx1"/>
                </a:solidFill>
                <a:effectLst/>
                <a:latin typeface="+mn-lt"/>
                <a:ea typeface="+mn-ea"/>
                <a:cs typeface="+mn-cs"/>
              </a:rPr>
              <a:t>Section L</a:t>
            </a:r>
            <a:r>
              <a:rPr lang="en-US" sz="1200" kern="1200" dirty="0" smtClean="0">
                <a:solidFill>
                  <a:schemeClr val="tx1"/>
                </a:solidFill>
                <a:effectLst/>
                <a:latin typeface="+mn-lt"/>
                <a:ea typeface="+mn-ea"/>
                <a:cs typeface="+mn-cs"/>
              </a:rPr>
              <a:t>.” (comment 38(i)-3) other examples of language for these items are found in example form h-25(B) in appendix h of Regulation Z.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Closing Costs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the same amount as the amount disclosed as </a:t>
            </a:r>
            <a:r>
              <a:rPr lang="en-US" sz="1200" b="1" kern="1200" dirty="0" smtClean="0">
                <a:solidFill>
                  <a:schemeClr val="tx1"/>
                </a:solidFill>
                <a:effectLst/>
                <a:latin typeface="+mn-lt"/>
                <a:ea typeface="+mn-ea"/>
                <a:cs typeface="+mn-cs"/>
              </a:rPr>
              <a:t>Total Closing Costs (Borrower-Paid) </a:t>
            </a:r>
            <a:r>
              <a:rPr lang="en-US" sz="1200" kern="1200" dirty="0" smtClean="0">
                <a:solidFill>
                  <a:schemeClr val="tx1"/>
                </a:solidFill>
                <a:effectLst/>
                <a:latin typeface="+mn-lt"/>
                <a:ea typeface="+mn-ea"/>
                <a:cs typeface="+mn-cs"/>
              </a:rPr>
              <a:t>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(see section 3.2.4 above; § 1026.38(i)(1)(ii)) When the amount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is different from the amount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indicate that the consumer should see the </a:t>
            </a:r>
            <a:r>
              <a:rPr lang="en-US" sz="1200" b="1" kern="1200" dirty="0" smtClean="0">
                <a:solidFill>
                  <a:schemeClr val="tx1"/>
                </a:solidFill>
                <a:effectLst/>
                <a:latin typeface="+mn-lt"/>
                <a:ea typeface="+mn-ea"/>
                <a:cs typeface="+mn-cs"/>
              </a:rPr>
              <a:t>Total Loan Costs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Total Other Costs </a:t>
            </a:r>
            <a:r>
              <a:rPr lang="en-US" sz="1200" kern="1200" dirty="0" smtClean="0">
                <a:solidFill>
                  <a:schemeClr val="tx1"/>
                </a:solidFill>
                <a:effectLst/>
                <a:latin typeface="+mn-lt"/>
                <a:ea typeface="+mn-ea"/>
                <a:cs typeface="+mn-cs"/>
              </a:rPr>
              <a:t>tables, as applicable, 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 1026.38(i)(1)(iii)(A)(</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endParaRPr lang="en-US" dirty="0" smtClean="0"/>
          </a:p>
          <a:p>
            <a:r>
              <a:rPr lang="en-US" sz="1200" b="1" u="sng" kern="1200" dirty="0" smtClean="0">
                <a:solidFill>
                  <a:schemeClr val="tx1"/>
                </a:solidFill>
                <a:effectLst/>
                <a:latin typeface="+mn-lt"/>
                <a:ea typeface="+mn-ea"/>
                <a:cs typeface="+mn-cs"/>
              </a:rPr>
              <a:t>Increases in Total Closing Costs That Exceed the Legal Limits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increase in Total closing costs exceeds the legal limits, disclose a statement that an increase in closing costs exceeds the legal limits by the dollar amount of the excess in the </a:t>
            </a:r>
            <a:r>
              <a:rPr lang="en-US" sz="1200" b="1" kern="1200" dirty="0" smtClean="0">
                <a:solidFill>
                  <a:schemeClr val="tx1"/>
                </a:solidFill>
                <a:effectLst/>
                <a:latin typeface="+mn-lt"/>
                <a:ea typeface="+mn-ea"/>
                <a:cs typeface="+mn-cs"/>
              </a:rPr>
              <a:t>Did this change? </a:t>
            </a:r>
            <a:r>
              <a:rPr lang="en-US" sz="1200" kern="1200" dirty="0" smtClean="0">
                <a:solidFill>
                  <a:schemeClr val="tx1"/>
                </a:solidFill>
                <a:effectLst/>
                <a:latin typeface="+mn-lt"/>
                <a:ea typeface="+mn-ea"/>
                <a:cs typeface="+mn-cs"/>
              </a:rPr>
              <a:t>column. (§ 1026.38(i)(1)(iii)(A)(</a:t>
            </a:r>
            <a:r>
              <a:rPr lang="en-US" sz="1200" i="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 statement directing the consumer to the </a:t>
            </a:r>
            <a:r>
              <a:rPr lang="en-US" sz="1200" b="1" kern="1200" dirty="0" smtClean="0">
                <a:solidFill>
                  <a:schemeClr val="tx1"/>
                </a:solidFill>
                <a:effectLst/>
                <a:latin typeface="+mn-lt"/>
                <a:ea typeface="+mn-ea"/>
                <a:cs typeface="+mn-cs"/>
              </a:rPr>
              <a:t>Lender Credit </a:t>
            </a:r>
            <a:r>
              <a:rPr lang="en-US" sz="1200" kern="1200" dirty="0" smtClean="0">
                <a:solidFill>
                  <a:schemeClr val="tx1"/>
                </a:solidFill>
                <a:effectLst/>
                <a:latin typeface="+mn-lt"/>
                <a:ea typeface="+mn-ea"/>
                <a:cs typeface="+mn-cs"/>
              </a:rPr>
              <a:t>on page 2 must also be included if a credit to the consumer at closing for the excess amount is provided by the creditor. (comment 38(i)(1)(iii)(A)-3)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Closing Costs Paid Before Closing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amount disclosed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for the </a:t>
            </a:r>
            <a:r>
              <a:rPr lang="en-US" sz="1200" b="1" kern="1200" dirty="0" smtClean="0">
                <a:solidFill>
                  <a:schemeClr val="tx1"/>
                </a:solidFill>
                <a:effectLst/>
                <a:latin typeface="+mn-lt"/>
                <a:ea typeface="+mn-ea"/>
                <a:cs typeface="+mn-cs"/>
              </a:rPr>
              <a:t>Closing Costs Paid Before Closing </a:t>
            </a:r>
            <a:r>
              <a:rPr lang="en-US" sz="1200" kern="1200" dirty="0" smtClean="0">
                <a:solidFill>
                  <a:schemeClr val="tx1"/>
                </a:solidFill>
                <a:effectLst/>
                <a:latin typeface="+mn-lt"/>
                <a:ea typeface="+mn-ea"/>
                <a:cs typeface="+mn-cs"/>
              </a:rPr>
              <a:t>item is $0. (§ 1026.38(i)(2)(i))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should disclose the same amount designated as </a:t>
            </a:r>
            <a:r>
              <a:rPr lang="en-US" sz="1200" b="1" kern="1200" dirty="0" smtClean="0">
                <a:solidFill>
                  <a:schemeClr val="tx1"/>
                </a:solidFill>
                <a:effectLst/>
                <a:latin typeface="+mn-lt"/>
                <a:ea typeface="+mn-ea"/>
                <a:cs typeface="+mn-cs"/>
              </a:rPr>
              <a:t>Borrower-Paid Before Closing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Closing Costs Subtotals </a:t>
            </a:r>
            <a:r>
              <a:rPr lang="en-US" sz="1200" kern="1200" dirty="0" smtClean="0">
                <a:solidFill>
                  <a:schemeClr val="tx1"/>
                </a:solidFill>
                <a:effectLst/>
                <a:latin typeface="+mn-lt"/>
                <a:ea typeface="+mn-ea"/>
                <a:cs typeface="+mn-cs"/>
              </a:rPr>
              <a:t>of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19</a:t>
            </a:fld>
            <a:endParaRPr lang="en-US" dirty="0"/>
          </a:p>
        </p:txBody>
      </p:sp>
    </p:spTree>
    <p:extLst>
      <p:ext uri="{BB962C8B-B14F-4D97-AF65-F5344CB8AC3E}">
        <p14:creationId xmlns:p14="http://schemas.microsoft.com/office/powerpoint/2010/main" val="231494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Disclose an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 for transactions without a seller when the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 was used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a:t>
            </a:r>
          </a:p>
          <a:p>
            <a:endParaRPr lang="en-US"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 has five items listed in the table: </a:t>
            </a:r>
          </a:p>
          <a:p>
            <a:pPr marL="171450" indent="-171450">
              <a:buFont typeface="Arial"/>
              <a:buChar char="•"/>
            </a:pPr>
            <a:r>
              <a:rPr lang="en-US" sz="1200" kern="1200" dirty="0" smtClean="0">
                <a:solidFill>
                  <a:schemeClr val="tx1"/>
                </a:solidFill>
                <a:effectLst/>
                <a:latin typeface="+mn-lt"/>
                <a:ea typeface="+mn-ea"/>
                <a:cs typeface="+mn-cs"/>
              </a:rPr>
              <a:t>Loan Amount,</a:t>
            </a:r>
          </a:p>
          <a:p>
            <a:pPr marL="171450" indent="-171450">
              <a:buFont typeface="Arial"/>
              <a:buChar char="•"/>
            </a:pPr>
            <a:r>
              <a:rPr lang="en-US" sz="1200" kern="1200" dirty="0" smtClean="0">
                <a:solidFill>
                  <a:schemeClr val="tx1"/>
                </a:solidFill>
                <a:effectLst/>
                <a:latin typeface="+mn-lt"/>
                <a:ea typeface="+mn-ea"/>
                <a:cs typeface="+mn-cs"/>
              </a:rPr>
              <a:t>Total closing costs,</a:t>
            </a:r>
          </a:p>
          <a:p>
            <a:pPr marL="171450" indent="-171450">
              <a:buFont typeface="Arial"/>
              <a:buChar char="•"/>
            </a:pPr>
            <a:r>
              <a:rPr lang="en-US" sz="1200" kern="1200" dirty="0" smtClean="0">
                <a:solidFill>
                  <a:schemeClr val="tx1"/>
                </a:solidFill>
                <a:effectLst/>
                <a:latin typeface="+mn-lt"/>
                <a:ea typeface="+mn-ea"/>
                <a:cs typeface="+mn-cs"/>
              </a:rPr>
              <a:t>Closing costs Paid Before closing,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Total Payoffs and Payments,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Cash to close. </a:t>
            </a:r>
          </a:p>
          <a:p>
            <a:pPr marL="171450" indent="-171450">
              <a:buFont typeface="Arial"/>
              <a:buChar char="•"/>
            </a:pPr>
            <a:endParaRPr lang="en-US" dirty="0" smtClean="0"/>
          </a:p>
          <a:p>
            <a:r>
              <a:rPr lang="en-US" sz="1200" kern="1200" dirty="0" smtClean="0">
                <a:solidFill>
                  <a:schemeClr val="tx1"/>
                </a:solidFill>
                <a:effectLst/>
                <a:latin typeface="+mn-lt"/>
                <a:ea typeface="+mn-ea"/>
                <a:cs typeface="+mn-cs"/>
              </a:rPr>
              <a:t>The table has three columns to disclose the amount for each item as it was 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amount for the item, and an answer to the question </a:t>
            </a:r>
            <a:r>
              <a:rPr lang="en-US" sz="1200" b="1" kern="1200" dirty="0" smtClean="0">
                <a:solidFill>
                  <a:schemeClr val="tx1"/>
                </a:solidFill>
                <a:effectLst/>
                <a:latin typeface="+mn-lt"/>
                <a:ea typeface="+mn-ea"/>
                <a:cs typeface="+mn-cs"/>
              </a:rPr>
              <a:t>Did this change? </a:t>
            </a:r>
            <a:r>
              <a:rPr lang="en-US" sz="1200" kern="1200" dirty="0" smtClean="0">
                <a:solidFill>
                  <a:schemeClr val="tx1"/>
                </a:solidFill>
                <a:effectLst/>
                <a:latin typeface="+mn-lt"/>
                <a:ea typeface="+mn-ea"/>
                <a:cs typeface="+mn-cs"/>
              </a:rPr>
              <a:t>(§ 1026.38(e)) </a:t>
            </a:r>
          </a:p>
          <a:p>
            <a:endParaRPr lang="en-US" dirty="0" smtClean="0"/>
          </a:p>
          <a:p>
            <a:r>
              <a:rPr lang="en-US" sz="1200" kern="1200" dirty="0" smtClean="0">
                <a:solidFill>
                  <a:schemeClr val="tx1"/>
                </a:solidFill>
                <a:effectLst/>
                <a:latin typeface="+mn-lt"/>
                <a:ea typeface="+mn-ea"/>
                <a:cs typeface="+mn-cs"/>
              </a:rPr>
              <a:t>In addition, disclose </a:t>
            </a:r>
            <a:r>
              <a:rPr lang="en-US" sz="1200" b="1" kern="1200" dirty="0" smtClean="0">
                <a:solidFill>
                  <a:schemeClr val="tx1"/>
                </a:solidFill>
                <a:effectLst/>
                <a:latin typeface="+mn-lt"/>
                <a:ea typeface="+mn-ea"/>
                <a:cs typeface="+mn-cs"/>
              </a:rPr>
              <a:t>Closing Costs Financed (Paid from your Loan Amount) </a:t>
            </a:r>
            <a:r>
              <a:rPr lang="en-US" sz="1200" kern="1200" dirty="0" smtClean="0">
                <a:solidFill>
                  <a:schemeClr val="tx1"/>
                </a:solidFill>
                <a:effectLst/>
                <a:latin typeface="+mn-lt"/>
                <a:ea typeface="+mn-ea"/>
                <a:cs typeface="+mn-cs"/>
              </a:rPr>
              <a:t>in the third column of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item. (§ 1026.38(e)(6)) </a:t>
            </a:r>
          </a:p>
          <a:p>
            <a:endParaRPr lang="en-US" dirty="0" smtClean="0"/>
          </a:p>
          <a:p>
            <a:r>
              <a:rPr lang="en-US" sz="1200" kern="1200" dirty="0" smtClean="0">
                <a:solidFill>
                  <a:schemeClr val="tx1"/>
                </a:solidFill>
                <a:effectLst/>
                <a:latin typeface="+mn-lt"/>
                <a:ea typeface="+mn-ea"/>
                <a:cs typeface="+mn-cs"/>
              </a:rPr>
              <a:t>Except as discussed below, the amount disclosed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is the same as the amount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or a revised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1026.38(e)(1)(i), (2)(i), (4)(i),(5)(i)) The amounts disclosed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are rounded to the nearest dollar in order to match the corresponding amount disclosed on the </a:t>
            </a:r>
            <a:r>
              <a:rPr lang="en-US" sz="1200" b="1" kern="1200" dirty="0" smtClean="0">
                <a:solidFill>
                  <a:schemeClr val="tx1"/>
                </a:solidFill>
                <a:effectLst/>
                <a:latin typeface="+mn-lt"/>
                <a:ea typeface="+mn-ea"/>
                <a:cs typeface="+mn-cs"/>
              </a:rPr>
              <a:t>Loan Estimate’s Calculating Cash to Close </a:t>
            </a:r>
            <a:r>
              <a:rPr lang="en-US" sz="1200" kern="1200" dirty="0" smtClean="0">
                <a:solidFill>
                  <a:schemeClr val="tx1"/>
                </a:solidFill>
                <a:effectLst/>
                <a:latin typeface="+mn-lt"/>
                <a:ea typeface="+mn-ea"/>
                <a:cs typeface="+mn-cs"/>
              </a:rPr>
              <a:t>table. (comment 38(e)-3)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Loan Amount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should have the same amount disclosed, as a positive number,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as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Loan Terms </a:t>
            </a:r>
            <a:r>
              <a:rPr lang="en-US" sz="1200" kern="1200" dirty="0" smtClean="0">
                <a:solidFill>
                  <a:schemeClr val="tx1"/>
                </a:solidFill>
                <a:effectLst/>
                <a:latin typeface="+mn-lt"/>
                <a:ea typeface="+mn-ea"/>
                <a:cs typeface="+mn-cs"/>
              </a:rPr>
              <a:t>table on page 1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 1026.38(e)(1)(ii))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Closing Costs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should have the same amount disclosed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as the amount disclosed as </a:t>
            </a:r>
            <a:r>
              <a:rPr lang="en-US" sz="1200" b="1" kern="1200" dirty="0" smtClean="0">
                <a:solidFill>
                  <a:schemeClr val="tx1"/>
                </a:solidFill>
                <a:effectLst/>
                <a:latin typeface="+mn-lt"/>
                <a:ea typeface="+mn-ea"/>
                <a:cs typeface="+mn-cs"/>
              </a:rPr>
              <a:t>Total Closing Costs (Borrower-Paid) </a:t>
            </a:r>
            <a:r>
              <a:rPr lang="en-US" sz="1200" kern="1200" dirty="0" smtClean="0">
                <a:solidFill>
                  <a:schemeClr val="tx1"/>
                </a:solidFill>
                <a:effectLst/>
                <a:latin typeface="+mn-lt"/>
                <a:ea typeface="+mn-ea"/>
                <a:cs typeface="+mn-cs"/>
              </a:rPr>
              <a:t>on page 2, as a negative number. (§ 1026.38(e)(2)(ii)) When the amount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is different from the amount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the creditor should indicate that the consumer should see the </a:t>
            </a:r>
            <a:r>
              <a:rPr lang="en-US" sz="1200" b="1" kern="1200" dirty="0" smtClean="0">
                <a:solidFill>
                  <a:schemeClr val="tx1"/>
                </a:solidFill>
                <a:effectLst/>
                <a:latin typeface="+mn-lt"/>
                <a:ea typeface="+mn-ea"/>
                <a:cs typeface="+mn-cs"/>
              </a:rPr>
              <a:t>Total Loan Costs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Total Other Costs </a:t>
            </a:r>
            <a:r>
              <a:rPr lang="en-US" sz="1200" kern="1200" dirty="0" smtClean="0">
                <a:solidFill>
                  <a:schemeClr val="tx1"/>
                </a:solidFill>
                <a:effectLst/>
                <a:latin typeface="+mn-lt"/>
                <a:ea typeface="+mn-ea"/>
                <a:cs typeface="+mn-cs"/>
              </a:rPr>
              <a:t>subheadings, as applicable, 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 1026.38(e)(2)(iii)(A)(</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endParaRPr lang="en-US" dirty="0" smtClean="0"/>
          </a:p>
          <a:p>
            <a:endParaRPr lang="en-US" sz="1200" b="1"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20</a:t>
            </a:fld>
            <a:endParaRPr lang="en-US" dirty="0"/>
          </a:p>
        </p:txBody>
      </p:sp>
    </p:spTree>
    <p:extLst>
      <p:ext uri="{BB962C8B-B14F-4D97-AF65-F5344CB8AC3E}">
        <p14:creationId xmlns:p14="http://schemas.microsoft.com/office/powerpoint/2010/main" val="231494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Increase in Total Closing Costs That Exceed The Legal Limit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increase in Total closing costs exceeds the legal limits, disclose a statement that an increase in closing costs exceeds the legal limits by the dollar amount of the excess in the </a:t>
            </a:r>
            <a:r>
              <a:rPr lang="en-US" sz="1200" b="1" kern="1200" dirty="0" smtClean="0">
                <a:solidFill>
                  <a:schemeClr val="tx1"/>
                </a:solidFill>
                <a:effectLst/>
                <a:latin typeface="+mn-lt"/>
                <a:ea typeface="+mn-ea"/>
                <a:cs typeface="+mn-cs"/>
              </a:rPr>
              <a:t>Did this change? </a:t>
            </a:r>
            <a:r>
              <a:rPr lang="en-US" sz="1200" kern="1200" dirty="0" smtClean="0">
                <a:solidFill>
                  <a:schemeClr val="tx1"/>
                </a:solidFill>
                <a:effectLst/>
                <a:latin typeface="+mn-lt"/>
                <a:ea typeface="+mn-ea"/>
                <a:cs typeface="+mn-cs"/>
              </a:rPr>
              <a:t>column. (§ 1026.38(i)(1)(iii)(A)(3)) A statement directing the consumer to the </a:t>
            </a:r>
            <a:r>
              <a:rPr lang="en-US" sz="1200" b="1" kern="1200" dirty="0" smtClean="0">
                <a:solidFill>
                  <a:schemeClr val="tx1"/>
                </a:solidFill>
                <a:effectLst/>
                <a:latin typeface="+mn-lt"/>
                <a:ea typeface="+mn-ea"/>
                <a:cs typeface="+mn-cs"/>
              </a:rPr>
              <a:t>Lender Credit </a:t>
            </a:r>
            <a:r>
              <a:rPr lang="en-US" sz="1200" kern="1200" dirty="0" smtClean="0">
                <a:solidFill>
                  <a:schemeClr val="tx1"/>
                </a:solidFill>
                <a:effectLst/>
                <a:latin typeface="+mn-lt"/>
                <a:ea typeface="+mn-ea"/>
                <a:cs typeface="+mn-cs"/>
              </a:rPr>
              <a:t>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must also be included if a credit to the consumer at closing for the excess amount is provided by the creditor. (comment 38(i)(1)(iii)(A)-3)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Closing Costs Paid Before Closing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Closing Costs Paid Before Closing</a:t>
            </a:r>
            <a:r>
              <a:rPr lang="en-US" sz="1200" kern="1200" dirty="0" smtClean="0">
                <a:solidFill>
                  <a:schemeClr val="tx1"/>
                </a:solidFill>
                <a:effectLst/>
                <a:latin typeface="+mn-lt"/>
                <a:ea typeface="+mn-ea"/>
                <a:cs typeface="+mn-cs"/>
              </a:rPr>
              <a:t>, disclose $0 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column. (§ 1026.38(e)(3)(i))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should disclose the same amount designated as </a:t>
            </a:r>
            <a:r>
              <a:rPr lang="en-US" sz="1200" b="1" kern="1200" dirty="0" smtClean="0">
                <a:solidFill>
                  <a:schemeClr val="tx1"/>
                </a:solidFill>
                <a:effectLst/>
                <a:latin typeface="+mn-lt"/>
                <a:ea typeface="+mn-ea"/>
                <a:cs typeface="+mn-cs"/>
              </a:rPr>
              <a:t>Borrower-Paid Before Closing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Closing Costs Subtotals </a:t>
            </a:r>
          </a:p>
          <a:p>
            <a:r>
              <a:rPr lang="en-US" sz="1200" kern="1200" dirty="0" smtClean="0">
                <a:solidFill>
                  <a:schemeClr val="tx1"/>
                </a:solidFill>
                <a:effectLst/>
                <a:latin typeface="+mn-lt"/>
                <a:ea typeface="+mn-ea"/>
                <a:cs typeface="+mn-cs"/>
              </a:rPr>
              <a:t>of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as a positive number. (§ 1026.38(e)(3)(ii))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Payoffs and Payments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Total Payoffs and Payments</a:t>
            </a:r>
            <a:r>
              <a:rPr lang="en-US" sz="1200" kern="1200" dirty="0" smtClean="0">
                <a:solidFill>
                  <a:schemeClr val="tx1"/>
                </a:solidFill>
                <a:effectLst/>
                <a:latin typeface="+mn-lt"/>
                <a:ea typeface="+mn-ea"/>
                <a:cs typeface="+mn-cs"/>
              </a:rPr>
              <a:t>, should have the same amount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as the amount disclosed as </a:t>
            </a:r>
            <a:r>
              <a:rPr lang="en-US" sz="1200" b="1" kern="1200" dirty="0" smtClean="0">
                <a:solidFill>
                  <a:schemeClr val="tx1"/>
                </a:solidFill>
                <a:effectLst/>
                <a:latin typeface="+mn-lt"/>
                <a:ea typeface="+mn-ea"/>
                <a:cs typeface="+mn-cs"/>
              </a:rPr>
              <a:t>Total Payoffs and Payments </a:t>
            </a:r>
            <a:r>
              <a:rPr lang="en-US" sz="1200" kern="1200" dirty="0" smtClean="0">
                <a:solidFill>
                  <a:schemeClr val="tx1"/>
                </a:solidFill>
                <a:effectLst/>
                <a:latin typeface="+mn-lt"/>
                <a:ea typeface="+mn-ea"/>
                <a:cs typeface="+mn-cs"/>
              </a:rPr>
              <a:t>from the </a:t>
            </a:r>
            <a:r>
              <a:rPr lang="en-US" sz="1200" b="1" kern="1200" dirty="0" smtClean="0">
                <a:solidFill>
                  <a:schemeClr val="tx1"/>
                </a:solidFill>
                <a:effectLst/>
                <a:latin typeface="+mn-lt"/>
                <a:ea typeface="+mn-ea"/>
                <a:cs typeface="+mn-cs"/>
              </a:rPr>
              <a:t>Payoffs and Payments </a:t>
            </a:r>
            <a:r>
              <a:rPr lang="en-US" sz="1200" kern="1200" dirty="0" smtClean="0">
                <a:solidFill>
                  <a:schemeClr val="tx1"/>
                </a:solidFill>
                <a:effectLst/>
                <a:latin typeface="+mn-lt"/>
                <a:ea typeface="+mn-ea"/>
                <a:cs typeface="+mn-cs"/>
              </a:rPr>
              <a:t>table on page 3, as a negative number. (§ 1026.38(e)(4)(ii))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Cash to Close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Cash to Close </a:t>
            </a:r>
            <a:r>
              <a:rPr lang="en-US" sz="1200" kern="1200" dirty="0" smtClean="0">
                <a:solidFill>
                  <a:schemeClr val="tx1"/>
                </a:solidFill>
                <a:effectLst/>
                <a:latin typeface="+mn-lt"/>
                <a:ea typeface="+mn-ea"/>
                <a:cs typeface="+mn-cs"/>
              </a:rPr>
              <a:t>discloses the sum of </a:t>
            </a:r>
            <a:r>
              <a:rPr lang="en-US" sz="1200" b="1" kern="1200" dirty="0" smtClean="0">
                <a:solidFill>
                  <a:schemeClr val="tx1"/>
                </a:solidFill>
                <a:effectLst/>
                <a:latin typeface="+mn-lt"/>
                <a:ea typeface="+mn-ea"/>
                <a:cs typeface="+mn-cs"/>
              </a:rPr>
              <a:t>Loan Amount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Total Closing Costs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Closing Costs Paid Before Closing</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Total Payoffs and Payments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columns, with indications of whether the totals are due to or from the consumer. (§ 1026.38(e)(5)(ii))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Closing Costs Financed (Paid from your Loan Amount)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Closing Costs Financed (Paid from your Loan Amount) </a:t>
            </a:r>
            <a:r>
              <a:rPr lang="en-US" sz="1200" kern="1200" dirty="0" smtClean="0">
                <a:solidFill>
                  <a:schemeClr val="tx1"/>
                </a:solidFill>
                <a:effectLst/>
                <a:latin typeface="+mn-lt"/>
                <a:ea typeface="+mn-ea"/>
                <a:cs typeface="+mn-cs"/>
              </a:rPr>
              <a:t>is the sum of the amounts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of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Total Payoffs and Payments</a:t>
            </a:r>
            <a:r>
              <a:rPr lang="en-US" sz="1200" kern="1200" dirty="0" smtClean="0">
                <a:solidFill>
                  <a:schemeClr val="tx1"/>
                </a:solidFill>
                <a:effectLst/>
                <a:latin typeface="+mn-lt"/>
                <a:ea typeface="+mn-ea"/>
                <a:cs typeface="+mn-cs"/>
              </a:rPr>
              <a:t>. however, the amount is disclosed only if the sum is greater than zero and no larger than the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(deducting the amount in the </a:t>
            </a:r>
            <a:r>
              <a:rPr lang="en-US" sz="1200" b="1" kern="1200" dirty="0" smtClean="0">
                <a:solidFill>
                  <a:schemeClr val="tx1"/>
                </a:solidFill>
                <a:effectLst/>
                <a:latin typeface="+mn-lt"/>
                <a:ea typeface="+mn-ea"/>
                <a:cs typeface="+mn-cs"/>
              </a:rPr>
              <a:t>Final </a:t>
            </a:r>
            <a:r>
              <a:rPr lang="en-US" sz="1200" kern="1200" dirty="0" smtClean="0">
                <a:solidFill>
                  <a:schemeClr val="tx1"/>
                </a:solidFill>
                <a:effectLst/>
                <a:latin typeface="+mn-lt"/>
                <a:ea typeface="+mn-ea"/>
                <a:cs typeface="+mn-cs"/>
              </a:rPr>
              <a:t>column of </a:t>
            </a:r>
            <a:r>
              <a:rPr lang="en-US" sz="1200" b="1" kern="1200" dirty="0" smtClean="0">
                <a:solidFill>
                  <a:schemeClr val="tx1"/>
                </a:solidFill>
                <a:effectLst/>
                <a:latin typeface="+mn-lt"/>
                <a:ea typeface="+mn-ea"/>
                <a:cs typeface="+mn-cs"/>
              </a:rPr>
              <a:t>Closing Costs Paid Before Closing</a:t>
            </a:r>
            <a:r>
              <a:rPr lang="en-US" sz="1200" kern="1200" dirty="0" smtClean="0">
                <a:solidFill>
                  <a:schemeClr val="tx1"/>
                </a:solidFill>
                <a:effectLst/>
                <a:latin typeface="+mn-lt"/>
                <a:ea typeface="+mn-ea"/>
                <a:cs typeface="+mn-cs"/>
              </a:rPr>
              <a:t>). (§ 1026.38(e)(6))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21</a:t>
            </a:fld>
            <a:endParaRPr lang="en-US" dirty="0"/>
          </a:p>
        </p:txBody>
      </p:sp>
    </p:spTree>
    <p:extLst>
      <p:ext uri="{BB962C8B-B14F-4D97-AF65-F5344CB8AC3E}">
        <p14:creationId xmlns:p14="http://schemas.microsoft.com/office/powerpoint/2010/main" val="2314945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a:t>
            </a:r>
            <a:r>
              <a:rPr lang="en-US" sz="1200" b="1" kern="1200" dirty="0" smtClean="0">
                <a:solidFill>
                  <a:schemeClr val="tx1"/>
                </a:solidFill>
                <a:effectLst/>
                <a:latin typeface="+mn-lt"/>
                <a:ea typeface="+mn-ea"/>
                <a:cs typeface="+mn-cs"/>
              </a:rPr>
              <a:t>Summaries of Transactions </a:t>
            </a:r>
            <a:r>
              <a:rPr lang="en-US" sz="1200" kern="1200" dirty="0" smtClean="0">
                <a:solidFill>
                  <a:schemeClr val="tx1"/>
                </a:solidFill>
                <a:effectLst/>
                <a:latin typeface="+mn-lt"/>
                <a:ea typeface="+mn-ea"/>
                <a:cs typeface="+mn-cs"/>
              </a:rPr>
              <a:t>table to disclose the amounts associated with the real estate purchase transaction between the consumer and seller, together with closing costs, in order to disclose the amounts due from or payable to the consumer and seller at closing, as applicable. (§ 1026.38(j),(k)) A separate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can be provided to the consumer and the seller that do not reflect the other party’s costs and credits by omitting certain disclosures on each separate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 1026.38(t)(5)(v),(vi),(ix)) </a:t>
            </a:r>
          </a:p>
          <a:p>
            <a:endParaRPr lang="en-US" dirty="0" smtClean="0"/>
          </a:p>
          <a:p>
            <a:r>
              <a:rPr lang="en-US" sz="1200" kern="1200" dirty="0" smtClean="0">
                <a:solidFill>
                  <a:schemeClr val="tx1"/>
                </a:solidFill>
                <a:effectLst/>
                <a:latin typeface="+mn-lt"/>
                <a:ea typeface="+mn-ea"/>
                <a:cs typeface="+mn-cs"/>
              </a:rPr>
              <a:t>In transactions without a seller, the creditor does not provide the </a:t>
            </a:r>
            <a:r>
              <a:rPr lang="en-US" sz="1200" b="1" kern="1200" dirty="0" smtClean="0">
                <a:solidFill>
                  <a:schemeClr val="tx1"/>
                </a:solidFill>
                <a:effectLst/>
                <a:latin typeface="+mn-lt"/>
                <a:ea typeface="+mn-ea"/>
                <a:cs typeface="+mn-cs"/>
              </a:rPr>
              <a:t>Seller’s Transaction </a:t>
            </a:r>
            <a:r>
              <a:rPr lang="en-US" sz="1200" kern="1200" dirty="0" smtClean="0">
                <a:solidFill>
                  <a:schemeClr val="tx1"/>
                </a:solidFill>
                <a:effectLst/>
                <a:latin typeface="+mn-lt"/>
                <a:ea typeface="+mn-ea"/>
                <a:cs typeface="+mn-cs"/>
              </a:rPr>
              <a:t>column as part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38(k)-1) A creditor can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also decide to replace the </a:t>
            </a:r>
            <a:r>
              <a:rPr lang="en-US" sz="1200" b="1" kern="1200" dirty="0" smtClean="0">
                <a:solidFill>
                  <a:schemeClr val="tx1"/>
                </a:solidFill>
                <a:effectLst/>
                <a:latin typeface="+mn-lt"/>
                <a:ea typeface="+mn-ea"/>
                <a:cs typeface="+mn-cs"/>
              </a:rPr>
              <a:t>Summaries of Transactions </a:t>
            </a:r>
            <a:r>
              <a:rPr lang="en-US" sz="1200" kern="1200" dirty="0" smtClean="0">
                <a:solidFill>
                  <a:schemeClr val="tx1"/>
                </a:solidFill>
                <a:effectLst/>
                <a:latin typeface="+mn-lt"/>
                <a:ea typeface="+mn-ea"/>
                <a:cs typeface="+mn-cs"/>
              </a:rPr>
              <a:t>table with a </a:t>
            </a:r>
            <a:r>
              <a:rPr lang="en-US" sz="1200" b="1" kern="1200" dirty="0" smtClean="0">
                <a:solidFill>
                  <a:schemeClr val="tx1"/>
                </a:solidFill>
                <a:effectLst/>
                <a:latin typeface="+mn-lt"/>
                <a:ea typeface="+mn-ea"/>
                <a:cs typeface="+mn-cs"/>
              </a:rPr>
              <a:t>Payoffs and Payments </a:t>
            </a:r>
            <a:r>
              <a:rPr lang="en-US" sz="1200" kern="1200" dirty="0" smtClean="0">
                <a:solidFill>
                  <a:schemeClr val="tx1"/>
                </a:solidFill>
                <a:effectLst/>
                <a:latin typeface="+mn-lt"/>
                <a:ea typeface="+mn-ea"/>
                <a:cs typeface="+mn-cs"/>
              </a:rPr>
              <a:t>table (see Figure 40) when the </a:t>
            </a:r>
            <a:r>
              <a:rPr lang="en-US" sz="1200" b="1" kern="1200" dirty="0" smtClean="0">
                <a:solidFill>
                  <a:schemeClr val="tx1"/>
                </a:solidFill>
                <a:effectLst/>
                <a:latin typeface="+mn-lt"/>
                <a:ea typeface="+mn-ea"/>
                <a:cs typeface="+mn-cs"/>
              </a:rPr>
              <a:t>Alternative Cash to Close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tables are used. (§ 1026.38(t)(5)(vii))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Generally, the </a:t>
            </a:r>
            <a:r>
              <a:rPr lang="en-US" sz="1200" b="1" kern="1200" dirty="0" smtClean="0">
                <a:solidFill>
                  <a:schemeClr val="tx1"/>
                </a:solidFill>
                <a:effectLst/>
                <a:latin typeface="+mn-lt"/>
                <a:ea typeface="+mn-ea"/>
                <a:cs typeface="+mn-cs"/>
              </a:rPr>
              <a:t>Summaries of Transactions </a:t>
            </a:r>
            <a:r>
              <a:rPr lang="en-US" sz="1200" kern="1200" dirty="0" smtClean="0">
                <a:solidFill>
                  <a:schemeClr val="tx1"/>
                </a:solidFill>
                <a:effectLst/>
                <a:latin typeface="+mn-lt"/>
                <a:ea typeface="+mn-ea"/>
                <a:cs typeface="+mn-cs"/>
              </a:rPr>
              <a:t>table is similar to the Summary of Borrower’s Transaction and Summary of Seller’s Transaction tables on the hud-1 Settlement Statement provided under Regulation X prior to the TILA-RESPA rule taking effect. There are some modifications to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related to the handling of the disclosure of the consumer’s </a:t>
            </a:r>
            <a:r>
              <a:rPr lang="en-US" sz="1200" b="1" kern="1200" dirty="0" smtClean="0">
                <a:solidFill>
                  <a:schemeClr val="tx1"/>
                </a:solidFill>
                <a:effectLst/>
                <a:latin typeface="+mn-lt"/>
                <a:ea typeface="+mn-ea"/>
                <a:cs typeface="+mn-cs"/>
              </a:rPr>
              <a:t>Deposit</a:t>
            </a:r>
            <a:r>
              <a:rPr lang="en-US" sz="1200" kern="1200" dirty="0" smtClean="0">
                <a:solidFill>
                  <a:schemeClr val="tx1"/>
                </a:solidFill>
                <a:effectLst/>
                <a:latin typeface="+mn-lt"/>
                <a:ea typeface="+mn-ea"/>
                <a:cs typeface="+mn-cs"/>
              </a:rPr>
              <a:t>, the disclosure of </a:t>
            </a:r>
            <a:r>
              <a:rPr lang="en-US" sz="1200" b="1" kern="1200" dirty="0" smtClean="0">
                <a:solidFill>
                  <a:schemeClr val="tx1"/>
                </a:solidFill>
                <a:effectLst/>
                <a:latin typeface="+mn-lt"/>
                <a:ea typeface="+mn-ea"/>
                <a:cs typeface="+mn-cs"/>
              </a:rPr>
              <a:t>Credits</a:t>
            </a:r>
            <a:r>
              <a:rPr lang="en-US" sz="1200" kern="1200" dirty="0" smtClean="0">
                <a:solidFill>
                  <a:schemeClr val="tx1"/>
                </a:solidFill>
                <a:effectLst/>
                <a:latin typeface="+mn-lt"/>
                <a:ea typeface="+mn-ea"/>
                <a:cs typeface="+mn-cs"/>
              </a:rPr>
              <a:t>, and other matters, discussed below.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22</a:t>
            </a:fld>
            <a:endParaRPr lang="en-US" dirty="0"/>
          </a:p>
        </p:txBody>
      </p:sp>
    </p:spTree>
    <p:extLst>
      <p:ext uri="{BB962C8B-B14F-4D97-AF65-F5344CB8AC3E}">
        <p14:creationId xmlns:p14="http://schemas.microsoft.com/office/powerpoint/2010/main" val="18196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a:t>
            </a:fld>
            <a:endParaRPr lang="en-US" dirty="0"/>
          </a:p>
        </p:txBody>
      </p:sp>
    </p:spTree>
    <p:extLst>
      <p:ext uri="{BB962C8B-B14F-4D97-AF65-F5344CB8AC3E}">
        <p14:creationId xmlns:p14="http://schemas.microsoft.com/office/powerpoint/2010/main" val="2205816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creditor can work with a </a:t>
            </a:r>
            <a:r>
              <a:rPr lang="en-US" sz="1200" b="1" kern="1200" dirty="0" smtClean="0">
                <a:solidFill>
                  <a:schemeClr val="tx1"/>
                </a:solidFill>
                <a:effectLst/>
                <a:latin typeface="+mn-lt"/>
                <a:ea typeface="+mn-ea"/>
                <a:cs typeface="+mn-cs"/>
              </a:rPr>
              <a:t>Settlement Agent</a:t>
            </a:r>
            <a:r>
              <a:rPr lang="en-US" sz="1200" kern="1200" dirty="0" smtClean="0">
                <a:solidFill>
                  <a:schemeClr val="tx1"/>
                </a:solidFill>
                <a:effectLst/>
                <a:latin typeface="+mn-lt"/>
                <a:ea typeface="+mn-ea"/>
                <a:cs typeface="+mn-cs"/>
              </a:rPr>
              <a:t>, and the </a:t>
            </a:r>
            <a:r>
              <a:rPr lang="en-US" sz="1200" b="1" kern="1200" dirty="0" smtClean="0">
                <a:solidFill>
                  <a:schemeClr val="tx1"/>
                </a:solidFill>
                <a:effectLst/>
                <a:latin typeface="+mn-lt"/>
                <a:ea typeface="+mn-ea"/>
                <a:cs typeface="+mn-cs"/>
              </a:rPr>
              <a:t>Settlement Agent </a:t>
            </a:r>
            <a:r>
              <a:rPr lang="en-US" sz="1200" kern="1200" dirty="0" smtClean="0">
                <a:solidFill>
                  <a:schemeClr val="tx1"/>
                </a:solidFill>
                <a:effectLst/>
                <a:latin typeface="+mn-lt"/>
                <a:ea typeface="+mn-ea"/>
                <a:cs typeface="+mn-cs"/>
              </a:rPr>
              <a:t>can disclose the </a:t>
            </a:r>
            <a:r>
              <a:rPr lang="en-US" sz="1200" b="1" kern="1200" dirty="0" smtClean="0">
                <a:solidFill>
                  <a:schemeClr val="tx1"/>
                </a:solidFill>
                <a:effectLst/>
                <a:latin typeface="+mn-lt"/>
                <a:ea typeface="+mn-ea"/>
                <a:cs typeface="+mn-cs"/>
              </a:rPr>
              <a:t>Borrower’s Transaction </a:t>
            </a:r>
            <a:r>
              <a:rPr lang="en-US" sz="1200" kern="1200" dirty="0" smtClean="0">
                <a:solidFill>
                  <a:schemeClr val="tx1"/>
                </a:solidFill>
                <a:effectLst/>
                <a:latin typeface="+mn-lt"/>
                <a:ea typeface="+mn-ea"/>
                <a:cs typeface="+mn-cs"/>
              </a:rPr>
              <a:t>column of the </a:t>
            </a:r>
            <a:r>
              <a:rPr lang="en-US" sz="1200" b="1" kern="1200" dirty="0" smtClean="0">
                <a:solidFill>
                  <a:schemeClr val="tx1"/>
                </a:solidFill>
                <a:effectLst/>
                <a:latin typeface="+mn-lt"/>
                <a:ea typeface="+mn-ea"/>
                <a:cs typeface="+mn-cs"/>
              </a:rPr>
              <a:t>Summaries of Transactions </a:t>
            </a:r>
            <a:r>
              <a:rPr lang="en-US" sz="1200" kern="1200" dirty="0" smtClean="0">
                <a:solidFill>
                  <a:schemeClr val="tx1"/>
                </a:solidFill>
                <a:effectLst/>
                <a:latin typeface="+mn-lt"/>
                <a:ea typeface="+mn-ea"/>
                <a:cs typeface="+mn-cs"/>
              </a:rPr>
              <a:t>table. Any references to the creditor would apply to the settlement agent when the </a:t>
            </a:r>
            <a:r>
              <a:rPr lang="en-US" sz="1200" b="1" kern="1200" dirty="0" smtClean="0">
                <a:solidFill>
                  <a:schemeClr val="tx1"/>
                </a:solidFill>
                <a:effectLst/>
                <a:latin typeface="+mn-lt"/>
                <a:ea typeface="+mn-ea"/>
                <a:cs typeface="+mn-cs"/>
              </a:rPr>
              <a:t>Settlement Agent </a:t>
            </a:r>
            <a:r>
              <a:rPr lang="en-US" sz="1200" kern="1200" dirty="0" smtClean="0">
                <a:solidFill>
                  <a:schemeClr val="tx1"/>
                </a:solidFill>
                <a:effectLst/>
                <a:latin typeface="+mn-lt"/>
                <a:ea typeface="+mn-ea"/>
                <a:cs typeface="+mn-cs"/>
              </a:rPr>
              <a:t>discloses the </a:t>
            </a:r>
            <a:r>
              <a:rPr lang="en-US" sz="1200" b="1" kern="1200" dirty="0" smtClean="0">
                <a:solidFill>
                  <a:schemeClr val="tx1"/>
                </a:solidFill>
                <a:effectLst/>
                <a:latin typeface="+mn-lt"/>
                <a:ea typeface="+mn-ea"/>
                <a:cs typeface="+mn-cs"/>
              </a:rPr>
              <a:t>Borrower’s Transaction </a:t>
            </a:r>
            <a:r>
              <a:rPr lang="en-US" sz="1200" kern="1200" dirty="0" smtClean="0">
                <a:solidFill>
                  <a:schemeClr val="tx1"/>
                </a:solidFill>
                <a:effectLst/>
                <a:latin typeface="+mn-lt"/>
                <a:ea typeface="+mn-ea"/>
                <a:cs typeface="+mn-cs"/>
              </a:rPr>
              <a:t>column. (§ 1026.19(f)(1)(v)) </a:t>
            </a:r>
          </a:p>
          <a:p>
            <a:endParaRPr lang="en-US" dirty="0" smtClean="0"/>
          </a:p>
          <a:p>
            <a:r>
              <a:rPr lang="en-US" sz="1200" b="1" u="sng" kern="1200" dirty="0" smtClean="0">
                <a:solidFill>
                  <a:schemeClr val="tx1"/>
                </a:solidFill>
                <a:effectLst/>
                <a:latin typeface="+mn-lt"/>
                <a:ea typeface="+mn-ea"/>
                <a:cs typeface="+mn-cs"/>
              </a:rPr>
              <a:t>Due From Borrower at Closing </a:t>
            </a:r>
            <a:endParaRPr lang="en-US" b="1" u="sng" dirty="0" smtClean="0"/>
          </a:p>
          <a:p>
            <a:pPr marL="0" indent="0">
              <a:buFont typeface="Arial"/>
              <a:buNone/>
            </a:pPr>
            <a:r>
              <a:rPr lang="en-US" sz="1200" kern="1200" dirty="0" smtClean="0">
                <a:solidFill>
                  <a:schemeClr val="tx1"/>
                </a:solidFill>
                <a:effectLst/>
                <a:latin typeface="+mn-lt"/>
                <a:ea typeface="+mn-ea"/>
                <a:cs typeface="+mn-cs"/>
              </a:rPr>
              <a:t>The amount </a:t>
            </a:r>
            <a:r>
              <a:rPr lang="en-US" sz="1200" b="1" kern="1200" dirty="0" smtClean="0">
                <a:solidFill>
                  <a:schemeClr val="tx1"/>
                </a:solidFill>
                <a:effectLst/>
                <a:latin typeface="+mn-lt"/>
                <a:ea typeface="+mn-ea"/>
                <a:cs typeface="+mn-cs"/>
              </a:rPr>
              <a:t>Due from Borrower at Closing </a:t>
            </a:r>
            <a:r>
              <a:rPr lang="en-US" sz="1200" kern="1200" dirty="0" smtClean="0">
                <a:solidFill>
                  <a:schemeClr val="tx1"/>
                </a:solidFill>
                <a:effectLst/>
                <a:latin typeface="+mn-lt"/>
                <a:ea typeface="+mn-ea"/>
                <a:cs typeface="+mn-cs"/>
              </a:rPr>
              <a:t>is the sum of: </a:t>
            </a:r>
            <a:r>
              <a:rPr lang="en-US" sz="1200" kern="1200" dirty="0" smtClean="0">
                <a:solidFill>
                  <a:schemeClr val="tx1"/>
                </a:solidFill>
                <a:effectLst/>
                <a:latin typeface="Wingdings"/>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Sale Price of Property,</a:t>
            </a:r>
          </a:p>
          <a:p>
            <a:pPr marL="171450" indent="-171450">
              <a:buFont typeface="Arial"/>
              <a:buChar char="•"/>
            </a:pPr>
            <a:r>
              <a:rPr lang="en-US" sz="1200" kern="1200" dirty="0" smtClean="0">
                <a:solidFill>
                  <a:schemeClr val="tx1"/>
                </a:solidFill>
                <a:effectLst/>
                <a:latin typeface="+mn-lt"/>
                <a:ea typeface="+mn-ea"/>
                <a:cs typeface="+mn-cs"/>
              </a:rPr>
              <a:t>Sale Price of Any Personal Property Included in Sale,</a:t>
            </a:r>
          </a:p>
          <a:p>
            <a:pPr marL="171450" indent="-171450">
              <a:buFont typeface="Arial"/>
              <a:buChar char="•"/>
            </a:pPr>
            <a:r>
              <a:rPr lang="en-US" sz="1200" kern="1200" dirty="0" smtClean="0">
                <a:solidFill>
                  <a:schemeClr val="tx1"/>
                </a:solidFill>
                <a:effectLst/>
                <a:latin typeface="+mn-lt"/>
                <a:ea typeface="+mn-ea"/>
                <a:cs typeface="+mn-cs"/>
              </a:rPr>
              <a:t>Closing costs Paid at closing,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Other consumer charges,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Adjustments,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Adjustments for Items Paid by the Seller in Advance, pursuant to the terms of the real estate sale contract. (§ 1026.38(j)(1)) </a:t>
            </a:r>
          </a:p>
          <a:p>
            <a:pPr marL="171450" indent="-171450">
              <a:buFont typeface="Arial"/>
              <a:buChar cha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Personal Property </a:t>
            </a:r>
            <a:r>
              <a:rPr lang="en-US" sz="1200" kern="1200" dirty="0" smtClean="0">
                <a:solidFill>
                  <a:schemeClr val="tx1"/>
                </a:solidFill>
                <a:effectLst/>
                <a:latin typeface="+mn-lt"/>
                <a:ea typeface="+mn-ea"/>
                <a:cs typeface="+mn-cs"/>
              </a:rPr>
              <a:t>is defined by State law, but could include such items as carpets, drapes, and appliances. Manufactured homes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considered personal property for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38(j)(1)(ii)-1)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effectLst/>
                <a:latin typeface="+mn-lt"/>
                <a:ea typeface="+mn-ea"/>
                <a:cs typeface="+mn-cs"/>
              </a:rPr>
              <a:t>Closing Costs Paid at Closing </a:t>
            </a:r>
            <a:r>
              <a:rPr lang="en-US" sz="1200" kern="1200" dirty="0" smtClean="0">
                <a:solidFill>
                  <a:schemeClr val="tx1"/>
                </a:solidFill>
                <a:effectLst/>
                <a:latin typeface="+mn-lt"/>
                <a:ea typeface="+mn-ea"/>
                <a:cs typeface="+mn-cs"/>
              </a:rPr>
              <a:t>is the amount designated as </a:t>
            </a:r>
            <a:r>
              <a:rPr lang="en-US" sz="1200" b="1" kern="1200" dirty="0" smtClean="0">
                <a:solidFill>
                  <a:schemeClr val="tx1"/>
                </a:solidFill>
                <a:effectLst/>
                <a:latin typeface="+mn-lt"/>
                <a:ea typeface="+mn-ea"/>
                <a:cs typeface="+mn-cs"/>
              </a:rPr>
              <a:t>Borrower-Paid At Closing </a:t>
            </a:r>
            <a:r>
              <a:rPr lang="en-US" sz="1200" kern="1200" dirty="0" smtClean="0">
                <a:solidFill>
                  <a:schemeClr val="tx1"/>
                </a:solidFill>
                <a:effectLst/>
                <a:latin typeface="+mn-lt"/>
                <a:ea typeface="+mn-ea"/>
                <a:cs typeface="+mn-cs"/>
              </a:rPr>
              <a:t>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 1026.38(j)(1)(iv)) </a:t>
            </a:r>
            <a:endParaRPr lang="en-US" dirty="0" smtClean="0"/>
          </a:p>
          <a:p>
            <a:r>
              <a:rPr lang="en-US" sz="1200" kern="1200" dirty="0" smtClean="0">
                <a:solidFill>
                  <a:schemeClr val="tx1"/>
                </a:solidFill>
                <a:effectLst/>
                <a:latin typeface="+mn-lt"/>
                <a:ea typeface="+mn-ea"/>
                <a:cs typeface="+mn-cs"/>
              </a:rPr>
              <a:t>disclose other consumer charges owed by the consumer in the real estate closing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otherwise disclosed on page 2 of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Due from Borrower at Closing</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Examples include: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Amounts paid to any existing holders of liens on the property in a refinance transaction,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Any outstanding real estate property taxes.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These amounts are disclosed without a corresponding credit in the </a:t>
            </a:r>
            <a:r>
              <a:rPr lang="en-US" sz="1200" b="1" kern="1200" dirty="0" smtClean="0">
                <a:solidFill>
                  <a:schemeClr val="tx1"/>
                </a:solidFill>
                <a:effectLst/>
                <a:latin typeface="+mn-lt"/>
                <a:ea typeface="+mn-ea"/>
                <a:cs typeface="+mn-cs"/>
              </a:rPr>
              <a:t>Seller’s Transaction </a:t>
            </a:r>
            <a:r>
              <a:rPr lang="en-US" sz="1200" kern="1200" dirty="0" smtClean="0">
                <a:solidFill>
                  <a:schemeClr val="tx1"/>
                </a:solidFill>
                <a:effectLst/>
                <a:latin typeface="+mn-lt"/>
                <a:ea typeface="+mn-ea"/>
                <a:cs typeface="+mn-cs"/>
              </a:rPr>
              <a:t>column. (comment 38(j)(1)(v)-2)</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Adjustments </a:t>
            </a:r>
            <a:r>
              <a:rPr lang="en-US" sz="1200" kern="1200" dirty="0" smtClean="0">
                <a:solidFill>
                  <a:schemeClr val="tx1"/>
                </a:solidFill>
                <a:effectLst/>
                <a:latin typeface="+mn-lt"/>
                <a:ea typeface="+mn-ea"/>
                <a:cs typeface="+mn-cs"/>
              </a:rPr>
              <a:t>due from the consumer to be paid to the seller are disclosed in two </a:t>
            </a:r>
            <a:endParaRPr lang="en-US" dirty="0" smtClean="0"/>
          </a:p>
          <a:p>
            <a:r>
              <a:rPr lang="en-US" sz="1200" kern="1200" dirty="0" smtClean="0">
                <a:solidFill>
                  <a:schemeClr val="tx1"/>
                </a:solidFill>
                <a:effectLst/>
                <a:latin typeface="+mn-lt"/>
                <a:ea typeface="+mn-ea"/>
                <a:cs typeface="+mn-cs"/>
              </a:rPr>
              <a:t>places.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First, amounts owed by the consumer that are neither disclosed 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nor specifically required to be disclosed as </a:t>
            </a:r>
            <a:r>
              <a:rPr lang="en-US" sz="1200" b="1" kern="1200" dirty="0" smtClean="0">
                <a:solidFill>
                  <a:schemeClr val="tx1"/>
                </a:solidFill>
                <a:effectLst/>
                <a:latin typeface="+mn-lt"/>
                <a:ea typeface="+mn-ea"/>
                <a:cs typeface="+mn-cs"/>
              </a:rPr>
              <a:t>Due from Borrower at Closing</a:t>
            </a:r>
            <a:r>
              <a:rPr lang="en-US" sz="1200" kern="1200" dirty="0" smtClean="0">
                <a:solidFill>
                  <a:schemeClr val="tx1"/>
                </a:solidFill>
                <a:effectLst/>
                <a:latin typeface="+mn-lt"/>
                <a:ea typeface="+mn-ea"/>
                <a:cs typeface="+mn-cs"/>
              </a:rPr>
              <a:t>. Examples of these amounts include: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A balance in a seller’s reserve account transferred to the consumer in connection with an assumed loan,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Rent that the consumer will collect after closing for a period of time prior to the closing, and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The treatment of any tenant security deposit. (comment 38(j)(1)(v)-1) </a:t>
            </a:r>
            <a:r>
              <a:rPr lang="en-US" sz="1200" kern="1200" dirty="0" smtClean="0">
                <a:solidFill>
                  <a:schemeClr val="tx1"/>
                </a:solidFill>
                <a:effectLst/>
                <a:latin typeface="Wingdings"/>
                <a:ea typeface="+mn-ea"/>
                <a:cs typeface="+mn-cs"/>
              </a:rPr>
              <a:t>§ </a:t>
            </a:r>
          </a:p>
          <a:p>
            <a:pPr marL="171450" lvl="0" indent="-171450">
              <a:buFont typeface="Arial"/>
              <a:buChar char="•"/>
            </a:pPr>
            <a:r>
              <a:rPr lang="en-US" sz="1200" kern="1200" dirty="0" smtClean="0">
                <a:solidFill>
                  <a:schemeClr val="tx1"/>
                </a:solidFill>
                <a:effectLst/>
                <a:latin typeface="+mn-lt"/>
                <a:ea typeface="+mn-ea"/>
                <a:cs typeface="+mn-cs"/>
              </a:rPr>
              <a:t>Second, additional adjustments are disclosed along with the time-period associated with the adjustment. Examples include: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Taxes paid in advance for an entire year when the closing occurs prior to the expiration of the year,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Flood or hazard insurance premiums when the consumer is being substituted as an insured under the same policy,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Mortgage insurance in connection with an assumed loan,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Planned unit development or condominium association assessments paid in advance, </a:t>
            </a:r>
          </a:p>
          <a:p>
            <a:pPr marL="628650" lvl="1" indent="-171450">
              <a:buFont typeface="Arial"/>
              <a:buChar char="•"/>
            </a:pPr>
            <a:r>
              <a:rPr lang="en-US" sz="1200" kern="1200" dirty="0" smtClean="0">
                <a:solidFill>
                  <a:schemeClr val="tx1"/>
                </a:solidFill>
                <a:effectLst/>
                <a:latin typeface="+mn-lt"/>
                <a:ea typeface="+mn-ea"/>
                <a:cs typeface="+mn-cs"/>
              </a:rPr>
              <a:t>Fuel or other supplies on hand purchased by the seller which the consumer will use when the consumer takes possession of the property, and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Ground rent paid in advance by the seller. (comment 38(j)(1)(x)-1) </a:t>
            </a:r>
          </a:p>
          <a:p>
            <a:endParaRPr lang="en-US" sz="1200" b="0" kern="1200" dirty="0" smtClean="0">
              <a:solidFill>
                <a:schemeClr val="tx1"/>
              </a:solidFill>
              <a:effectLst/>
              <a:latin typeface="+mn-lt"/>
              <a:ea typeface="+mn-ea"/>
              <a:cs typeface="+mn-cs"/>
            </a:endParaRPr>
          </a:p>
          <a:p>
            <a:r>
              <a:rPr lang="en-US" sz="1600" b="1" u="sng" kern="1200" dirty="0" smtClean="0">
                <a:solidFill>
                  <a:schemeClr val="tx1"/>
                </a:solidFill>
                <a:effectLst/>
                <a:latin typeface="+mn-lt"/>
                <a:ea typeface="+mn-ea"/>
                <a:cs typeface="+mn-cs"/>
              </a:rPr>
              <a:t>Paid Already By or on Behalf of Borrower at Closing </a:t>
            </a:r>
            <a:endParaRPr lang="en-US" b="1" u="sng" dirty="0" smtClean="0"/>
          </a:p>
          <a:p>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amount </a:t>
            </a:r>
            <a:r>
              <a:rPr lang="en-US" sz="1200" b="1" kern="1200" dirty="0" smtClean="0">
                <a:solidFill>
                  <a:schemeClr val="tx1"/>
                </a:solidFill>
                <a:effectLst/>
                <a:latin typeface="+mn-lt"/>
                <a:ea typeface="+mn-ea"/>
                <a:cs typeface="+mn-cs"/>
              </a:rPr>
              <a:t>Paid Already by or on Behalf of Borrower at Closing </a:t>
            </a:r>
            <a:r>
              <a:rPr lang="en-US" sz="1200" kern="1200" dirty="0" smtClean="0">
                <a:solidFill>
                  <a:schemeClr val="tx1"/>
                </a:solidFill>
                <a:effectLst/>
                <a:latin typeface="+mn-lt"/>
                <a:ea typeface="+mn-ea"/>
                <a:cs typeface="+mn-cs"/>
              </a:rPr>
              <a:t>is the sum of: </a:t>
            </a: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deposit,</a:t>
            </a:r>
          </a:p>
          <a:p>
            <a:pPr marL="171450" indent="-171450">
              <a:buFont typeface="Arial"/>
              <a:buChar char="•"/>
            </a:pPr>
            <a:r>
              <a:rPr lang="en-US" sz="1200" kern="1200" dirty="0" smtClean="0">
                <a:solidFill>
                  <a:schemeClr val="tx1"/>
                </a:solidFill>
                <a:effectLst/>
                <a:latin typeface="+mn-lt"/>
                <a:ea typeface="+mn-ea"/>
                <a:cs typeface="+mn-cs"/>
              </a:rPr>
              <a:t>Loan Amount,</a:t>
            </a:r>
          </a:p>
          <a:p>
            <a:pPr marL="171450" indent="-171450">
              <a:buFont typeface="Arial"/>
              <a:buChar char="•"/>
            </a:pPr>
            <a:r>
              <a:rPr lang="en-US" sz="1200" kern="1200" dirty="0" smtClean="0">
                <a:solidFill>
                  <a:schemeClr val="tx1"/>
                </a:solidFill>
                <a:effectLst/>
                <a:latin typeface="+mn-lt"/>
                <a:ea typeface="+mn-ea"/>
                <a:cs typeface="+mn-cs"/>
              </a:rPr>
              <a:t>Existing Loan(s) Assumed or Taken Subject to,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Seller credits,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O</a:t>
            </a:r>
            <a:r>
              <a:rPr lang="en-US" sz="1200" kern="1200" dirty="0" smtClean="0">
                <a:solidFill>
                  <a:schemeClr val="tx1"/>
                </a:solidFill>
                <a:effectLst/>
                <a:latin typeface="+mn-lt"/>
                <a:ea typeface="+mn-ea"/>
                <a:cs typeface="+mn-cs"/>
              </a:rPr>
              <a:t>ther credits,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Adjustments for Items unpaid by Seller pursuant to the terms of the real estate sale contract. (§ 1026.38(j)(2))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Deposit </a:t>
            </a:r>
            <a:r>
              <a:rPr lang="en-US" sz="1200" kern="1200" dirty="0" smtClean="0">
                <a:solidFill>
                  <a:schemeClr val="tx1"/>
                </a:solidFill>
                <a:effectLst/>
                <a:latin typeface="+mn-lt"/>
                <a:ea typeface="+mn-ea"/>
                <a:cs typeface="+mn-cs"/>
              </a:rPr>
              <a:t>is the amount paid into a trust account by the consumer pursuant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a contract of sale. (comment 38(j)(2)(ii)-1) If the </a:t>
            </a:r>
            <a:r>
              <a:rPr lang="en-US" sz="1200" b="1" kern="1200" dirty="0" smtClean="0">
                <a:solidFill>
                  <a:schemeClr val="tx1"/>
                </a:solidFill>
                <a:effectLst/>
                <a:latin typeface="+mn-lt"/>
                <a:ea typeface="+mn-ea"/>
                <a:cs typeface="+mn-cs"/>
              </a:rPr>
              <a:t>Deposit </a:t>
            </a:r>
            <a:r>
              <a:rPr lang="en-US" sz="1200" kern="1200" dirty="0" smtClean="0">
                <a:solidFill>
                  <a:schemeClr val="tx1"/>
                </a:solidFill>
                <a:effectLst/>
                <a:latin typeface="+mn-lt"/>
                <a:ea typeface="+mn-ea"/>
                <a:cs typeface="+mn-cs"/>
              </a:rPr>
              <a:t>has been applied toward a closing cost paid by the consumer, the amount so applied should be deducted from the amount of the </a:t>
            </a:r>
            <a:r>
              <a:rPr lang="en-US" sz="1200" b="1" kern="1200" dirty="0" smtClean="0">
                <a:solidFill>
                  <a:schemeClr val="tx1"/>
                </a:solidFill>
                <a:effectLst/>
                <a:latin typeface="+mn-lt"/>
                <a:ea typeface="+mn-ea"/>
                <a:cs typeface="+mn-cs"/>
              </a:rPr>
              <a:t>Deposit</a:t>
            </a:r>
            <a:r>
              <a:rPr lang="en-US" sz="1200" kern="1200" dirty="0" smtClean="0">
                <a:solidFill>
                  <a:schemeClr val="tx1"/>
                </a:solidFill>
                <a:effectLst/>
                <a:latin typeface="+mn-lt"/>
                <a:ea typeface="+mn-ea"/>
                <a:cs typeface="+mn-cs"/>
              </a:rPr>
              <a:t>. (comment 38(j)(2)(ii)-2) no deduction in the amount of the </a:t>
            </a:r>
            <a:r>
              <a:rPr lang="en-US" sz="1200" b="1" kern="1200" dirty="0" smtClean="0">
                <a:solidFill>
                  <a:schemeClr val="tx1"/>
                </a:solidFill>
                <a:effectLst/>
                <a:latin typeface="+mn-lt"/>
                <a:ea typeface="+mn-ea"/>
                <a:cs typeface="+mn-cs"/>
              </a:rPr>
              <a:t>Deposit </a:t>
            </a:r>
            <a:r>
              <a:rPr lang="en-US" sz="1200" kern="1200" dirty="0" smtClean="0">
                <a:solidFill>
                  <a:schemeClr val="tx1"/>
                </a:solidFill>
                <a:effectLst/>
                <a:latin typeface="+mn-lt"/>
                <a:ea typeface="+mn-ea"/>
                <a:cs typeface="+mn-cs"/>
              </a:rPr>
              <a:t>is to be made for the payment of any real estate commission disclosed 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38(g)(4)-4)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Existing Loan(s) Assumed </a:t>
            </a:r>
            <a:r>
              <a:rPr lang="en-US" sz="1200" kern="1200" dirty="0" smtClean="0">
                <a:solidFill>
                  <a:schemeClr val="tx1"/>
                </a:solidFill>
                <a:effectLst/>
                <a:latin typeface="+mn-lt"/>
                <a:ea typeface="+mn-ea"/>
                <a:cs typeface="+mn-cs"/>
              </a:rPr>
              <a:t>is the total amount of all loans that the consumer is assuming in the transaction, even if more than one loan is being assumed. (comment 38(j)(2)(iv)-1)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Seller Credits </a:t>
            </a:r>
            <a:r>
              <a:rPr lang="en-US" sz="1200" kern="1200" dirty="0" smtClean="0">
                <a:solidFill>
                  <a:schemeClr val="tx1"/>
                </a:solidFill>
                <a:effectLst/>
                <a:latin typeface="+mn-lt"/>
                <a:ea typeface="+mn-ea"/>
                <a:cs typeface="+mn-cs"/>
              </a:rPr>
              <a:t>include any general credit to the consumer from the seller and includes a seller making an allowance to the consumer for items to purchase separately. (§ 1026.38(j)(2)(v)) however, if the seller’s agreement is attributable to a charge listed 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then the amount should be listed with the item and designated as </a:t>
            </a:r>
            <a:r>
              <a:rPr lang="en-US" sz="1200" b="1" kern="1200" dirty="0" smtClean="0">
                <a:solidFill>
                  <a:schemeClr val="tx1"/>
                </a:solidFill>
                <a:effectLst/>
                <a:latin typeface="+mn-lt"/>
                <a:ea typeface="+mn-ea"/>
                <a:cs typeface="+mn-cs"/>
              </a:rPr>
              <a:t>Seller-Paid at Closing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Seller-Paid Before Closing </a:t>
            </a:r>
            <a:r>
              <a:rPr lang="en-US" sz="1200" kern="1200" dirty="0" smtClean="0">
                <a:solidFill>
                  <a:schemeClr val="tx1"/>
                </a:solidFill>
                <a:effectLst/>
                <a:latin typeface="+mn-lt"/>
                <a:ea typeface="+mn-ea"/>
                <a:cs typeface="+mn-cs"/>
              </a:rPr>
              <a:t>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(comment 38(j)(2)(v)-1)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Seller Credits </a:t>
            </a:r>
            <a:r>
              <a:rPr lang="en-US" sz="1200" kern="1200" dirty="0" smtClean="0">
                <a:solidFill>
                  <a:schemeClr val="tx1"/>
                </a:solidFill>
                <a:effectLst/>
                <a:latin typeface="+mn-lt"/>
                <a:ea typeface="+mn-ea"/>
                <a:cs typeface="+mn-cs"/>
              </a:rPr>
              <a:t>include any seller credits for issues identified at a walk-through of the </a:t>
            </a:r>
            <a:r>
              <a:rPr lang="en-US" sz="1200" b="1" kern="1200" dirty="0" smtClean="0">
                <a:solidFill>
                  <a:schemeClr val="tx1"/>
                </a:solidFill>
                <a:effectLst/>
                <a:latin typeface="+mn-lt"/>
                <a:ea typeface="+mn-ea"/>
                <a:cs typeface="+mn-cs"/>
              </a:rPr>
              <a:t>Property</a:t>
            </a:r>
            <a:r>
              <a:rPr lang="en-US" sz="1200" kern="1200" dirty="0" smtClean="0">
                <a:solidFill>
                  <a:schemeClr val="tx1"/>
                </a:solidFill>
                <a:effectLst/>
                <a:latin typeface="+mn-lt"/>
                <a:ea typeface="+mn-ea"/>
                <a:cs typeface="+mn-cs"/>
              </a:rPr>
              <a:t>. (comment 38(j)(2)(v)-2)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Other Credits </a:t>
            </a:r>
            <a:r>
              <a:rPr lang="en-US" sz="1200" kern="1200" dirty="0" smtClean="0">
                <a:solidFill>
                  <a:schemeClr val="tx1"/>
                </a:solidFill>
                <a:effectLst/>
                <a:latin typeface="+mn-lt"/>
                <a:ea typeface="+mn-ea"/>
                <a:cs typeface="+mn-cs"/>
              </a:rPr>
              <a:t>include a general credit from any party other than the seller or creditor. (§ 1026.38(j)(2)(vi)) one example is a credit a consumer receives from a </a:t>
            </a:r>
            <a:endParaRPr lang="en-US" dirty="0" smtClean="0"/>
          </a:p>
          <a:p>
            <a:r>
              <a:rPr lang="en-US" sz="1200" kern="1200" dirty="0" smtClean="0">
                <a:solidFill>
                  <a:schemeClr val="tx1"/>
                </a:solidFill>
                <a:effectLst/>
                <a:latin typeface="+mn-lt"/>
                <a:ea typeface="+mn-ea"/>
                <a:cs typeface="+mn-cs"/>
              </a:rPr>
              <a:t>real estate agent. A description of the credit and the name of the party giving the credit must also be included. however, if the credit or rebate is attributable to a charge listed 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then the amount should be listed with the item and designated as </a:t>
            </a:r>
            <a:r>
              <a:rPr lang="en-US" sz="1200" b="1" kern="1200" dirty="0" smtClean="0">
                <a:solidFill>
                  <a:schemeClr val="tx1"/>
                </a:solidFill>
                <a:effectLst/>
                <a:latin typeface="+mn-lt"/>
                <a:ea typeface="+mn-ea"/>
                <a:cs typeface="+mn-cs"/>
              </a:rPr>
              <a:t>Paid by Others </a:t>
            </a:r>
            <a:r>
              <a:rPr lang="en-US" sz="1200" kern="1200" dirty="0" smtClean="0">
                <a:solidFill>
                  <a:schemeClr val="tx1"/>
                </a:solidFill>
                <a:effectLst/>
                <a:latin typeface="+mn-lt"/>
                <a:ea typeface="+mn-ea"/>
                <a:cs typeface="+mn-cs"/>
              </a:rPr>
              <a:t>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2. (comment 38(j)(2)(vi)-1) </a:t>
            </a:r>
          </a:p>
          <a:p>
            <a:endParaRPr lang="en-US" dirty="0" smtClean="0"/>
          </a:p>
          <a:p>
            <a:r>
              <a:rPr lang="en-US" sz="1200" b="1" kern="1200" dirty="0" smtClean="0">
                <a:solidFill>
                  <a:schemeClr val="tx1"/>
                </a:solidFill>
                <a:effectLst/>
                <a:latin typeface="+mn-lt"/>
                <a:ea typeface="+mn-ea"/>
                <a:cs typeface="+mn-cs"/>
              </a:rPr>
              <a:t>Other Credits </a:t>
            </a:r>
            <a:r>
              <a:rPr lang="en-US" sz="1200" kern="1200" dirty="0" smtClean="0">
                <a:solidFill>
                  <a:schemeClr val="tx1"/>
                </a:solidFill>
                <a:effectLst/>
                <a:latin typeface="+mn-lt"/>
                <a:ea typeface="+mn-ea"/>
                <a:cs typeface="+mn-cs"/>
              </a:rPr>
              <a:t>include any transferred escrow balance in a refinance transaction. (comment 38(j)(2)(vi)-4) </a:t>
            </a:r>
            <a:r>
              <a:rPr lang="en-US" sz="1200" b="1" kern="1200" dirty="0" smtClean="0">
                <a:solidFill>
                  <a:schemeClr val="tx1"/>
                </a:solidFill>
                <a:effectLst/>
                <a:latin typeface="+mn-lt"/>
                <a:ea typeface="+mn-ea"/>
                <a:cs typeface="+mn-cs"/>
              </a:rPr>
              <a:t>Other Credits </a:t>
            </a:r>
            <a:r>
              <a:rPr lang="en-US" sz="1200" kern="1200" dirty="0" smtClean="0">
                <a:solidFill>
                  <a:schemeClr val="tx1"/>
                </a:solidFill>
                <a:effectLst/>
                <a:latin typeface="+mn-lt"/>
                <a:ea typeface="+mn-ea"/>
                <a:cs typeface="+mn-cs"/>
              </a:rPr>
              <a:t>also include a credit for any money or other payments made by family members associated with the transaction, along with a description of the nature of the funds. (comment 38(j)(2)(vi)-5) </a:t>
            </a:r>
          </a:p>
          <a:p>
            <a:endParaRPr lang="en-US" dirty="0" smtClean="0"/>
          </a:p>
          <a:p>
            <a:r>
              <a:rPr lang="en-US" sz="1200" kern="1200" dirty="0" smtClean="0">
                <a:solidFill>
                  <a:schemeClr val="tx1"/>
                </a:solidFill>
                <a:effectLst/>
                <a:latin typeface="+mn-lt"/>
                <a:ea typeface="+mn-ea"/>
                <a:cs typeface="+mn-cs"/>
              </a:rPr>
              <a:t>disclosure of any amount paid with funds other than closing funds by a consumer in connection with a subordinate loan payoff are disclosed with a statement that such amounts were paid with outside of closing funds. (comment 38(j)(2)(vi)-3) </a:t>
            </a:r>
          </a:p>
          <a:p>
            <a:endParaRPr lang="en-US" dirty="0" smtClean="0"/>
          </a:p>
          <a:p>
            <a:r>
              <a:rPr lang="en-US" sz="1200" b="1" kern="1200" dirty="0" smtClean="0">
                <a:solidFill>
                  <a:schemeClr val="tx1"/>
                </a:solidFill>
                <a:effectLst/>
                <a:latin typeface="+mn-lt"/>
                <a:ea typeface="+mn-ea"/>
                <a:cs typeface="+mn-cs"/>
              </a:rPr>
              <a:t>Adjustments for Items Unpaid by Seller </a:t>
            </a:r>
            <a:r>
              <a:rPr lang="en-US" sz="1200" kern="1200" dirty="0" smtClean="0">
                <a:solidFill>
                  <a:schemeClr val="tx1"/>
                </a:solidFill>
                <a:effectLst/>
                <a:latin typeface="+mn-lt"/>
                <a:ea typeface="+mn-ea"/>
                <a:cs typeface="+mn-cs"/>
              </a:rPr>
              <a:t>are amounts due to the consumer to be paid by the seller and are disclosed in two places.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First, items are disclosed along with the time-period associated with the item. Examples include: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Taxes paid in arrears for an entire year when the closing occurs prior the start of the year,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Flood or hazard insurance premiums when the consumer is being substituted as an insured under the same policy,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Mortgage insurance in connection with an assumed loan,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Planned unit development or condominium assessments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yet paid, and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G</a:t>
            </a:r>
            <a:r>
              <a:rPr lang="en-US" sz="1200" kern="1200" dirty="0" smtClean="0">
                <a:solidFill>
                  <a:schemeClr val="tx1"/>
                </a:solidFill>
                <a:effectLst/>
                <a:latin typeface="+mn-lt"/>
                <a:ea typeface="+mn-ea"/>
                <a:cs typeface="+mn-cs"/>
              </a:rPr>
              <a:t>round rent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yet paid by the seller. (§ 1026.38(j)(2)(vii), (viii), (ix), (x))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Second, additional amounts owed by the seller that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disclosed on page 2 or specifically included as </a:t>
            </a:r>
            <a:r>
              <a:rPr lang="en-US" sz="1200" b="1" kern="1200" dirty="0" smtClean="0">
                <a:solidFill>
                  <a:schemeClr val="tx1"/>
                </a:solidFill>
                <a:effectLst/>
                <a:latin typeface="+mn-lt"/>
                <a:ea typeface="+mn-ea"/>
                <a:cs typeface="+mn-cs"/>
              </a:rPr>
              <a:t>Due from Seller at Closing</a:t>
            </a:r>
            <a:r>
              <a:rPr lang="en-US" sz="1200" kern="1200" dirty="0" smtClean="0">
                <a:solidFill>
                  <a:schemeClr val="tx1"/>
                </a:solidFill>
                <a:effectLst/>
                <a:latin typeface="+mn-lt"/>
                <a:ea typeface="+mn-ea"/>
                <a:cs typeface="+mn-cs"/>
              </a:rPr>
              <a:t>. Examples of these amounts include: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U</a:t>
            </a:r>
            <a:r>
              <a:rPr lang="en-US" sz="1200" kern="1200" dirty="0" smtClean="0">
                <a:solidFill>
                  <a:schemeClr val="tx1"/>
                </a:solidFill>
                <a:effectLst/>
                <a:latin typeface="+mn-lt"/>
                <a:ea typeface="+mn-ea"/>
                <a:cs typeface="+mn-cs"/>
              </a:rPr>
              <a:t>tilities used but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paid for by the seller,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Rent collected in advance by the seller for a period extending beyond the closing date, and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Interest on loan assumptions. (comment 38(j)(2)(xi)-1) </a:t>
            </a:r>
            <a:endParaRPr lang="en-US" dirty="0" smtClean="0">
              <a:effectLst/>
            </a:endParaRPr>
          </a:p>
          <a:p>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Cash to Close To or From Borrower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 a subheading of </a:t>
            </a:r>
            <a:r>
              <a:rPr lang="en-US" sz="1200" b="1" kern="1200" dirty="0" smtClean="0">
                <a:solidFill>
                  <a:schemeClr val="tx1"/>
                </a:solidFill>
                <a:effectLst/>
                <a:latin typeface="+mn-lt"/>
                <a:ea typeface="+mn-ea"/>
                <a:cs typeface="+mn-cs"/>
              </a:rPr>
              <a:t>Calculation</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D</a:t>
            </a:r>
            <a:r>
              <a:rPr lang="en-US" sz="1200" kern="1200" dirty="0" smtClean="0">
                <a:solidFill>
                  <a:schemeClr val="tx1"/>
                </a:solidFill>
                <a:effectLst/>
                <a:latin typeface="+mn-lt"/>
                <a:ea typeface="+mn-ea"/>
                <a:cs typeface="+mn-cs"/>
              </a:rPr>
              <a:t>isclose Total due from the Borrower at closing as a positive number.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D</a:t>
            </a:r>
            <a:r>
              <a:rPr lang="en-US" sz="1200" kern="1200" dirty="0" smtClean="0">
                <a:solidFill>
                  <a:schemeClr val="tx1"/>
                </a:solidFill>
                <a:effectLst/>
                <a:latin typeface="+mn-lt"/>
                <a:ea typeface="+mn-ea"/>
                <a:cs typeface="+mn-cs"/>
              </a:rPr>
              <a:t>isclose Total Paid Already by or on Behalf of the Borrower at closing as a negative number. (§ 1026.38(j)(3))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D</a:t>
            </a:r>
            <a:r>
              <a:rPr lang="en-US" sz="1200" kern="1200" dirty="0" smtClean="0">
                <a:solidFill>
                  <a:schemeClr val="tx1"/>
                </a:solidFill>
                <a:effectLst/>
                <a:latin typeface="+mn-lt"/>
                <a:ea typeface="+mn-ea"/>
                <a:cs typeface="+mn-cs"/>
              </a:rPr>
              <a:t>isclose the sum of Total due from the Borrower at closing and Total Paid Already by or on Behalf of the Borrower at closing. disclose the sum as cash to close From Borrower when the sum is a positive number, and disclose the sum as cash to close To Borrower when the result is a negative number. The sum is disclosed as a positive number in either event. (comment 38(j)(3)(iii)-2) </a:t>
            </a:r>
            <a:endParaRPr lang="en-US" dirty="0" smtClean="0">
              <a:effectLst/>
            </a:endParaRPr>
          </a:p>
          <a:p>
            <a:pPr marL="628650" lvl="1" indent="-171450">
              <a:buFont typeface="Arial"/>
              <a:buChar char="•"/>
            </a:pPr>
            <a:endParaRPr lang="en-US" dirty="0" smtClean="0">
              <a:effectLst/>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23</a:t>
            </a:fld>
            <a:endParaRPr lang="en-US" dirty="0"/>
          </a:p>
        </p:txBody>
      </p:sp>
    </p:spTree>
    <p:extLst>
      <p:ext uri="{BB962C8B-B14F-4D97-AF65-F5344CB8AC3E}">
        <p14:creationId xmlns:p14="http://schemas.microsoft.com/office/powerpoint/2010/main" val="181961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Settlement Agent </a:t>
            </a:r>
            <a:r>
              <a:rPr lang="en-US" sz="1200" kern="1200" dirty="0" smtClean="0">
                <a:solidFill>
                  <a:schemeClr val="tx1"/>
                </a:solidFill>
                <a:effectLst/>
                <a:latin typeface="+mn-lt"/>
                <a:ea typeface="+mn-ea"/>
                <a:cs typeface="+mn-cs"/>
              </a:rPr>
              <a:t>completes and discloses the </a:t>
            </a:r>
            <a:r>
              <a:rPr lang="en-US" sz="1200" b="1" kern="1200" dirty="0" smtClean="0">
                <a:solidFill>
                  <a:schemeClr val="tx1"/>
                </a:solidFill>
                <a:effectLst/>
                <a:latin typeface="+mn-lt"/>
                <a:ea typeface="+mn-ea"/>
                <a:cs typeface="+mn-cs"/>
              </a:rPr>
              <a:t>Seller’s Transaction </a:t>
            </a:r>
            <a:r>
              <a:rPr lang="en-US" sz="1200" kern="1200" dirty="0" smtClean="0">
                <a:solidFill>
                  <a:schemeClr val="tx1"/>
                </a:solidFill>
                <a:effectLst/>
                <a:latin typeface="+mn-lt"/>
                <a:ea typeface="+mn-ea"/>
                <a:cs typeface="+mn-cs"/>
              </a:rPr>
              <a:t>column of </a:t>
            </a:r>
            <a:endParaRPr lang="en-US"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Summaries of Transactions </a:t>
            </a:r>
            <a:r>
              <a:rPr lang="en-US" sz="1200" kern="1200" dirty="0" smtClean="0">
                <a:solidFill>
                  <a:schemeClr val="tx1"/>
                </a:solidFill>
                <a:effectLst/>
                <a:latin typeface="+mn-lt"/>
                <a:ea typeface="+mn-ea"/>
                <a:cs typeface="+mn-cs"/>
              </a:rPr>
              <a:t>table. (§ 1026.19(f)(4)) </a:t>
            </a:r>
          </a:p>
          <a:p>
            <a:endParaRPr lang="en-US" sz="1200" b="0" kern="1200" dirty="0" smtClean="0">
              <a:solidFill>
                <a:schemeClr val="tx1"/>
              </a:solidFill>
              <a:effectLst/>
              <a:latin typeface="+mn-lt"/>
              <a:ea typeface="+mn-ea"/>
              <a:cs typeface="+mn-cs"/>
            </a:endParaRPr>
          </a:p>
          <a:p>
            <a:r>
              <a:rPr lang="en-US" sz="1600" b="1" u="sng" kern="1200" dirty="0" smtClean="0">
                <a:solidFill>
                  <a:schemeClr val="tx1"/>
                </a:solidFill>
                <a:effectLst/>
                <a:latin typeface="+mn-lt"/>
                <a:ea typeface="+mn-ea"/>
                <a:cs typeface="+mn-cs"/>
              </a:rPr>
              <a:t>Due to Seller at Closing </a:t>
            </a:r>
            <a:endParaRPr lang="en-US" b="1" u="sng" dirty="0" smtClean="0"/>
          </a:p>
          <a:p>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Disclose the amount </a:t>
            </a:r>
            <a:r>
              <a:rPr lang="en-US" sz="1200" b="1" kern="1200" dirty="0" smtClean="0">
                <a:solidFill>
                  <a:schemeClr val="tx1"/>
                </a:solidFill>
                <a:effectLst/>
                <a:latin typeface="+mn-lt"/>
                <a:ea typeface="+mn-ea"/>
                <a:cs typeface="+mn-cs"/>
              </a:rPr>
              <a:t>Due to Seller at Closing </a:t>
            </a:r>
            <a:r>
              <a:rPr lang="en-US" sz="1200" kern="1200" dirty="0" smtClean="0">
                <a:solidFill>
                  <a:schemeClr val="tx1"/>
                </a:solidFill>
                <a:effectLst/>
                <a:latin typeface="+mn-lt"/>
                <a:ea typeface="+mn-ea"/>
                <a:cs typeface="+mn-cs"/>
              </a:rPr>
              <a:t>as the sum of: </a:t>
            </a: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Sale Price of the Property,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Sale Price of Any Personal Property Included in Sale,</a:t>
            </a:r>
          </a:p>
          <a:p>
            <a:pPr marL="171450" indent="-171450">
              <a:buFont typeface="Arial"/>
              <a:buChar char="•"/>
            </a:pPr>
            <a:r>
              <a:rPr lang="en-US" sz="1200" kern="1200" dirty="0" smtClean="0">
                <a:solidFill>
                  <a:schemeClr val="tx1"/>
                </a:solidFill>
                <a:effectLst/>
                <a:latin typeface="+mn-lt"/>
                <a:ea typeface="+mn-ea"/>
                <a:cs typeface="+mn-cs"/>
              </a:rPr>
              <a:t>Adjustments,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Adjustments for Items Paid by Seller in Advance due to the seller pursuant to the terms of the real estate sales contract. (§ 1026.38(k)(1)) </a:t>
            </a:r>
          </a:p>
          <a:p>
            <a:pPr marL="171450" indent="-171450">
              <a:buFont typeface="Arial"/>
              <a:buChar char="•"/>
            </a:pPr>
            <a:endParaRPr lang="en-US" dirty="0" smtClean="0"/>
          </a:p>
          <a:p>
            <a:r>
              <a:rPr lang="en-US" sz="1200" b="1" kern="1200" dirty="0" smtClean="0">
                <a:solidFill>
                  <a:schemeClr val="tx1"/>
                </a:solidFill>
                <a:effectLst/>
                <a:latin typeface="+mn-lt"/>
                <a:ea typeface="+mn-ea"/>
                <a:cs typeface="+mn-cs"/>
              </a:rPr>
              <a:t>Personal Property </a:t>
            </a:r>
            <a:r>
              <a:rPr lang="en-US" sz="1200" kern="1200" dirty="0" smtClean="0">
                <a:solidFill>
                  <a:schemeClr val="tx1"/>
                </a:solidFill>
                <a:effectLst/>
                <a:latin typeface="+mn-lt"/>
                <a:ea typeface="+mn-ea"/>
                <a:cs typeface="+mn-cs"/>
              </a:rPr>
              <a:t>is defined by state law, but could include such items as carpets, drapes, and appliances. Manufactured homes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considered personal property for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38(j)(1)(ii)-1) </a:t>
            </a:r>
            <a:endParaRPr lang="en-US" dirty="0" smtClean="0"/>
          </a:p>
          <a:p>
            <a:r>
              <a:rPr lang="en-US" sz="1200" kern="1200" dirty="0" smtClean="0">
                <a:solidFill>
                  <a:schemeClr val="tx1"/>
                </a:solidFill>
                <a:effectLst/>
                <a:latin typeface="+mn-lt"/>
                <a:ea typeface="+mn-ea"/>
                <a:cs typeface="+mn-cs"/>
              </a:rPr>
              <a:t>Adjustments due from the consumer to be paid to the seller are disclosed in two categories: </a:t>
            </a:r>
          </a:p>
          <a:p>
            <a:endParaRPr lang="en-US" dirty="0" smtClean="0"/>
          </a:p>
          <a:p>
            <a:pPr marL="171450" indent="-171450">
              <a:buFont typeface="Arial"/>
              <a:buChar char="•"/>
            </a:pPr>
            <a:r>
              <a:rPr lang="en-US" sz="1200" kern="1200" dirty="0" smtClean="0">
                <a:solidFill>
                  <a:schemeClr val="tx1"/>
                </a:solidFill>
                <a:effectLst/>
                <a:latin typeface="+mn-lt"/>
                <a:ea typeface="+mn-ea"/>
                <a:cs typeface="+mn-cs"/>
              </a:rPr>
              <a:t>First, amounts owed by the consumer that are neither disclosed on page 2 nor specifically required to be disclosed as Due from Borrower at Closing. Examples of these amounts include: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A balance in a seller’s reserve account transferred to the consumer in connection with an assumed loan,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Rent that the consumer will collect after closing for a period of time prior to the closing, and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The treatment of any tenant security deposit. (comment 38(j)(1)(v)-1)</a:t>
            </a:r>
          </a:p>
          <a:p>
            <a:pPr marL="171450" lvl="0" indent="-171450">
              <a:buFont typeface="Arial"/>
              <a:buChar char="•"/>
            </a:pPr>
            <a:r>
              <a:rPr lang="en-US" sz="1200" kern="1200" dirty="0" smtClean="0">
                <a:solidFill>
                  <a:schemeClr val="tx1"/>
                </a:solidFill>
                <a:effectLst/>
                <a:latin typeface="+mn-lt"/>
                <a:ea typeface="+mn-ea"/>
                <a:cs typeface="+mn-cs"/>
              </a:rPr>
              <a:t>Second, </a:t>
            </a:r>
            <a:r>
              <a:rPr lang="en-US" sz="1200" b="1" kern="1200" dirty="0" smtClean="0">
                <a:solidFill>
                  <a:schemeClr val="tx1"/>
                </a:solidFill>
                <a:effectLst/>
                <a:latin typeface="+mn-lt"/>
                <a:ea typeface="+mn-ea"/>
                <a:cs typeface="+mn-cs"/>
              </a:rPr>
              <a:t>Adjustments for Items Paid by Seller in Advance </a:t>
            </a:r>
            <a:r>
              <a:rPr lang="en-US" sz="1200" kern="1200" dirty="0" smtClean="0">
                <a:solidFill>
                  <a:schemeClr val="tx1"/>
                </a:solidFill>
                <a:effectLst/>
                <a:latin typeface="+mn-lt"/>
                <a:ea typeface="+mn-ea"/>
                <a:cs typeface="+mn-cs"/>
              </a:rPr>
              <a:t>are disclosed along with the time-period associated with the adjustment. Examples include: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Taxes paid in advance for an entire year when the closing occurs prior the expiration of the year,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Flood or hazard insurance premiums when the consumer is being substituted as an insured under the same policy,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Mortgage insurance in connection with an assumed loan,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Planned unit development or condominium association assessments paid in advance,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Fuel or other supplies on hand purchased by the seller which the consumer will use when the consumer takes possession of the property, and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G</a:t>
            </a:r>
            <a:r>
              <a:rPr lang="en-US" sz="1200" kern="1200" dirty="0" smtClean="0">
                <a:solidFill>
                  <a:schemeClr val="tx1"/>
                </a:solidFill>
                <a:effectLst/>
                <a:latin typeface="+mn-lt"/>
                <a:ea typeface="+mn-ea"/>
                <a:cs typeface="+mn-cs"/>
              </a:rPr>
              <a:t>round rent paid in advance by the seller. (comment 38(j)(1)(x)-1)</a:t>
            </a:r>
          </a:p>
          <a:p>
            <a:pPr marL="0" indent="0">
              <a:buFont typeface="Arial"/>
              <a:buNone/>
            </a:pPr>
            <a:endParaRPr lang="en-US" sz="1600" b="1" u="sng" kern="1200" dirty="0" smtClean="0">
              <a:solidFill>
                <a:schemeClr val="tx1"/>
              </a:solidFill>
              <a:effectLst/>
              <a:latin typeface="+mn-lt"/>
              <a:ea typeface="+mn-ea"/>
              <a:cs typeface="+mn-cs"/>
            </a:endParaRPr>
          </a:p>
          <a:p>
            <a:pPr marL="0" indent="0">
              <a:buFont typeface="Arial"/>
              <a:buNone/>
            </a:pPr>
            <a:r>
              <a:rPr lang="en-US" sz="1600" b="1" u="sng" kern="1200" dirty="0" smtClean="0">
                <a:solidFill>
                  <a:schemeClr val="tx1"/>
                </a:solidFill>
                <a:effectLst/>
                <a:latin typeface="+mn-lt"/>
                <a:ea typeface="+mn-ea"/>
                <a:cs typeface="+mn-cs"/>
              </a:rPr>
              <a:t>Due from Seller at Closing </a:t>
            </a:r>
            <a:endParaRPr lang="en-US" b="1" u="sng" dirty="0" smtClean="0">
              <a:effectLst/>
            </a:endParaRPr>
          </a:p>
          <a:p>
            <a:pPr marL="0" indent="0">
              <a:buFont typeface="Arial"/>
              <a:buNone/>
            </a:pPr>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Disclose the amount </a:t>
            </a:r>
            <a:r>
              <a:rPr lang="en-US" sz="1200" b="1" kern="1200" dirty="0" smtClean="0">
                <a:solidFill>
                  <a:schemeClr val="tx1"/>
                </a:solidFill>
                <a:effectLst/>
                <a:latin typeface="+mn-lt"/>
                <a:ea typeface="+mn-ea"/>
                <a:cs typeface="+mn-cs"/>
              </a:rPr>
              <a:t>Due from Seller at Closing </a:t>
            </a:r>
            <a:r>
              <a:rPr lang="en-US" sz="1200" kern="1200" dirty="0" smtClean="0">
                <a:solidFill>
                  <a:schemeClr val="tx1"/>
                </a:solidFill>
                <a:effectLst/>
                <a:latin typeface="+mn-lt"/>
                <a:ea typeface="+mn-ea"/>
                <a:cs typeface="+mn-cs"/>
              </a:rPr>
              <a:t>as the sum of:</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Any Excess deposit,</a:t>
            </a:r>
          </a:p>
          <a:p>
            <a:pPr marL="171450" indent="-171450">
              <a:buFont typeface="Arial"/>
              <a:buChar char="•"/>
            </a:pPr>
            <a:r>
              <a:rPr lang="en-US" sz="1200" kern="1200" dirty="0" smtClean="0">
                <a:solidFill>
                  <a:schemeClr val="tx1"/>
                </a:solidFill>
                <a:effectLst/>
                <a:latin typeface="+mn-lt"/>
                <a:ea typeface="+mn-ea"/>
                <a:cs typeface="+mn-cs"/>
              </a:rPr>
              <a:t>Closing costs Paid at closing by the Seller,</a:t>
            </a:r>
          </a:p>
          <a:p>
            <a:pPr marL="171450" indent="-171450">
              <a:buFont typeface="Arial"/>
              <a:buChar char="•"/>
            </a:pPr>
            <a:r>
              <a:rPr lang="en-US" sz="1200" kern="1200" dirty="0" smtClean="0">
                <a:solidFill>
                  <a:schemeClr val="tx1"/>
                </a:solidFill>
                <a:effectLst/>
                <a:latin typeface="+mn-lt"/>
                <a:ea typeface="+mn-ea"/>
                <a:cs typeface="+mn-cs"/>
              </a:rPr>
              <a:t>Existing Loan(s) Assumed or Taken Subject to by the consumer, </a:t>
            </a: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Payoff of First Mortgage Loan,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Payoff of Second Mortgage Loan,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Payment of other seller obligations,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Seller credit,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Adjustments, and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Adjustments for Items unpaid by Seller due to the consumer pursuant to the terms of the real estate sale contract. (§ 1026.38(k)(2)) </a:t>
            </a:r>
            <a:endParaRPr lang="en-US" dirty="0" smtClean="0">
              <a:effectLst/>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Excess Deposit </a:t>
            </a:r>
            <a:r>
              <a:rPr lang="en-US" sz="1200" kern="1200" dirty="0" smtClean="0">
                <a:solidFill>
                  <a:schemeClr val="tx1"/>
                </a:solidFill>
                <a:effectLst/>
                <a:latin typeface="+mn-lt"/>
                <a:ea typeface="+mn-ea"/>
                <a:cs typeface="+mn-cs"/>
              </a:rPr>
              <a:t>is the amount of any deposit made by the consumer that has been disbursed to the seller prior to closing. (comment 38(k)(2)(ii)-1)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Seller Credit </a:t>
            </a:r>
            <a:r>
              <a:rPr lang="en-US" sz="1200" kern="1200" dirty="0" smtClean="0">
                <a:solidFill>
                  <a:schemeClr val="tx1"/>
                </a:solidFill>
                <a:effectLst/>
                <a:latin typeface="+mn-lt"/>
                <a:ea typeface="+mn-ea"/>
                <a:cs typeface="+mn-cs"/>
              </a:rPr>
              <a:t>is an amount the seller is giving as a general credit not tied to a specific charge on page 2 or is making as an allowance to the consumer for items to purchase separately. (§ 1026.38(k)(2)(vii)) The amount of </a:t>
            </a:r>
            <a:r>
              <a:rPr lang="en-US" sz="1200" b="1" kern="1200" dirty="0" smtClean="0">
                <a:solidFill>
                  <a:schemeClr val="tx1"/>
                </a:solidFill>
                <a:effectLst/>
                <a:latin typeface="+mn-lt"/>
                <a:ea typeface="+mn-ea"/>
                <a:cs typeface="+mn-cs"/>
              </a:rPr>
              <a:t>Seller Credit </a:t>
            </a:r>
            <a:r>
              <a:rPr lang="en-US" sz="1200" kern="1200" dirty="0" smtClean="0">
                <a:solidFill>
                  <a:schemeClr val="tx1"/>
                </a:solidFill>
                <a:effectLst/>
                <a:latin typeface="+mn-lt"/>
                <a:ea typeface="+mn-ea"/>
                <a:cs typeface="+mn-cs"/>
              </a:rPr>
              <a:t>would include any credits to the consumer as the result of a walk-through of the property prior to the closing. (comment 38(k)(2)(iv)-2) however, if the amount of a credit is attributable to a charge listed on page 2, then the amount should be listed with the applicable item on page 2 and designated as </a:t>
            </a:r>
            <a:r>
              <a:rPr lang="en-US" sz="1200" b="1" kern="1200" dirty="0" smtClean="0">
                <a:solidFill>
                  <a:schemeClr val="tx1"/>
                </a:solidFill>
                <a:effectLst/>
                <a:latin typeface="+mn-lt"/>
                <a:ea typeface="+mn-ea"/>
                <a:cs typeface="+mn-cs"/>
              </a:rPr>
              <a:t>Seller-Paid At Closing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Seller- Paid Before Closing</a:t>
            </a:r>
            <a:r>
              <a:rPr lang="en-US" sz="1200" kern="1200" dirty="0" smtClean="0">
                <a:solidFill>
                  <a:schemeClr val="tx1"/>
                </a:solidFill>
                <a:effectLst/>
                <a:latin typeface="+mn-lt"/>
                <a:ea typeface="+mn-ea"/>
                <a:cs typeface="+mn-cs"/>
              </a:rPr>
              <a:t>, as appropriate. (comment 38(j)(2)(v)-1)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Payoff of the First Mortgage Loan</a:t>
            </a:r>
            <a:r>
              <a:rPr lang="en-US" sz="1200" kern="1200" dirty="0" smtClean="0">
                <a:solidFill>
                  <a:schemeClr val="tx1"/>
                </a:solidFill>
                <a:effectLst/>
                <a:latin typeface="+mn-lt"/>
                <a:ea typeface="+mn-ea"/>
                <a:cs typeface="+mn-cs"/>
              </a:rPr>
              <a:t>, if any, (§ 1026.38(k)(2)(v)) and then the </a:t>
            </a:r>
            <a:r>
              <a:rPr lang="en-US" sz="1200" b="1" kern="1200" dirty="0" smtClean="0">
                <a:solidFill>
                  <a:schemeClr val="tx1"/>
                </a:solidFill>
                <a:effectLst/>
                <a:latin typeface="+mn-lt"/>
                <a:ea typeface="+mn-ea"/>
                <a:cs typeface="+mn-cs"/>
              </a:rPr>
              <a:t>Payoff of the Second Mortgage Loan</a:t>
            </a:r>
            <a:r>
              <a:rPr lang="en-US" sz="1200" kern="1200" dirty="0" smtClean="0">
                <a:solidFill>
                  <a:schemeClr val="tx1"/>
                </a:solidFill>
                <a:effectLst/>
                <a:latin typeface="+mn-lt"/>
                <a:ea typeface="+mn-ea"/>
                <a:cs typeface="+mn-cs"/>
              </a:rPr>
              <a:t>, if any. (§ 1026.38(k)(2)(vi)) disclose the payoff or satisfaction amounts for any additional seller obligations as separately itemized amounts. (§ 1026.38(k)(2)(viii)) Examples of these seller obligations include, but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limited to: </a:t>
            </a:r>
          </a:p>
          <a:p>
            <a:endParaRPr lang="en-US" dirty="0" smtClean="0"/>
          </a:p>
          <a:p>
            <a:pPr marL="171450" indent="-171450">
              <a:buFont typeface="Arial"/>
              <a:buChar char="•"/>
            </a:pPr>
            <a:r>
              <a:rPr lang="en-US" sz="1200" kern="1200" dirty="0" smtClean="0">
                <a:solidFill>
                  <a:schemeClr val="tx1"/>
                </a:solidFill>
                <a:effectLst/>
                <a:latin typeface="+mn-lt"/>
                <a:ea typeface="+mn-ea"/>
                <a:cs typeface="+mn-cs"/>
              </a:rPr>
              <a:t>Satisfaction of outstanding liens imposed due to Federal, State or local income taxes,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Real estate property tax liens,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Judgments against the seller reduced to a lien upon the property, </a:t>
            </a:r>
            <a:endParaRPr lang="en-US" dirty="0" smtClean="0">
              <a:effectLst/>
            </a:endParaRPr>
          </a:p>
          <a:p>
            <a:pPr marL="171450" lvl="0" indent="-171450">
              <a:buFont typeface="Arial"/>
              <a:buChar char="•"/>
            </a:pPr>
            <a:r>
              <a:rPr lang="en-US" sz="1200" kern="1200" dirty="0" smtClean="0">
                <a:solidFill>
                  <a:schemeClr val="tx1"/>
                </a:solidFill>
                <a:effectLst/>
                <a:latin typeface="+mn-lt"/>
                <a:ea typeface="+mn-ea"/>
                <a:cs typeface="+mn-cs"/>
              </a:rPr>
              <a:t>Other obligations the seller wishes the </a:t>
            </a:r>
            <a:r>
              <a:rPr lang="en-US" sz="1200" b="1" kern="1200" dirty="0" smtClean="0">
                <a:solidFill>
                  <a:schemeClr val="tx1"/>
                </a:solidFill>
                <a:effectLst/>
                <a:latin typeface="+mn-lt"/>
                <a:ea typeface="+mn-ea"/>
                <a:cs typeface="+mn-cs"/>
              </a:rPr>
              <a:t>Settlement Agent </a:t>
            </a:r>
            <a:r>
              <a:rPr lang="en-US" sz="1200" kern="1200" dirty="0" smtClean="0">
                <a:solidFill>
                  <a:schemeClr val="tx1"/>
                </a:solidFill>
                <a:effectLst/>
                <a:latin typeface="+mn-lt"/>
                <a:ea typeface="+mn-ea"/>
                <a:cs typeface="+mn-cs"/>
              </a:rPr>
              <a:t>to pay from the seller’s proceeds at closing, and (comment 38(k)(2)(viii)-1) </a:t>
            </a:r>
            <a:endParaRPr lang="en-US" dirty="0" smtClean="0">
              <a:effectLst/>
            </a:endParaRPr>
          </a:p>
          <a:p>
            <a:pPr marL="171450" lvl="0" indent="-171450">
              <a:buFont typeface="Arial"/>
              <a:buChar char="•"/>
            </a:pPr>
            <a:r>
              <a:rPr lang="en-US" sz="1200" kern="1200" dirty="0" smtClean="0">
                <a:solidFill>
                  <a:schemeClr val="tx1"/>
                </a:solidFill>
                <a:effectLst/>
                <a:latin typeface="+mn-lt"/>
                <a:ea typeface="+mn-ea"/>
                <a:cs typeface="+mn-cs"/>
              </a:rPr>
              <a:t>Funds to be held by the </a:t>
            </a:r>
            <a:r>
              <a:rPr lang="en-US" sz="1200" b="1" kern="1200" dirty="0" smtClean="0">
                <a:solidFill>
                  <a:schemeClr val="tx1"/>
                </a:solidFill>
                <a:effectLst/>
                <a:latin typeface="+mn-lt"/>
                <a:ea typeface="+mn-ea"/>
                <a:cs typeface="+mn-cs"/>
              </a:rPr>
              <a:t>Settlement Agent </a:t>
            </a:r>
            <a:r>
              <a:rPr lang="en-US" sz="1200" kern="1200" dirty="0" smtClean="0">
                <a:solidFill>
                  <a:schemeClr val="tx1"/>
                </a:solidFill>
                <a:effectLst/>
                <a:latin typeface="+mn-lt"/>
                <a:ea typeface="+mn-ea"/>
                <a:cs typeface="+mn-cs"/>
              </a:rPr>
              <a:t>for repairs or the payment of water, fuel, or other utility bills that cannot be prorated between the parties at closing because the amounts used by the seller prior to closing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yet known at closing. Subsequent disclosure of a revised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after the repairs are made or the utility bill is received is optional. (comment 38(k)(2)(viii)-3) </a:t>
            </a:r>
          </a:p>
          <a:p>
            <a:pPr marL="0" lvl="0" indent="0">
              <a:buFont typeface="Arial"/>
              <a:buNone/>
            </a:pPr>
            <a:endParaRPr lang="en-US" sz="1200" kern="1200" dirty="0" smtClean="0">
              <a:solidFill>
                <a:schemeClr val="tx1"/>
              </a:solidFill>
              <a:effectLst/>
              <a:latin typeface="+mn-lt"/>
              <a:ea typeface="+mn-ea"/>
              <a:cs typeface="+mn-cs"/>
            </a:endParaRPr>
          </a:p>
          <a:p>
            <a:pPr marL="0" lvl="0" indent="0">
              <a:buFont typeface="Arial"/>
              <a:buNone/>
            </a:pPr>
            <a:r>
              <a:rPr lang="en-US" sz="1200" kern="1200" dirty="0" smtClean="0">
                <a:solidFill>
                  <a:schemeClr val="tx1"/>
                </a:solidFill>
                <a:effectLst/>
                <a:latin typeface="+mn-lt"/>
                <a:ea typeface="+mn-ea"/>
                <a:cs typeface="+mn-cs"/>
              </a:rPr>
              <a:t>Disclose any amount paid with funds other than closing funds in connection with a subordinate loan payoff with a statement that such amounts were paid from outside of closing funds. (comment 38(k)(2)(viii)-2)</a:t>
            </a:r>
          </a:p>
          <a:p>
            <a:pPr marL="0" lvl="0" indent="0">
              <a:buFont typeface="Arial"/>
              <a:buNone/>
            </a:pPr>
            <a:endParaRPr lang="en-US" sz="1200" b="1" kern="1200" dirty="0" smtClean="0">
              <a:solidFill>
                <a:schemeClr val="tx1"/>
              </a:solidFill>
              <a:effectLst/>
              <a:latin typeface="+mn-lt"/>
              <a:ea typeface="+mn-ea"/>
              <a:cs typeface="+mn-cs"/>
            </a:endParaRPr>
          </a:p>
          <a:p>
            <a:pPr marL="0" lvl="0" indent="0">
              <a:buFont typeface="Arial"/>
              <a:buNone/>
            </a:pPr>
            <a:r>
              <a:rPr lang="en-US" sz="1200" b="1" kern="1200" dirty="0" smtClean="0">
                <a:solidFill>
                  <a:schemeClr val="tx1"/>
                </a:solidFill>
                <a:effectLst/>
                <a:latin typeface="+mn-lt"/>
                <a:ea typeface="+mn-ea"/>
                <a:cs typeface="+mn-cs"/>
              </a:rPr>
              <a:t>Adjustments for Items Unpaid by Seller </a:t>
            </a:r>
            <a:r>
              <a:rPr lang="en-US" sz="1200" kern="1200" dirty="0" smtClean="0">
                <a:solidFill>
                  <a:schemeClr val="tx1"/>
                </a:solidFill>
                <a:effectLst/>
                <a:latin typeface="+mn-lt"/>
                <a:ea typeface="+mn-ea"/>
                <a:cs typeface="+mn-cs"/>
              </a:rPr>
              <a:t>due to the consumer to be paid by the seller pursuant to the real estate sales contract has two components: </a:t>
            </a:r>
          </a:p>
          <a:p>
            <a:pPr marL="0" lvl="0" indent="0">
              <a:buFont typeface="Arial"/>
              <a:buNone/>
            </a:pP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First, disclose amounts owed by the seller with the time period associated with the adjustments. Examples include: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T</a:t>
            </a:r>
            <a:r>
              <a:rPr lang="en-US" sz="1200" kern="1200" dirty="0" smtClean="0">
                <a:solidFill>
                  <a:schemeClr val="tx1"/>
                </a:solidFill>
                <a:effectLst/>
                <a:latin typeface="+mn-lt"/>
                <a:ea typeface="+mn-ea"/>
                <a:cs typeface="+mn-cs"/>
              </a:rPr>
              <a:t>axes paid in arrears for an entire year when the closing occurs prior the start of the year,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Flood or hazard insurance premiums when the consumer is being substituted as an assured under the same policy,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Mortgage insurance in connection with an assumed loan,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Planned unit development or condominium assessments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yet paid, and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G</a:t>
            </a:r>
            <a:r>
              <a:rPr lang="en-US" sz="1200" kern="1200" dirty="0" smtClean="0">
                <a:solidFill>
                  <a:schemeClr val="tx1"/>
                </a:solidFill>
                <a:effectLst/>
                <a:latin typeface="+mn-lt"/>
                <a:ea typeface="+mn-ea"/>
                <a:cs typeface="+mn-cs"/>
              </a:rPr>
              <a:t>round rent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yet paid by the seller. (§ 1026.38(k)(2)(ix), (x), (xi), (xii))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Second, disclose amounts owed by the seller that are neither disclosed on page 2 nor specifically disclosed as </a:t>
            </a:r>
            <a:r>
              <a:rPr lang="en-US" sz="1200" b="1" kern="1200" dirty="0" smtClean="0">
                <a:solidFill>
                  <a:schemeClr val="tx1"/>
                </a:solidFill>
                <a:effectLst/>
                <a:latin typeface="+mn-lt"/>
                <a:ea typeface="+mn-ea"/>
                <a:cs typeface="+mn-cs"/>
              </a:rPr>
              <a:t>Due from Seller at Closing</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1026.38(k)(2)(xiii)) Examples of these amounts include: </a:t>
            </a:r>
          </a:p>
          <a:p>
            <a:pPr marL="628650" lvl="1" indent="-171450">
              <a:buFont typeface="Arial"/>
              <a:buChar char="•"/>
            </a:pPr>
            <a:r>
              <a:rPr lang="en-US" sz="1200" kern="1200" dirty="0" smtClean="0">
                <a:solidFill>
                  <a:schemeClr val="tx1"/>
                </a:solidFill>
                <a:effectLst/>
                <a:latin typeface="Wingdings"/>
                <a:ea typeface="+mn-ea"/>
                <a:cs typeface="+mn-cs"/>
              </a:rPr>
              <a:t>U</a:t>
            </a:r>
            <a:r>
              <a:rPr lang="en-US" sz="1200" kern="1200" dirty="0" smtClean="0">
                <a:solidFill>
                  <a:schemeClr val="tx1"/>
                </a:solidFill>
                <a:effectLst/>
                <a:latin typeface="+mn-lt"/>
                <a:ea typeface="+mn-ea"/>
                <a:cs typeface="+mn-cs"/>
              </a:rPr>
              <a:t>tilities used but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paid for by the seller, </a:t>
            </a:r>
          </a:p>
          <a:p>
            <a:pPr marL="628650" lvl="1" indent="-171450">
              <a:buFont typeface="Arial"/>
              <a:buChar char="•"/>
            </a:pPr>
            <a:r>
              <a:rPr lang="en-US" sz="1200" kern="1200" dirty="0" smtClean="0">
                <a:solidFill>
                  <a:schemeClr val="tx1"/>
                </a:solidFill>
                <a:effectLst/>
                <a:latin typeface="+mn-lt"/>
                <a:ea typeface="+mn-ea"/>
                <a:cs typeface="+mn-cs"/>
              </a:rPr>
              <a:t>Rent collected in advance by the seller from a tenant for a period of extending beyond the closing date, and </a:t>
            </a:r>
          </a:p>
          <a:p>
            <a:pPr marL="628650" lvl="1" indent="-171450">
              <a:buFont typeface="Arial"/>
              <a:buChar char="•"/>
            </a:pPr>
            <a:r>
              <a:rPr lang="en-US" sz="1200" kern="1200" dirty="0" smtClean="0">
                <a:solidFill>
                  <a:schemeClr val="tx1"/>
                </a:solidFill>
                <a:effectLst/>
                <a:latin typeface="+mn-lt"/>
                <a:ea typeface="+mn-ea"/>
                <a:cs typeface="+mn-cs"/>
              </a:rPr>
              <a:t>Interest on loan assumptions. (comment 38(j)(2)(xi)-1)</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Cash to Close Due to or From Seller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 a subheading of calculation: </a:t>
            </a:r>
            <a:endParaRPr lang="en-US" dirty="0" smtClean="0">
              <a:effectLst/>
            </a:endParaRPr>
          </a:p>
          <a:p>
            <a:endParaRPr lang="en-US" sz="1200" kern="1200" dirty="0" smtClean="0">
              <a:solidFill>
                <a:schemeClr val="tx1"/>
              </a:solidFill>
              <a:effectLst/>
              <a:latin typeface="Wingdings"/>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Disclose Total due to the Seller at closing, as a positive number.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D</a:t>
            </a:r>
            <a:r>
              <a:rPr lang="en-US" sz="1200" kern="1200" dirty="0" smtClean="0">
                <a:solidFill>
                  <a:schemeClr val="tx1"/>
                </a:solidFill>
                <a:effectLst/>
                <a:latin typeface="+mn-lt"/>
                <a:ea typeface="+mn-ea"/>
                <a:cs typeface="+mn-cs"/>
              </a:rPr>
              <a:t>isclose Total due from Seller at closing, as a negative number. (§ 1026.38(k)(3))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D</a:t>
            </a:r>
            <a:r>
              <a:rPr lang="en-US" sz="1200" kern="1200" dirty="0" smtClean="0">
                <a:solidFill>
                  <a:schemeClr val="tx1"/>
                </a:solidFill>
                <a:effectLst/>
                <a:latin typeface="+mn-lt"/>
                <a:ea typeface="+mn-ea"/>
                <a:cs typeface="+mn-cs"/>
              </a:rPr>
              <a:t>isclose the sum of Total due to the Seller at closing and Total due from Seller at closing as a positive number. When the result is a positive number, disclose the amount as cash to Seller. When the result is a negative number, disclose the amount as cash from Seller. The sum is disclosed as a positive number in either event. (comment 38(k)(3)-2) </a:t>
            </a:r>
            <a:endParaRPr lang="en-US" dirty="0">
              <a:effectLst/>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24</a:t>
            </a:fld>
            <a:endParaRPr lang="en-US" dirty="0"/>
          </a:p>
        </p:txBody>
      </p:sp>
    </p:spTree>
    <p:extLst>
      <p:ext uri="{BB962C8B-B14F-4D97-AF65-F5344CB8AC3E}">
        <p14:creationId xmlns:p14="http://schemas.microsoft.com/office/powerpoint/2010/main" val="181961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page is primarily educational. It has the loan disclosures about Assumptions, demand features, late payments, negative amortization, partial payments-  all check boxes– all yes or no primarily. Then you have adjustable payment APR table and Adjustable Interest rate AIR table again trying to instill the notion that these loan can and will change.</a:t>
            </a:r>
          </a:p>
          <a:p>
            <a:endParaRPr lang="en-US" baseline="0" dirty="0" smtClean="0"/>
          </a:p>
          <a:p>
            <a:r>
              <a:rPr lang="en-US" baseline="0" dirty="0" smtClean="0"/>
              <a:t>There is much more information about escrow than on the old forms. CFPB believes that novice consumers don’t understand escrow. So the closing disclosure discloses whether the loan will have an escrow account and must disclose certain details as to payments. It also has standardized warnings to consumers that escrow payments may change and warnings about failure to pay property taxes or costs.</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25</a:t>
            </a:fld>
            <a:endParaRPr lang="en-US" dirty="0"/>
          </a:p>
        </p:txBody>
      </p:sp>
    </p:spTree>
    <p:extLst>
      <p:ext uri="{BB962C8B-B14F-4D97-AF65-F5344CB8AC3E}">
        <p14:creationId xmlns:p14="http://schemas.microsoft.com/office/powerpoint/2010/main" val="2200355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Loan Disclosures </a:t>
            </a:r>
            <a:r>
              <a:rPr lang="en-US" sz="1200" kern="1200" dirty="0" smtClean="0">
                <a:solidFill>
                  <a:schemeClr val="tx1"/>
                </a:solidFill>
                <a:effectLst/>
                <a:latin typeface="+mn-lt"/>
                <a:ea typeface="+mn-ea"/>
                <a:cs typeface="+mn-cs"/>
              </a:rPr>
              <a:t>table, disclose: </a:t>
            </a:r>
          </a:p>
          <a:p>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Information concerning future Assumption of the loan by a subsequent purchaser</a:t>
            </a:r>
          </a:p>
          <a:p>
            <a:pPr marL="171450" indent="-171450">
              <a:buFont typeface="Arial"/>
              <a:buChar char="•"/>
            </a:pPr>
            <a:r>
              <a:rPr lang="en-US" sz="1200" kern="1200" dirty="0" smtClean="0">
                <a:solidFill>
                  <a:schemeClr val="tx1"/>
                </a:solidFill>
                <a:effectLst/>
                <a:latin typeface="+mn-lt"/>
                <a:ea typeface="+mn-ea"/>
                <a:cs typeface="+mn-cs"/>
              </a:rPr>
              <a:t>Whether the legal obligation contains a </a:t>
            </a:r>
            <a:r>
              <a:rPr lang="en-US" sz="1200" b="1" kern="1200" dirty="0" smtClean="0">
                <a:solidFill>
                  <a:schemeClr val="tx1"/>
                </a:solidFill>
                <a:effectLst/>
                <a:latin typeface="+mn-lt"/>
                <a:ea typeface="+mn-ea"/>
                <a:cs typeface="+mn-cs"/>
              </a:rPr>
              <a:t>Demand Feature </a:t>
            </a:r>
            <a:r>
              <a:rPr lang="en-US" sz="1200" kern="1200" dirty="0" smtClean="0">
                <a:solidFill>
                  <a:schemeClr val="tx1"/>
                </a:solidFill>
                <a:effectLst/>
                <a:latin typeface="+mn-lt"/>
                <a:ea typeface="+mn-ea"/>
                <a:cs typeface="+mn-cs"/>
              </a:rPr>
              <a:t>that can require early payment of the loan,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terms of the legal obligation that impose a fee for a </a:t>
            </a:r>
            <a:r>
              <a:rPr lang="en-US" sz="1200" b="1" kern="1200" dirty="0" smtClean="0">
                <a:solidFill>
                  <a:schemeClr val="tx1"/>
                </a:solidFill>
                <a:effectLst/>
                <a:latin typeface="+mn-lt"/>
                <a:ea typeface="+mn-ea"/>
                <a:cs typeface="+mn-cs"/>
              </a:rPr>
              <a:t>Late Payment </a:t>
            </a:r>
            <a:r>
              <a:rPr lang="en-US" sz="1200" kern="1200" dirty="0" smtClean="0">
                <a:solidFill>
                  <a:schemeClr val="tx1"/>
                </a:solidFill>
                <a:effectLst/>
                <a:latin typeface="+mn-lt"/>
                <a:ea typeface="+mn-ea"/>
                <a:cs typeface="+mn-cs"/>
              </a:rPr>
              <a:t>including the amount of time that passes before a fee is imposed and the amount of such fee or how it is calculated,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Whether the regular periodic payments can cause the principal balance of the loan to increase, creating </a:t>
            </a:r>
            <a:r>
              <a:rPr lang="en-US" sz="1200" b="1" kern="1200" dirty="0" smtClean="0">
                <a:solidFill>
                  <a:schemeClr val="tx1"/>
                </a:solidFill>
                <a:effectLst/>
                <a:latin typeface="+mn-lt"/>
                <a:ea typeface="+mn-ea"/>
                <a:cs typeface="+mn-cs"/>
              </a:rPr>
              <a:t>Negative Amortization</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creditor’s policy in relation to </a:t>
            </a:r>
            <a:r>
              <a:rPr lang="en-US" sz="1200" b="1" kern="1200" dirty="0" smtClean="0">
                <a:solidFill>
                  <a:schemeClr val="tx1"/>
                </a:solidFill>
                <a:effectLst/>
                <a:latin typeface="+mn-lt"/>
                <a:ea typeface="+mn-ea"/>
                <a:cs typeface="+mn-cs"/>
              </a:rPr>
              <a:t>Partial Payments </a:t>
            </a:r>
            <a:r>
              <a:rPr lang="en-US" sz="1200" kern="1200" dirty="0" smtClean="0">
                <a:solidFill>
                  <a:schemeClr val="tx1"/>
                </a:solidFill>
                <a:effectLst/>
                <a:latin typeface="+mn-lt"/>
                <a:ea typeface="+mn-ea"/>
                <a:cs typeface="+mn-cs"/>
              </a:rPr>
              <a:t>by the consumer,</a:t>
            </a:r>
          </a:p>
          <a:p>
            <a:pPr marL="171450" indent="-171450">
              <a:buFont typeface="Arial"/>
              <a:buChar char="•"/>
            </a:pPr>
            <a:r>
              <a:rPr lang="en-US" sz="1200" kern="1200" dirty="0" smtClean="0">
                <a:solidFill>
                  <a:schemeClr val="tx1"/>
                </a:solidFill>
                <a:effectLst/>
                <a:latin typeface="+mn-lt"/>
                <a:ea typeface="+mn-ea"/>
                <a:cs typeface="+mn-cs"/>
              </a:rPr>
              <a:t>A statement that the consumer is granting a </a:t>
            </a:r>
            <a:r>
              <a:rPr lang="en-US" sz="1200" b="1" kern="1200" dirty="0" smtClean="0">
                <a:solidFill>
                  <a:schemeClr val="tx1"/>
                </a:solidFill>
                <a:effectLst/>
                <a:latin typeface="+mn-lt"/>
                <a:ea typeface="+mn-ea"/>
                <a:cs typeface="+mn-cs"/>
              </a:rPr>
              <a:t>Security Interest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Property </a:t>
            </a:r>
            <a:r>
              <a:rPr lang="en-US" sz="1200" kern="1200" dirty="0" smtClean="0">
                <a:solidFill>
                  <a:schemeClr val="tx1"/>
                </a:solidFill>
                <a:effectLst/>
                <a:latin typeface="+mn-lt"/>
                <a:ea typeface="+mn-ea"/>
                <a:cs typeface="+mn-cs"/>
              </a:rPr>
              <a:t>(along with an identification of the </a:t>
            </a:r>
            <a:r>
              <a:rPr lang="en-US" sz="1200" b="1" kern="1200" dirty="0" smtClean="0">
                <a:solidFill>
                  <a:schemeClr val="tx1"/>
                </a:solidFill>
                <a:effectLst/>
                <a:latin typeface="+mn-lt"/>
                <a:ea typeface="+mn-ea"/>
                <a:cs typeface="+mn-cs"/>
              </a:rPr>
              <a:t>Property</a:t>
            </a:r>
            <a:r>
              <a:rPr lang="en-US" sz="1200" kern="1200" dirty="0" smtClean="0">
                <a:solidFill>
                  <a:schemeClr val="tx1"/>
                </a:solidFill>
                <a:effectLst/>
                <a:latin typeface="+mn-lt"/>
                <a:ea typeface="+mn-ea"/>
                <a:cs typeface="+mn-cs"/>
              </a:rPr>
              <a:t>),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Information related to any </a:t>
            </a:r>
            <a:r>
              <a:rPr lang="en-US" sz="1200" b="1" kern="1200" dirty="0" smtClean="0">
                <a:solidFill>
                  <a:schemeClr val="tx1"/>
                </a:solidFill>
                <a:effectLst/>
                <a:latin typeface="+mn-lt"/>
                <a:ea typeface="+mn-ea"/>
                <a:cs typeface="+mn-cs"/>
              </a:rPr>
              <a:t>Escrow Account </a:t>
            </a:r>
            <a:r>
              <a:rPr lang="en-US" sz="1200" kern="1200" dirty="0" smtClean="0">
                <a:solidFill>
                  <a:schemeClr val="tx1"/>
                </a:solidFill>
                <a:effectLst/>
                <a:latin typeface="+mn-lt"/>
                <a:ea typeface="+mn-ea"/>
                <a:cs typeface="+mn-cs"/>
              </a:rPr>
              <a:t>held by the servicer (or a statement that an Escrow Account has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been established with a description of estimated property costs during the first year after consummation). (§ 1026.38(l)(1)-(7))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26</a:t>
            </a:fld>
            <a:endParaRPr lang="en-US" dirty="0"/>
          </a:p>
        </p:txBody>
      </p:sp>
    </p:spTree>
    <p:extLst>
      <p:ext uri="{BB962C8B-B14F-4D97-AF65-F5344CB8AC3E}">
        <p14:creationId xmlns:p14="http://schemas.microsoft.com/office/powerpoint/2010/main" val="2200355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kern="1200" dirty="0" smtClean="0">
                <a:solidFill>
                  <a:schemeClr val="tx1"/>
                </a:solidFill>
                <a:effectLst/>
                <a:latin typeface="+mn-lt"/>
                <a:ea typeface="+mn-ea"/>
                <a:cs typeface="+mn-cs"/>
              </a:rPr>
              <a:t>When an </a:t>
            </a:r>
            <a:r>
              <a:rPr lang="en-US" sz="1200" b="1" kern="1200" dirty="0" smtClean="0">
                <a:solidFill>
                  <a:schemeClr val="tx1"/>
                </a:solidFill>
                <a:effectLst/>
                <a:latin typeface="+mn-lt"/>
                <a:ea typeface="+mn-ea"/>
                <a:cs typeface="+mn-cs"/>
              </a:rPr>
              <a:t>Escrow Account </a:t>
            </a:r>
            <a:r>
              <a:rPr lang="en-US" sz="1200" b="0" kern="1200" dirty="0" smtClean="0">
                <a:solidFill>
                  <a:schemeClr val="tx1"/>
                </a:solidFill>
                <a:effectLst/>
                <a:latin typeface="+mn-lt"/>
                <a:ea typeface="+mn-ea"/>
                <a:cs typeface="+mn-cs"/>
              </a:rPr>
              <a:t>is established, disclose:</a:t>
            </a:r>
          </a:p>
          <a:p>
            <a:pPr marL="0" indent="0">
              <a:buFont typeface="Arial"/>
              <a:buNone/>
            </a:pP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amount of </a:t>
            </a:r>
            <a:r>
              <a:rPr lang="en-US" sz="1200" b="1" kern="1200" baseline="0" dirty="0" smtClean="0">
                <a:solidFill>
                  <a:schemeClr val="tx1"/>
                </a:solidFill>
                <a:effectLst/>
                <a:latin typeface="+mn-lt"/>
                <a:ea typeface="+mn-ea"/>
                <a:cs typeface="+mn-cs"/>
              </a:rPr>
              <a:t>Escrowed Property Costs over Year 1 </a:t>
            </a:r>
            <a:r>
              <a:rPr lang="en-US" sz="1200" b="0" kern="1200" baseline="0" dirty="0" smtClean="0">
                <a:solidFill>
                  <a:schemeClr val="tx1"/>
                </a:solidFill>
                <a:effectLst/>
                <a:latin typeface="+mn-lt"/>
                <a:ea typeface="+mn-ea"/>
                <a:cs typeface="+mn-cs"/>
              </a:rPr>
              <a:t>with a list of the costs that will be paid</a:t>
            </a:r>
            <a:r>
              <a:rPr lang="en-US" sz="1200" kern="1200" dirty="0" smtClean="0">
                <a:solidFill>
                  <a:schemeClr val="tx1"/>
                </a:solidFill>
                <a:effectLst/>
                <a:latin typeface="+mn-lt"/>
                <a:ea typeface="+mn-ea"/>
                <a:cs typeface="+mn-cs"/>
              </a:rPr>
              <a:t> by the </a:t>
            </a:r>
            <a:r>
              <a:rPr lang="en-US" sz="1200" b="1" kern="1200" dirty="0" smtClean="0">
                <a:solidFill>
                  <a:schemeClr val="tx1"/>
                </a:solidFill>
                <a:effectLst/>
                <a:latin typeface="+mn-lt"/>
                <a:ea typeface="+mn-ea"/>
                <a:cs typeface="+mn-cs"/>
              </a:rPr>
              <a:t>Escrow Account</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amount of </a:t>
            </a:r>
            <a:r>
              <a:rPr lang="en-US" sz="1200" b="1" kern="1200" dirty="0" smtClean="0">
                <a:solidFill>
                  <a:schemeClr val="tx1"/>
                </a:solidFill>
                <a:effectLst/>
                <a:latin typeface="+mn-lt"/>
                <a:ea typeface="+mn-ea"/>
                <a:cs typeface="+mn-cs"/>
              </a:rPr>
              <a:t>Non-Escrowed Property Costs over Year 1 </a:t>
            </a:r>
            <a:r>
              <a:rPr lang="en-US" sz="1200" kern="1200" dirty="0" smtClean="0">
                <a:solidFill>
                  <a:schemeClr val="tx1"/>
                </a:solidFill>
                <a:effectLst/>
                <a:latin typeface="+mn-lt"/>
                <a:ea typeface="+mn-ea"/>
                <a:cs typeface="+mn-cs"/>
              </a:rPr>
              <a:t>with a list of the costs that will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paid by the </a:t>
            </a:r>
            <a:r>
              <a:rPr lang="en-US" sz="1200" b="1" kern="1200" dirty="0" smtClean="0">
                <a:solidFill>
                  <a:schemeClr val="tx1"/>
                </a:solidFill>
                <a:effectLst/>
                <a:latin typeface="+mn-lt"/>
                <a:ea typeface="+mn-ea"/>
                <a:cs typeface="+mn-cs"/>
              </a:rPr>
              <a:t>Escrow Account </a:t>
            </a:r>
            <a:r>
              <a:rPr lang="en-US" sz="1200" kern="1200" dirty="0" smtClean="0">
                <a:solidFill>
                  <a:schemeClr val="tx1"/>
                </a:solidFill>
                <a:effectLst/>
                <a:latin typeface="+mn-lt"/>
                <a:ea typeface="+mn-ea"/>
                <a:cs typeface="+mn-cs"/>
              </a:rPr>
              <a:t>(to the extent there is room to list the costs in the space provided), </a:t>
            </a:r>
          </a:p>
          <a:p>
            <a:pPr marL="171450" indent="-171450">
              <a:buFont typeface="Arial"/>
              <a:buChar char="•"/>
            </a:pPr>
            <a:r>
              <a:rPr lang="en-US" b="1" dirty="0" smtClean="0"/>
              <a:t>Initial</a:t>
            </a:r>
            <a:r>
              <a:rPr lang="en-US" b="1" baseline="0" dirty="0" smtClean="0"/>
              <a:t> Escrow Payment</a:t>
            </a:r>
          </a:p>
          <a:p>
            <a:pPr marL="171450" indent="-171450">
              <a:buFont typeface="Arial"/>
              <a:buChar char="•"/>
            </a:pPr>
            <a:r>
              <a:rPr lang="en-US" b="1" baseline="0" dirty="0" smtClean="0"/>
              <a:t>Monthly Escrow Payment</a:t>
            </a:r>
          </a:p>
          <a:p>
            <a:pPr marL="0" indent="0">
              <a:buFont typeface="Arial"/>
              <a:buNone/>
            </a:pPr>
            <a:r>
              <a:rPr lang="en-US" b="0" baseline="0" dirty="0" smtClean="0"/>
              <a:t>When an Escrow Account is not established, disclose:</a:t>
            </a:r>
          </a:p>
          <a:p>
            <a:pPr marL="171450" indent="-171450">
              <a:buFont typeface="Arial"/>
              <a:buChar char="•"/>
            </a:pPr>
            <a:r>
              <a:rPr lang="en-US" b="0" baseline="0" dirty="0" smtClean="0"/>
              <a:t>The amount of Estimated Property Costs over year 1, and</a:t>
            </a:r>
          </a:p>
          <a:p>
            <a:pPr marL="171450" indent="-171450">
              <a:buFont typeface="Arial"/>
              <a:buChar char="•"/>
            </a:pPr>
            <a:r>
              <a:rPr lang="en-US" b="0" baseline="0" dirty="0" smtClean="0"/>
              <a:t>The amount of any Escrow Waiver Fee imposed for waiving the creation of an Escrow Account with the loan.</a:t>
            </a:r>
          </a:p>
          <a:p>
            <a:pPr marL="171450" indent="-171450">
              <a:buFont typeface="Arial"/>
              <a:buChar char="•"/>
            </a:pPr>
            <a:endParaRPr lang="en-US" b="0" baseline="0" dirty="0" smtClean="0"/>
          </a:p>
          <a:p>
            <a:pPr marL="0" indent="0">
              <a:buFont typeface="Arial"/>
              <a:buNone/>
            </a:pPr>
            <a:r>
              <a:rPr lang="en-US" b="1" dirty="0" smtClean="0"/>
              <a:t>Property Costs </a:t>
            </a:r>
            <a:r>
              <a:rPr lang="en-US" b="0" dirty="0" smtClean="0"/>
              <a:t>include:</a:t>
            </a:r>
          </a:p>
          <a:p>
            <a:pPr marL="0" indent="0">
              <a:buFont typeface="Arial"/>
              <a:buNone/>
            </a:pPr>
            <a:endParaRPr lang="en-US" b="0" dirty="0" smtClean="0"/>
          </a:p>
          <a:p>
            <a:pPr marL="171450" indent="-171450">
              <a:buFont typeface="Arial"/>
              <a:buChar char="•"/>
            </a:pPr>
            <a:r>
              <a:rPr lang="en-US" b="0" dirty="0" smtClean="0"/>
              <a:t>Property Taxes,</a:t>
            </a:r>
          </a:p>
          <a:p>
            <a:pPr marL="171450" indent="-171450">
              <a:buFont typeface="Arial"/>
              <a:buChar char="•"/>
            </a:pPr>
            <a:r>
              <a:rPr lang="en-US" b="0" dirty="0" smtClean="0"/>
              <a:t>Homeowner’s Insurance,</a:t>
            </a:r>
          </a:p>
          <a:p>
            <a:pPr marL="171450" indent="-171450">
              <a:buFont typeface="Arial"/>
              <a:buChar char="•"/>
            </a:pPr>
            <a:r>
              <a:rPr lang="en-US" b="0" dirty="0" smtClean="0"/>
              <a:t>Charges imposed by a cooperative, condominium</a:t>
            </a:r>
            <a:r>
              <a:rPr lang="en-US" b="0" baseline="0" dirty="0" smtClean="0"/>
              <a:t> or homeowners association,</a:t>
            </a:r>
          </a:p>
          <a:p>
            <a:pPr marL="171450" indent="-171450">
              <a:buFont typeface="Arial"/>
              <a:buChar char="•"/>
            </a:pPr>
            <a:r>
              <a:rPr lang="en-US" b="0" baseline="0" dirty="0" smtClean="0"/>
              <a:t>Ground rent</a:t>
            </a:r>
          </a:p>
          <a:p>
            <a:pPr marL="171450" indent="-171450">
              <a:buFont typeface="Arial"/>
              <a:buChar char="•"/>
            </a:pPr>
            <a:r>
              <a:rPr lang="en-US" b="0" baseline="0" dirty="0" smtClean="0"/>
              <a:t>Leasehold payments, and</a:t>
            </a:r>
          </a:p>
          <a:p>
            <a:pPr marL="171450" indent="-171450">
              <a:buFont typeface="Arial"/>
              <a:buChar char="•"/>
            </a:pPr>
            <a:r>
              <a:rPr lang="en-US" b="0" baseline="0" dirty="0" smtClean="0"/>
              <a:t>Certain insurance premiums or charges if required by the lender</a:t>
            </a:r>
          </a:p>
          <a:p>
            <a:pPr marL="0" indent="0">
              <a:buFont typeface="Arial"/>
              <a:buNone/>
            </a:pPr>
            <a:r>
              <a:rPr lang="en-US" b="0" baseline="0" dirty="0" smtClean="0"/>
              <a:t>The </a:t>
            </a:r>
            <a:r>
              <a:rPr lang="en-US" b="1" baseline="0" dirty="0" smtClean="0"/>
              <a:t>Initial Escrow Payment </a:t>
            </a:r>
            <a:r>
              <a:rPr lang="en-US" b="0" baseline="0" dirty="0" smtClean="0"/>
              <a:t>is the same amount disclosed as the subtotal of the </a:t>
            </a:r>
            <a:r>
              <a:rPr lang="en-US" b="1" baseline="0" dirty="0" smtClean="0"/>
              <a:t>Initial Payment at Closing</a:t>
            </a:r>
            <a:r>
              <a:rPr lang="en-US" b="0" baseline="0" dirty="0" smtClean="0"/>
              <a:t> on page 2 of the </a:t>
            </a:r>
            <a:r>
              <a:rPr lang="en-US" b="1" baseline="0" dirty="0" smtClean="0"/>
              <a:t>Closing Disclosure</a:t>
            </a:r>
            <a:r>
              <a:rPr lang="en-US" b="0" baseline="0" dirty="0" smtClean="0"/>
              <a:t>.</a:t>
            </a:r>
            <a:endParaRPr lang="en-US" b="1" dirty="0"/>
          </a:p>
        </p:txBody>
      </p:sp>
      <p:sp>
        <p:nvSpPr>
          <p:cNvPr id="4" name="Slide Number Placeholder 3"/>
          <p:cNvSpPr>
            <a:spLocks noGrp="1"/>
          </p:cNvSpPr>
          <p:nvPr>
            <p:ph type="sldNum" sz="quarter" idx="10"/>
          </p:nvPr>
        </p:nvSpPr>
        <p:spPr/>
        <p:txBody>
          <a:bodyPr/>
          <a:lstStyle/>
          <a:p>
            <a:fld id="{FD06F88B-2625-6F4E-AF5E-400373E92969}" type="slidenum">
              <a:rPr lang="en-US" smtClean="0"/>
              <a:t>27</a:t>
            </a:fld>
            <a:endParaRPr lang="en-US" dirty="0"/>
          </a:p>
        </p:txBody>
      </p:sp>
    </p:spTree>
    <p:extLst>
      <p:ext uri="{BB962C8B-B14F-4D97-AF65-F5344CB8AC3E}">
        <p14:creationId xmlns:p14="http://schemas.microsoft.com/office/powerpoint/2010/main" val="2200355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Adjustable Payment (AP) Table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Adjustable Payment (AP) Table </a:t>
            </a:r>
            <a:r>
              <a:rPr lang="en-US" sz="1200" kern="1200" dirty="0" smtClean="0">
                <a:solidFill>
                  <a:schemeClr val="tx1"/>
                </a:solidFill>
                <a:effectLst/>
                <a:latin typeface="+mn-lt"/>
                <a:ea typeface="+mn-ea"/>
                <a:cs typeface="+mn-cs"/>
              </a:rPr>
              <a:t>when the periodic principal and interest payment may change after consummation, but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because of a change to the interest rate, or the loan is a seasonal payment product. (§ 1026.38(m)) If the loan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contain these features,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AP Table</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same information that was or would have been disclosed in the </a:t>
            </a:r>
            <a:r>
              <a:rPr lang="en-US" sz="1200" b="1" kern="1200" baseline="0" dirty="0" smtClean="0">
                <a:solidFill>
                  <a:schemeClr val="tx1"/>
                </a:solidFill>
                <a:effectLst/>
                <a:latin typeface="+mn-lt"/>
                <a:ea typeface="+mn-ea"/>
                <a:cs typeface="+mn-cs"/>
              </a:rPr>
              <a:t>AP Table </a:t>
            </a:r>
            <a:r>
              <a:rPr lang="en-US" sz="1200" b="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Loan Estimate </a:t>
            </a:r>
            <a:r>
              <a:rPr lang="en-US" sz="1200" b="0" kern="1200" baseline="0" dirty="0" smtClean="0">
                <a:solidFill>
                  <a:schemeClr val="tx1"/>
                </a:solidFill>
                <a:effectLst/>
                <a:latin typeface="+mn-lt"/>
                <a:ea typeface="+mn-ea"/>
                <a:cs typeface="+mn-cs"/>
              </a:rPr>
              <a:t> is disclosed in the </a:t>
            </a:r>
            <a:r>
              <a:rPr lang="en-US" sz="1200" b="1" kern="1200" baseline="0" dirty="0" smtClean="0">
                <a:solidFill>
                  <a:schemeClr val="tx1"/>
                </a:solidFill>
                <a:effectLst/>
                <a:latin typeface="+mn-lt"/>
                <a:ea typeface="+mn-ea"/>
                <a:cs typeface="+mn-cs"/>
              </a:rPr>
              <a:t> AP Table </a:t>
            </a:r>
            <a:r>
              <a:rPr lang="en-US" sz="1200" b="0" kern="1200" baseline="0" dirty="0" smtClean="0">
                <a:solidFill>
                  <a:schemeClr val="tx1"/>
                </a:solidFill>
                <a:effectLst/>
                <a:latin typeface="+mn-lt"/>
                <a:ea typeface="+mn-ea"/>
                <a:cs typeface="+mn-cs"/>
              </a:rPr>
              <a:t> on </a:t>
            </a:r>
            <a:r>
              <a:rPr lang="en-US" sz="1200" b="1" kern="1200" baseline="0" dirty="0" smtClean="0">
                <a:solidFill>
                  <a:schemeClr val="tx1"/>
                </a:solidFill>
                <a:effectLst/>
                <a:latin typeface="+mn-lt"/>
                <a:ea typeface="+mn-ea"/>
                <a:cs typeface="+mn-cs"/>
              </a:rPr>
              <a:t> Closing Disclosure </a:t>
            </a:r>
            <a:r>
              <a:rPr lang="en-US" sz="1200" b="0" kern="1200" baseline="0" dirty="0" smtClean="0">
                <a:solidFill>
                  <a:schemeClr val="tx1"/>
                </a:solidFill>
                <a:effectLst/>
                <a:latin typeface="+mn-lt"/>
                <a:ea typeface="+mn-ea"/>
                <a:cs typeface="+mn-cs"/>
              </a:rPr>
              <a:t> page 4, updated to reflect the terms of the loan at consummation.</a:t>
            </a:r>
          </a:p>
          <a:p>
            <a:endParaRPr lang="en-US" sz="1200" b="0" kern="1200" baseline="0" dirty="0" smtClean="0">
              <a:solidFill>
                <a:schemeClr val="tx1"/>
              </a:solidFill>
              <a:effectLst/>
              <a:latin typeface="+mn-lt"/>
              <a:ea typeface="+mn-ea"/>
              <a:cs typeface="+mn-cs"/>
            </a:endParaRPr>
          </a:p>
          <a:p>
            <a:r>
              <a:rPr lang="en-US" sz="1200" b="1" u="sng" kern="1200" baseline="0" dirty="0" smtClean="0">
                <a:solidFill>
                  <a:schemeClr val="tx1"/>
                </a:solidFill>
                <a:effectLst/>
                <a:latin typeface="+mn-lt"/>
                <a:ea typeface="+mn-ea"/>
                <a:cs typeface="+mn-cs"/>
              </a:rPr>
              <a:t>Adjustable Interest Rate (AIR) Table</a:t>
            </a:r>
          </a:p>
          <a:p>
            <a:endParaRPr lang="en-US" sz="1200" b="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Adjustable Interest Rate (AIR) Table </a:t>
            </a:r>
            <a:r>
              <a:rPr lang="en-US" sz="1200" kern="1200" dirty="0" smtClean="0">
                <a:solidFill>
                  <a:schemeClr val="tx1"/>
                </a:solidFill>
                <a:effectLst/>
                <a:latin typeface="+mn-lt"/>
                <a:ea typeface="+mn-ea"/>
                <a:cs typeface="+mn-cs"/>
              </a:rPr>
              <a:t>when the loan’s interest rate may increase after consummation. (§ 1026.38(n)) If the loan’s interest rate will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increase after consummation,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AIR Table</a:t>
            </a:r>
            <a:r>
              <a:rPr lang="en-US" sz="1200" kern="1200" dirty="0" smtClean="0">
                <a:solidFill>
                  <a:schemeClr val="tx1"/>
                </a:solidFill>
                <a:effectLst/>
                <a:latin typeface="+mn-lt"/>
                <a:ea typeface="+mn-ea"/>
                <a:cs typeface="+mn-cs"/>
              </a:rPr>
              <a:t>. (comment 38(n)-3) The same information that was or would have been disclosed in the AIR Table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is disclosed in the </a:t>
            </a:r>
            <a:r>
              <a:rPr lang="en-US" sz="1200" b="1" kern="1200" dirty="0" smtClean="0">
                <a:solidFill>
                  <a:schemeClr val="tx1"/>
                </a:solidFill>
                <a:effectLst/>
                <a:latin typeface="+mn-lt"/>
                <a:ea typeface="+mn-ea"/>
                <a:cs typeface="+mn-cs"/>
              </a:rPr>
              <a:t>AIR Table </a:t>
            </a:r>
            <a:r>
              <a:rPr lang="en-US" sz="1200" kern="1200" dirty="0" smtClean="0">
                <a:solidFill>
                  <a:schemeClr val="tx1"/>
                </a:solidFill>
                <a:effectLst/>
                <a:latin typeface="+mn-lt"/>
                <a:ea typeface="+mn-ea"/>
                <a:cs typeface="+mn-cs"/>
              </a:rPr>
              <a:t>on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page 4, updated to reflect the terms of the loan at consummation. (Comment 38(n)-4) </a:t>
            </a:r>
            <a:endParaRPr lang="en-US"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28</a:t>
            </a:fld>
            <a:endParaRPr lang="en-US" dirty="0"/>
          </a:p>
        </p:txBody>
      </p:sp>
    </p:spTree>
    <p:extLst>
      <p:ext uri="{BB962C8B-B14F-4D97-AF65-F5344CB8AC3E}">
        <p14:creationId xmlns:p14="http://schemas.microsoft.com/office/powerpoint/2010/main" val="2200355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page explains how key terms are calculated like finance</a:t>
            </a:r>
            <a:r>
              <a:rPr lang="en-US" baseline="0" dirty="0" smtClean="0"/>
              <a:t> charge, APR etc. More disclosures about appraisals, refinance tax deductions. Then there is the contact information again including the SAFE act MLO numbers. Then there is an optional confirm receipt signature. Like the loan estimate this is not required.</a:t>
            </a:r>
          </a:p>
          <a:p>
            <a:endParaRPr lang="en-US" baseline="0" dirty="0" smtClean="0"/>
          </a:p>
          <a:p>
            <a:r>
              <a:rPr lang="en-US" baseline="0" dirty="0" smtClean="0"/>
              <a:t>Neither the Finance Charge or the APR calculation changed in the final rule. The changes in the proposed rule would have been very problematic. </a:t>
            </a:r>
          </a:p>
          <a:p>
            <a:endParaRPr lang="en-US" baseline="0" dirty="0" smtClean="0"/>
          </a:p>
          <a:p>
            <a:r>
              <a:rPr lang="en-US" baseline="0" dirty="0" smtClean="0"/>
              <a:t>Disclose:</a:t>
            </a:r>
          </a:p>
          <a:p>
            <a:pPr marL="171450" indent="-171450">
              <a:buFont typeface="Arial"/>
              <a:buChar char="•"/>
            </a:pPr>
            <a:r>
              <a:rPr lang="en-US" dirty="0" smtClean="0"/>
              <a:t>Loan Calculations</a:t>
            </a:r>
          </a:p>
          <a:p>
            <a:pPr marL="171450" indent="-171450">
              <a:buFont typeface="Arial"/>
              <a:buChar char="•"/>
            </a:pPr>
            <a:r>
              <a:rPr lang="en-US" dirty="0" smtClean="0"/>
              <a:t>Other</a:t>
            </a:r>
            <a:r>
              <a:rPr lang="en-US" baseline="0" dirty="0" smtClean="0"/>
              <a:t> Disclosures</a:t>
            </a:r>
          </a:p>
          <a:p>
            <a:pPr marL="171450" indent="-171450">
              <a:buFont typeface="Arial"/>
              <a:buChar char="•"/>
            </a:pPr>
            <a:r>
              <a:rPr lang="en-US" baseline="0" dirty="0" smtClean="0"/>
              <a:t>Questions</a:t>
            </a:r>
          </a:p>
          <a:p>
            <a:pPr marL="171450" indent="-171450">
              <a:buFont typeface="Arial"/>
              <a:buChar char="•"/>
            </a:pPr>
            <a:r>
              <a:rPr lang="en-US" baseline="0" dirty="0" smtClean="0"/>
              <a:t>Contact Information</a:t>
            </a:r>
          </a:p>
          <a:p>
            <a:pPr marL="171450" indent="-171450">
              <a:buFont typeface="Arial"/>
              <a:buChar char="•"/>
            </a:pPr>
            <a:r>
              <a:rPr lang="en-US" baseline="0" dirty="0" smtClean="0"/>
              <a:t>Confirm Receipts</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29</a:t>
            </a:fld>
            <a:endParaRPr lang="en-US" dirty="0"/>
          </a:p>
        </p:txBody>
      </p:sp>
    </p:spTree>
    <p:extLst>
      <p:ext uri="{BB962C8B-B14F-4D97-AF65-F5344CB8AC3E}">
        <p14:creationId xmlns:p14="http://schemas.microsoft.com/office/powerpoint/2010/main" val="2389327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Loan Calculations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Total of Payments</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Finance Charge</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Amount Financed</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APR, </a:t>
            </a:r>
            <a:r>
              <a:rPr lang="en-US" sz="1200" b="0" kern="1200" baseline="0" dirty="0" smtClean="0">
                <a:solidFill>
                  <a:schemeClr val="tx1"/>
                </a:solidFill>
                <a:effectLst/>
                <a:latin typeface="+mn-lt"/>
                <a:ea typeface="+mn-ea"/>
                <a:cs typeface="+mn-cs"/>
              </a:rPr>
              <a:t>and the </a:t>
            </a:r>
            <a:r>
              <a:rPr lang="en-US" sz="1200" b="1" kern="1200" baseline="0" dirty="0" smtClean="0">
                <a:solidFill>
                  <a:schemeClr val="tx1"/>
                </a:solidFill>
                <a:effectLst/>
                <a:latin typeface="+mn-lt"/>
                <a:ea typeface="+mn-ea"/>
                <a:cs typeface="+mn-cs"/>
              </a:rPr>
              <a:t>Total Interest Percentage (TIP) </a:t>
            </a:r>
            <a:r>
              <a:rPr lang="en-US" sz="1200" b="0" kern="1200" baseline="0" dirty="0" smtClean="0">
                <a:solidFill>
                  <a:schemeClr val="tx1"/>
                </a:solidFill>
                <a:effectLst/>
                <a:latin typeface="+mn-lt"/>
                <a:ea typeface="+mn-ea"/>
                <a:cs typeface="+mn-cs"/>
              </a:rPr>
              <a:t>in the Loan Calculations table. The </a:t>
            </a:r>
            <a:r>
              <a:rPr lang="en-US" sz="1200" b="1" kern="1200" baseline="0" dirty="0" smtClean="0">
                <a:solidFill>
                  <a:schemeClr val="tx1"/>
                </a:solidFill>
                <a:effectLst/>
                <a:latin typeface="+mn-lt"/>
                <a:ea typeface="+mn-ea"/>
                <a:cs typeface="+mn-cs"/>
              </a:rPr>
              <a:t>APR and TIP </a:t>
            </a:r>
            <a:r>
              <a:rPr lang="en-US" sz="1200" b="0" kern="1200" baseline="0" dirty="0" smtClean="0">
                <a:solidFill>
                  <a:schemeClr val="tx1"/>
                </a:solidFill>
                <a:effectLst/>
                <a:latin typeface="+mn-lt"/>
                <a:ea typeface="+mn-ea"/>
                <a:cs typeface="+mn-cs"/>
              </a:rPr>
              <a:t>amounts should be updated from the amounts disclosed on the Loan Estimate to reflect the terms of the legal obligation at consummation.</a:t>
            </a:r>
          </a:p>
          <a:p>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Other Disclosures</a:t>
            </a:r>
          </a:p>
          <a:p>
            <a:endParaRPr lang="en-US" dirty="0" smtClean="0"/>
          </a:p>
          <a:p>
            <a:r>
              <a:rPr lang="en-US" sz="1200" kern="1200" dirty="0" smtClean="0">
                <a:solidFill>
                  <a:schemeClr val="tx1"/>
                </a:solidFill>
                <a:effectLst/>
                <a:latin typeface="+mn-lt"/>
                <a:ea typeface="+mn-ea"/>
                <a:cs typeface="+mn-cs"/>
              </a:rPr>
              <a:t>The creditor discloses in the other disclosures table: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 statement related to the consumer’s rights in relation to any </a:t>
            </a:r>
            <a:r>
              <a:rPr lang="en-US" sz="1200" b="1" kern="1200" dirty="0" smtClean="0">
                <a:solidFill>
                  <a:schemeClr val="tx1"/>
                </a:solidFill>
                <a:effectLst/>
                <a:latin typeface="+mn-lt"/>
                <a:ea typeface="+mn-ea"/>
                <a:cs typeface="+mn-cs"/>
              </a:rPr>
              <a:t>Appraisal </a:t>
            </a:r>
            <a:r>
              <a:rPr lang="en-US" sz="1200" kern="1200" dirty="0" smtClean="0">
                <a:solidFill>
                  <a:schemeClr val="tx1"/>
                </a:solidFill>
                <a:effectLst/>
                <a:latin typeface="+mn-lt"/>
                <a:ea typeface="+mn-ea"/>
                <a:cs typeface="+mn-cs"/>
              </a:rPr>
              <a:t>conducted for the property, </a:t>
            </a:r>
          </a:p>
          <a:p>
            <a:pPr marL="171450" indent="-171450">
              <a:buFont typeface="Arial"/>
              <a:buChar char="•"/>
            </a:pPr>
            <a:r>
              <a:rPr lang="en-US" sz="1200" kern="1200" dirty="0" smtClean="0">
                <a:solidFill>
                  <a:schemeClr val="tx1"/>
                </a:solidFill>
                <a:effectLst/>
                <a:latin typeface="+mn-lt"/>
                <a:ea typeface="+mn-ea"/>
                <a:cs typeface="+mn-cs"/>
              </a:rPr>
              <a:t>A statement informing the consumer of consequences</a:t>
            </a:r>
            <a:r>
              <a:rPr lang="en-US" sz="1200" kern="1200" baseline="0" dirty="0" smtClean="0">
                <a:solidFill>
                  <a:schemeClr val="tx1"/>
                </a:solidFill>
                <a:effectLst/>
                <a:latin typeface="+mn-lt"/>
                <a:ea typeface="+mn-ea"/>
                <a:cs typeface="+mn-cs"/>
              </a:rPr>
              <a:t> of nonpayment, what constitutes default, when a creditor can accelerate maturity, and prepayment rebates and penalties pursuant to contract details</a:t>
            </a:r>
          </a:p>
          <a:p>
            <a:pPr marL="171450" indent="-171450">
              <a:buFont typeface="Arial"/>
              <a:buChar char="•"/>
            </a:pPr>
            <a:r>
              <a:rPr lang="en-US" sz="1200" kern="1200" baseline="0" dirty="0" smtClean="0">
                <a:solidFill>
                  <a:schemeClr val="tx1"/>
                </a:solidFill>
                <a:effectLst/>
                <a:latin typeface="+mn-lt"/>
                <a:ea typeface="+mn-ea"/>
                <a:cs typeface="+mn-cs"/>
              </a:rPr>
              <a:t>A statement of whether State law provides for continued consumer responsibility for any </a:t>
            </a:r>
            <a:r>
              <a:rPr lang="en-US" sz="1200" b="1" kern="1200" baseline="0" dirty="0" smtClean="0">
                <a:solidFill>
                  <a:schemeClr val="tx1"/>
                </a:solidFill>
                <a:effectLst/>
                <a:latin typeface="+mn-lt"/>
                <a:ea typeface="+mn-ea"/>
                <a:cs typeface="+mn-cs"/>
              </a:rPr>
              <a:t>Liability after Foreclosure,</a:t>
            </a:r>
          </a:p>
          <a:p>
            <a:pPr marL="171450" indent="-171450">
              <a:buFont typeface="Arial"/>
              <a:buChar char="•"/>
            </a:pPr>
            <a:r>
              <a:rPr lang="en-US" sz="1200" b="0" kern="1200" baseline="0" dirty="0" smtClean="0">
                <a:solidFill>
                  <a:schemeClr val="tx1"/>
                </a:solidFill>
                <a:effectLst/>
                <a:latin typeface="+mn-lt"/>
                <a:ea typeface="+mn-ea"/>
                <a:cs typeface="+mn-cs"/>
              </a:rPr>
              <a:t>A statement concerning the consumer’s ability to </a:t>
            </a:r>
            <a:r>
              <a:rPr lang="en-US" sz="1200" b="1" kern="1200" baseline="0" dirty="0" smtClean="0">
                <a:solidFill>
                  <a:schemeClr val="tx1"/>
                </a:solidFill>
                <a:effectLst/>
                <a:latin typeface="+mn-lt"/>
                <a:ea typeface="+mn-ea"/>
                <a:cs typeface="+mn-cs"/>
              </a:rPr>
              <a:t>Refinance </a:t>
            </a:r>
            <a:r>
              <a:rPr lang="en-US" sz="1200" b="0" kern="1200" baseline="0" dirty="0" smtClean="0">
                <a:solidFill>
                  <a:schemeClr val="tx1"/>
                </a:solidFill>
                <a:effectLst/>
                <a:latin typeface="+mn-lt"/>
                <a:ea typeface="+mn-ea"/>
                <a:cs typeface="+mn-cs"/>
              </a:rPr>
              <a:t>the loan, and</a:t>
            </a:r>
          </a:p>
          <a:p>
            <a:pPr marL="171450" indent="-171450">
              <a:buFont typeface="Arial"/>
              <a:buChar char="•"/>
            </a:pPr>
            <a:r>
              <a:rPr lang="en-US" sz="1200" b="0" kern="1200" baseline="0" dirty="0" smtClean="0">
                <a:solidFill>
                  <a:schemeClr val="tx1"/>
                </a:solidFill>
                <a:effectLst/>
                <a:latin typeface="+mn-lt"/>
                <a:ea typeface="+mn-ea"/>
                <a:cs typeface="+mn-cs"/>
              </a:rPr>
              <a:t>A statement concerning the extent that interest on the loan can be included as a </a:t>
            </a:r>
            <a:r>
              <a:rPr lang="en-US" sz="1200" b="1" kern="1200" baseline="0" dirty="0" smtClean="0">
                <a:solidFill>
                  <a:schemeClr val="tx1"/>
                </a:solidFill>
                <a:effectLst/>
                <a:latin typeface="+mn-lt"/>
                <a:ea typeface="+mn-ea"/>
                <a:cs typeface="+mn-cs"/>
              </a:rPr>
              <a:t>Tax Deduction </a:t>
            </a:r>
            <a:r>
              <a:rPr lang="en-US" sz="1200" b="0" kern="1200" baseline="0" dirty="0" smtClean="0">
                <a:solidFill>
                  <a:schemeClr val="tx1"/>
                </a:solidFill>
                <a:effectLst/>
                <a:latin typeface="+mn-lt"/>
                <a:ea typeface="+mn-ea"/>
                <a:cs typeface="+mn-cs"/>
              </a:rPr>
              <a:t>by the consumer.</a:t>
            </a:r>
          </a:p>
          <a:p>
            <a:pPr marL="171450" indent="-171450">
              <a:buFont typeface="Arial"/>
              <a:buChar char="•"/>
            </a:pPr>
            <a:endParaRPr lang="en-US" sz="1200" b="0" kern="1200" baseline="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Appraisal </a:t>
            </a:r>
          </a:p>
          <a:p>
            <a:endParaRPr lang="en-US" b="1" u="sng" dirty="0" smtClean="0"/>
          </a:p>
          <a:p>
            <a:r>
              <a:rPr lang="en-US" sz="1200" b="1" kern="1200" dirty="0" smtClean="0">
                <a:solidFill>
                  <a:schemeClr val="tx1"/>
                </a:solidFill>
                <a:effectLst/>
                <a:latin typeface="+mn-lt"/>
                <a:ea typeface="+mn-ea"/>
                <a:cs typeface="+mn-cs"/>
              </a:rPr>
              <a:t>Loan Calculations Other Disclosures </a:t>
            </a:r>
            <a:endParaRPr lang="en-US" dirty="0" smtClean="0"/>
          </a:p>
          <a:p>
            <a:r>
              <a:rPr lang="en-US" sz="1200" kern="1200" dirty="0" smtClean="0">
                <a:solidFill>
                  <a:schemeClr val="tx1"/>
                </a:solidFill>
                <a:effectLst/>
                <a:latin typeface="+mn-lt"/>
                <a:ea typeface="+mn-ea"/>
                <a:cs typeface="+mn-cs"/>
              </a:rPr>
              <a:t>A statement concerning the </a:t>
            </a:r>
            <a:r>
              <a:rPr lang="en-US" sz="1200" b="1" kern="1200" dirty="0" smtClean="0">
                <a:solidFill>
                  <a:schemeClr val="tx1"/>
                </a:solidFill>
                <a:effectLst/>
                <a:latin typeface="+mn-lt"/>
                <a:ea typeface="+mn-ea"/>
                <a:cs typeface="+mn-cs"/>
              </a:rPr>
              <a:t>Appraisal</a:t>
            </a:r>
            <a:r>
              <a:rPr lang="en-US" sz="1200" b="0" kern="1200" dirty="0" smtClean="0">
                <a:solidFill>
                  <a:schemeClr val="tx1"/>
                </a:solidFill>
                <a:effectLst/>
                <a:latin typeface="+mn-lt"/>
                <a:ea typeface="+mn-ea"/>
                <a:cs typeface="+mn-cs"/>
              </a:rPr>
              <a:t> must be provide for:</a:t>
            </a:r>
          </a:p>
          <a:p>
            <a:pPr marL="171450" indent="-171450">
              <a:buFont typeface="Arial"/>
              <a:buChar char="•"/>
            </a:pPr>
            <a:r>
              <a:rPr lang="en-US" dirty="0" smtClean="0"/>
              <a:t>Higher-priced Mortgage Loans,</a:t>
            </a:r>
          </a:p>
          <a:p>
            <a:pPr marL="171450" indent="-171450">
              <a:buFont typeface="Arial"/>
              <a:buChar char="•"/>
            </a:pPr>
            <a:r>
              <a:rPr lang="en-US" dirty="0" smtClean="0"/>
              <a:t>Loans covered by the Equal Credit opportunity Act</a:t>
            </a:r>
          </a:p>
          <a:p>
            <a:r>
              <a:rPr lang="en-US" dirty="0" smtClean="0"/>
              <a:t>If the loan is </a:t>
            </a:r>
            <a:r>
              <a:rPr lang="en-US" b="1" dirty="0" smtClean="0"/>
              <a:t>Higher-priced</a:t>
            </a:r>
            <a:r>
              <a:rPr lang="en-US" b="1" baseline="0" dirty="0" smtClean="0"/>
              <a:t> Mortgage Loan</a:t>
            </a:r>
            <a:r>
              <a:rPr lang="en-US" b="0" baseline="0" dirty="0" smtClean="0"/>
              <a:t>, but not covered by the </a:t>
            </a:r>
            <a:r>
              <a:rPr lang="en-US" b="1" baseline="0" dirty="0" smtClean="0"/>
              <a:t>Equal Credit Opportunity Act, </a:t>
            </a:r>
            <a:r>
              <a:rPr lang="en-US" b="0" baseline="0" dirty="0" smtClean="0"/>
              <a:t>the word “promptly” may be removed from the language provided on the model form.</a:t>
            </a:r>
            <a:endParaRPr lang="en-US" dirty="0" smtClean="0"/>
          </a:p>
          <a:p>
            <a:pPr marL="0" indent="0">
              <a:buFont typeface="Arial"/>
              <a:buNone/>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30</a:t>
            </a:fld>
            <a:endParaRPr lang="en-US" dirty="0"/>
          </a:p>
        </p:txBody>
      </p:sp>
    </p:spTree>
    <p:extLst>
      <p:ext uri="{BB962C8B-B14F-4D97-AF65-F5344CB8AC3E}">
        <p14:creationId xmlns:p14="http://schemas.microsoft.com/office/powerpoint/2010/main" val="2389327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dirty="0" smtClean="0">
                <a:solidFill>
                  <a:schemeClr val="tx1"/>
                </a:solidFill>
                <a:effectLst/>
                <a:latin typeface="+mn-lt"/>
                <a:ea typeface="+mn-ea"/>
                <a:cs typeface="+mn-cs"/>
              </a:rPr>
              <a:t>Contact Information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Contact Information </a:t>
            </a:r>
            <a:r>
              <a:rPr lang="en-US" sz="1200" kern="1200" dirty="0" smtClean="0">
                <a:solidFill>
                  <a:schemeClr val="tx1"/>
                </a:solidFill>
                <a:effectLst/>
                <a:latin typeface="+mn-lt"/>
                <a:ea typeface="+mn-ea"/>
                <a:cs typeface="+mn-cs"/>
              </a:rPr>
              <a:t>table, disclose the following information for the </a:t>
            </a:r>
            <a:r>
              <a:rPr lang="en-US" sz="1200" b="1" kern="1200" dirty="0" smtClean="0">
                <a:solidFill>
                  <a:schemeClr val="tx1"/>
                </a:solidFill>
                <a:effectLst/>
                <a:latin typeface="+mn-lt"/>
                <a:ea typeface="+mn-ea"/>
                <a:cs typeface="+mn-cs"/>
              </a:rPr>
              <a:t>Lender</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Mortgage Broker</a:t>
            </a:r>
            <a:r>
              <a:rPr lang="en-US" sz="1200" kern="1200" dirty="0" smtClean="0">
                <a:solidFill>
                  <a:schemeClr val="tx1"/>
                </a:solidFill>
                <a:effectLst/>
                <a:latin typeface="+mn-lt"/>
                <a:ea typeface="+mn-ea"/>
                <a:cs typeface="+mn-cs"/>
              </a:rPr>
              <a:t>, the consumer’s </a:t>
            </a:r>
            <a:r>
              <a:rPr lang="en-US" sz="1200" b="1" kern="1200" dirty="0" smtClean="0">
                <a:solidFill>
                  <a:schemeClr val="tx1"/>
                </a:solidFill>
                <a:effectLst/>
                <a:latin typeface="+mn-lt"/>
                <a:ea typeface="+mn-ea"/>
                <a:cs typeface="+mn-cs"/>
              </a:rPr>
              <a:t>Real Estate Brokerage</a:t>
            </a:r>
            <a:r>
              <a:rPr lang="en-US" sz="1200" kern="1200" dirty="0" smtClean="0">
                <a:solidFill>
                  <a:schemeClr val="tx1"/>
                </a:solidFill>
                <a:effectLst/>
                <a:latin typeface="+mn-lt"/>
                <a:ea typeface="+mn-ea"/>
                <a:cs typeface="+mn-cs"/>
              </a:rPr>
              <a:t>, the seller’s </a:t>
            </a:r>
            <a:r>
              <a:rPr lang="en-US" sz="1200" b="1" kern="1200" dirty="0" smtClean="0">
                <a:solidFill>
                  <a:schemeClr val="tx1"/>
                </a:solidFill>
                <a:effectLst/>
                <a:latin typeface="+mn-lt"/>
                <a:ea typeface="+mn-ea"/>
                <a:cs typeface="+mn-cs"/>
              </a:rPr>
              <a:t>Real Estate Brokerage</a:t>
            </a:r>
            <a:r>
              <a:rPr lang="en-US" sz="1200" kern="1200" dirty="0" smtClean="0">
                <a:solidFill>
                  <a:schemeClr val="tx1"/>
                </a:solidFill>
                <a:effectLst/>
                <a:latin typeface="+mn-lt"/>
                <a:ea typeface="+mn-ea"/>
                <a:cs typeface="+mn-cs"/>
              </a:rPr>
              <a:t>, and the </a:t>
            </a:r>
            <a:r>
              <a:rPr lang="en-US" sz="1200" b="1" kern="1200" dirty="0" smtClean="0">
                <a:solidFill>
                  <a:schemeClr val="tx1"/>
                </a:solidFill>
                <a:effectLst/>
                <a:latin typeface="+mn-lt"/>
                <a:ea typeface="+mn-ea"/>
                <a:cs typeface="+mn-cs"/>
              </a:rPr>
              <a:t>Settlement Agent </a:t>
            </a:r>
            <a:r>
              <a:rPr lang="en-US" sz="1200" kern="1200" dirty="0" smtClean="0">
                <a:solidFill>
                  <a:schemeClr val="tx1"/>
                </a:solidFill>
                <a:effectLst/>
                <a:latin typeface="+mn-lt"/>
                <a:ea typeface="+mn-ea"/>
                <a:cs typeface="+mn-cs"/>
              </a:rPr>
              <a:t>in a columnar format: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Name,</a:t>
            </a:r>
          </a:p>
          <a:p>
            <a:pPr marL="171450" indent="-171450">
              <a:buFont typeface="Arial"/>
              <a:buChar char="•"/>
            </a:pPr>
            <a:r>
              <a:rPr lang="en-US" sz="1200" kern="1200" dirty="0" smtClean="0">
                <a:solidFill>
                  <a:schemeClr val="tx1"/>
                </a:solidFill>
                <a:effectLst/>
                <a:latin typeface="+mn-lt"/>
                <a:ea typeface="+mn-ea"/>
                <a:cs typeface="+mn-cs"/>
              </a:rPr>
              <a:t>Address,</a:t>
            </a:r>
          </a:p>
          <a:p>
            <a:pPr marL="171450" indent="-171450">
              <a:buFont typeface="Arial"/>
              <a:buChar char="•"/>
            </a:pPr>
            <a:r>
              <a:rPr lang="en-US" sz="1200" kern="1200" dirty="0" smtClean="0">
                <a:solidFill>
                  <a:schemeClr val="tx1"/>
                </a:solidFill>
                <a:effectLst/>
                <a:latin typeface="+mn-lt"/>
                <a:ea typeface="+mn-ea"/>
                <a:cs typeface="+mn-cs"/>
              </a:rPr>
              <a:t>The NMLS or State license Id, as applicable,</a:t>
            </a:r>
          </a:p>
          <a:p>
            <a:pPr marL="171450" indent="-171450">
              <a:buFont typeface="Arial"/>
              <a:buChar char="•"/>
            </a:pPr>
            <a:r>
              <a:rPr lang="en-US" sz="1200" kern="1200" dirty="0" smtClean="0">
                <a:solidFill>
                  <a:schemeClr val="tx1"/>
                </a:solidFill>
                <a:effectLst/>
                <a:latin typeface="+mn-lt"/>
                <a:ea typeface="+mn-ea"/>
                <a:cs typeface="+mn-cs"/>
              </a:rPr>
              <a:t>The contact name of an individual (and the NMLS or State license Id), </a:t>
            </a:r>
          </a:p>
          <a:p>
            <a:pPr marL="171450" indent="-171450">
              <a:buFont typeface="Arial"/>
              <a:buChar char="•"/>
            </a:pPr>
            <a:r>
              <a:rPr lang="en-US" sz="1200" kern="1200" dirty="0" smtClean="0">
                <a:solidFill>
                  <a:schemeClr val="tx1"/>
                </a:solidFill>
                <a:effectLst/>
                <a:latin typeface="+mn-lt"/>
                <a:ea typeface="+mn-ea"/>
                <a:cs typeface="+mn-cs"/>
              </a:rPr>
              <a:t>Email, and</a:t>
            </a:r>
          </a:p>
          <a:p>
            <a:pPr marL="171450" indent="-171450">
              <a:buFont typeface="Arial"/>
              <a:buChar char="•"/>
            </a:pPr>
            <a:r>
              <a:rPr lang="en-US" sz="1200" kern="1200" dirty="0" smtClean="0">
                <a:solidFill>
                  <a:schemeClr val="tx1"/>
                </a:solidFill>
                <a:effectLst/>
                <a:latin typeface="+mn-lt"/>
                <a:ea typeface="+mn-ea"/>
                <a:cs typeface="+mn-cs"/>
              </a:rPr>
              <a:t>Phone number.</a:t>
            </a:r>
          </a:p>
          <a:p>
            <a:pPr marL="171450" indent="-171450">
              <a:buFont typeface="Arial"/>
              <a:buChar char="•"/>
            </a:pPr>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Unused</a:t>
            </a:r>
            <a:r>
              <a:rPr lang="en-US" sz="1200" kern="1200" baseline="0" dirty="0" smtClean="0">
                <a:solidFill>
                  <a:schemeClr val="tx1"/>
                </a:solidFill>
                <a:effectLst/>
                <a:latin typeface="+mn-lt"/>
                <a:ea typeface="+mn-ea"/>
                <a:cs typeface="+mn-cs"/>
              </a:rPr>
              <a:t> columns may be removed and columns may be added for additional parties. For Example:</a:t>
            </a:r>
          </a:p>
          <a:p>
            <a:pPr marL="171450" indent="-171450">
              <a:buFont typeface="Arial"/>
              <a:buChar char="•"/>
            </a:pPr>
            <a:r>
              <a:rPr lang="en-US" sz="1200" kern="1200" baseline="0" dirty="0" smtClean="0">
                <a:solidFill>
                  <a:schemeClr val="tx1"/>
                </a:solidFill>
                <a:effectLst/>
                <a:latin typeface="+mn-lt"/>
                <a:ea typeface="+mn-ea"/>
                <a:cs typeface="+mn-cs"/>
              </a:rPr>
              <a:t>If there are two real estate brokers representing the seller, a column may be added to identify that party and a column for a party not involved in the transaction may be deleted.</a:t>
            </a:r>
          </a:p>
          <a:p>
            <a:pPr marL="171450" indent="-171450">
              <a:buFont typeface="Arial"/>
              <a:buChar char="•"/>
            </a:pPr>
            <a:endParaRPr lang="en-US" sz="1200" kern="1200" baseline="0" dirty="0" smtClean="0">
              <a:solidFill>
                <a:schemeClr val="tx1"/>
              </a:solidFill>
              <a:effectLst/>
              <a:latin typeface="+mn-lt"/>
              <a:ea typeface="+mn-ea"/>
              <a:cs typeface="+mn-cs"/>
            </a:endParaRPr>
          </a:p>
          <a:p>
            <a:pPr marL="0" indent="0">
              <a:buFont typeface="Arial"/>
              <a:buNone/>
            </a:pPr>
            <a:r>
              <a:rPr lang="en-US" sz="1200" b="1" u="sng" kern="1200" baseline="0" dirty="0" smtClean="0">
                <a:solidFill>
                  <a:schemeClr val="tx1"/>
                </a:solidFill>
                <a:effectLst/>
                <a:latin typeface="+mn-lt"/>
                <a:ea typeface="+mn-ea"/>
                <a:cs typeface="+mn-cs"/>
              </a:rPr>
              <a:t>Confirm Receipt</a:t>
            </a:r>
          </a:p>
          <a:p>
            <a:r>
              <a:rPr lang="en-US" sz="1200" kern="1200" dirty="0" smtClean="0">
                <a:solidFill>
                  <a:schemeClr val="tx1"/>
                </a:solidFill>
                <a:effectLst/>
                <a:latin typeface="+mn-lt"/>
                <a:ea typeface="+mn-ea"/>
                <a:cs typeface="+mn-cs"/>
              </a:rPr>
              <a:t>The creditor, at its option, may include a line for the signatures of the consumers to </a:t>
            </a:r>
            <a:r>
              <a:rPr lang="en-US" sz="1200" b="1" kern="1200" dirty="0" smtClean="0">
                <a:solidFill>
                  <a:schemeClr val="tx1"/>
                </a:solidFill>
                <a:effectLst/>
                <a:latin typeface="+mn-lt"/>
                <a:ea typeface="+mn-ea"/>
                <a:cs typeface="+mn-cs"/>
              </a:rPr>
              <a:t>Confirm Receipt</a:t>
            </a:r>
            <a:r>
              <a:rPr lang="en-US" sz="1200" kern="1200" dirty="0" smtClean="0">
                <a:solidFill>
                  <a:schemeClr val="tx1"/>
                </a:solidFill>
                <a:effectLst/>
                <a:latin typeface="+mn-lt"/>
                <a:ea typeface="+mn-ea"/>
                <a:cs typeface="+mn-cs"/>
              </a:rPr>
              <a:t>. If the creditor includes a signature line to Confirm Receipt, the creditor must also include a statement that the signature only signifies receipt of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 1026.38(s), 1026.37(n)(1)) </a:t>
            </a:r>
          </a:p>
          <a:p>
            <a:endParaRPr lang="en-US" dirty="0" smtClean="0"/>
          </a:p>
          <a:p>
            <a:r>
              <a:rPr lang="en-US" sz="1200" kern="1200" dirty="0" smtClean="0">
                <a:solidFill>
                  <a:schemeClr val="tx1"/>
                </a:solidFill>
                <a:effectLst/>
                <a:latin typeface="+mn-lt"/>
                <a:ea typeface="+mn-ea"/>
                <a:cs typeface="+mn-cs"/>
              </a:rPr>
              <a:t>If the creditor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include statement line or the consumer’s signature, add a statement to the </a:t>
            </a:r>
            <a:r>
              <a:rPr lang="en-US" sz="1200" b="1" kern="1200" dirty="0" smtClean="0">
                <a:solidFill>
                  <a:schemeClr val="tx1"/>
                </a:solidFill>
                <a:effectLst/>
                <a:latin typeface="+mn-lt"/>
                <a:ea typeface="+mn-ea"/>
                <a:cs typeface="+mn-cs"/>
              </a:rPr>
              <a:t>Other Disclosures </a:t>
            </a:r>
            <a:r>
              <a:rPr lang="en-US" sz="1200" kern="1200" dirty="0" smtClean="0">
                <a:solidFill>
                  <a:schemeClr val="tx1"/>
                </a:solidFill>
                <a:effectLst/>
                <a:latin typeface="+mn-lt"/>
                <a:ea typeface="+mn-ea"/>
                <a:cs typeface="+mn-cs"/>
              </a:rPr>
              <a:t>concerning </a:t>
            </a:r>
            <a:r>
              <a:rPr lang="en-US" sz="1200" b="1" kern="1200" dirty="0" smtClean="0">
                <a:solidFill>
                  <a:schemeClr val="tx1"/>
                </a:solidFill>
                <a:effectLst/>
                <a:latin typeface="+mn-lt"/>
                <a:ea typeface="+mn-ea"/>
                <a:cs typeface="+mn-cs"/>
              </a:rPr>
              <a:t>Loan Acceptance </a:t>
            </a:r>
            <a:r>
              <a:rPr lang="en-US" sz="1200" kern="1200" dirty="0" smtClean="0">
                <a:solidFill>
                  <a:schemeClr val="tx1"/>
                </a:solidFill>
                <a:effectLst/>
                <a:latin typeface="+mn-lt"/>
                <a:ea typeface="+mn-ea"/>
                <a:cs typeface="+mn-cs"/>
              </a:rPr>
              <a:t>that states: “You do not have to accept this loan because you have received this form or signed a loan application.” (§§ 1026.38(s)(2), 1026.37(n)(2)) </a:t>
            </a:r>
            <a:endParaRPr lang="en-US" dirty="0" smtClean="0"/>
          </a:p>
          <a:p>
            <a:pPr marL="0" indent="0">
              <a:buFont typeface="Arial"/>
              <a:buNone/>
            </a:pPr>
            <a:endParaRPr lang="en-US" b="1" u="sng" dirty="0"/>
          </a:p>
        </p:txBody>
      </p:sp>
      <p:sp>
        <p:nvSpPr>
          <p:cNvPr id="4" name="Slide Number Placeholder 3"/>
          <p:cNvSpPr>
            <a:spLocks noGrp="1"/>
          </p:cNvSpPr>
          <p:nvPr>
            <p:ph type="sldNum" sz="quarter" idx="10"/>
          </p:nvPr>
        </p:nvSpPr>
        <p:spPr/>
        <p:txBody>
          <a:bodyPr/>
          <a:lstStyle/>
          <a:p>
            <a:fld id="{FD06F88B-2625-6F4E-AF5E-400373E92969}" type="slidenum">
              <a:rPr lang="en-US" smtClean="0"/>
              <a:t>31</a:t>
            </a:fld>
            <a:endParaRPr lang="en-US" dirty="0"/>
          </a:p>
        </p:txBody>
      </p:sp>
    </p:spTree>
    <p:extLst>
      <p:ext uri="{BB962C8B-B14F-4D97-AF65-F5344CB8AC3E}">
        <p14:creationId xmlns:p14="http://schemas.microsoft.com/office/powerpoint/2010/main" val="238932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32</a:t>
            </a:fld>
            <a:endParaRPr lang="en-US" dirty="0"/>
          </a:p>
        </p:txBody>
      </p:sp>
    </p:spTree>
    <p:extLst>
      <p:ext uri="{BB962C8B-B14F-4D97-AF65-F5344CB8AC3E}">
        <p14:creationId xmlns:p14="http://schemas.microsoft.com/office/powerpoint/2010/main" val="110369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ea typeface="ＭＳ Ｐゴシック" charset="0"/>
                <a:cs typeface="ＭＳ Ｐゴシック" charset="0"/>
              </a:rPr>
              <a:t>THE CLOSING DISCLOSURE: The Closing Disclosure form replaces the current form used to close a loan, the HUD-1, which was designed by HUD under RESPA. It also replaces the revised Truth in Lending disclosure designed by the Board under TILA. The final rule and the Official Interpretations contain detailed instructions as to how each line on the Closing Disclosure form should be completed. The Closing Disclosure form contains additional new disclosures required by the Dodd-Frank Act and a detailed accounting of the settlement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ea typeface="ＭＳ Ｐゴシック" charset="0"/>
                <a:cs typeface="ＭＳ Ｐゴシック" charset="0"/>
              </a:rPr>
              <a:t>transaction (</a:t>
            </a:r>
            <a:r>
              <a:rPr lang="en-US" dirty="0" smtClean="0">
                <a:ea typeface="ＭＳ Ｐゴシック" charset="0"/>
                <a:cs typeface="ＭＳ Ｐゴシック" charset="0"/>
              </a:rPr>
              <a:t>. (There are actually 2 versions of this form: one for refinances and an a regular mortgage (it’s 5 to 8 pages long)) So much for eliminating paperwork. </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5</a:t>
            </a:fld>
            <a:endParaRPr lang="en-US" dirty="0"/>
          </a:p>
        </p:txBody>
      </p:sp>
    </p:spTree>
    <p:extLst>
      <p:ext uri="{BB962C8B-B14F-4D97-AF65-F5344CB8AC3E}">
        <p14:creationId xmlns:p14="http://schemas.microsoft.com/office/powerpoint/2010/main" val="1115015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above 1/8 of a % for most loans (1/4 of a percent for irregular payment loans)</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34</a:t>
            </a:fld>
            <a:endParaRPr lang="en-US" dirty="0"/>
          </a:p>
        </p:txBody>
      </p:sp>
    </p:spTree>
    <p:extLst>
      <p:ext uri="{BB962C8B-B14F-4D97-AF65-F5344CB8AC3E}">
        <p14:creationId xmlns:p14="http://schemas.microsoft.com/office/powerpoint/2010/main" val="1574410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above 1/8 of a % for most loans (1/4 of a percent for irregular payment loans)</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35</a:t>
            </a:fld>
            <a:endParaRPr lang="en-US" dirty="0"/>
          </a:p>
        </p:txBody>
      </p:sp>
    </p:spTree>
    <p:extLst>
      <p:ext uri="{BB962C8B-B14F-4D97-AF65-F5344CB8AC3E}">
        <p14:creationId xmlns:p14="http://schemas.microsoft.com/office/powerpoint/2010/main" val="1574410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surprise</a:t>
            </a:r>
            <a:r>
              <a:rPr lang="en-US" baseline="0" dirty="0" smtClean="0"/>
              <a:t>d by the delay. I thought we would have this requirement in January, but there must be some sort of problem either in switching over in technology or problem on the examiner side.</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36</a:t>
            </a:fld>
            <a:endParaRPr lang="en-US" dirty="0"/>
          </a:p>
        </p:txBody>
      </p:sp>
    </p:spTree>
    <p:extLst>
      <p:ext uri="{BB962C8B-B14F-4D97-AF65-F5344CB8AC3E}">
        <p14:creationId xmlns:p14="http://schemas.microsoft.com/office/powerpoint/2010/main" val="1168607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reminder</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37</a:t>
            </a:fld>
            <a:endParaRPr lang="en-US" dirty="0"/>
          </a:p>
        </p:txBody>
      </p:sp>
    </p:spTree>
    <p:extLst>
      <p:ext uri="{BB962C8B-B14F-4D97-AF65-F5344CB8AC3E}">
        <p14:creationId xmlns:p14="http://schemas.microsoft.com/office/powerpoint/2010/main" val="1815426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39</a:t>
            </a:fld>
            <a:endParaRPr lang="en-US" dirty="0"/>
          </a:p>
        </p:txBody>
      </p:sp>
    </p:spTree>
    <p:extLst>
      <p:ext uri="{BB962C8B-B14F-4D97-AF65-F5344CB8AC3E}">
        <p14:creationId xmlns:p14="http://schemas.microsoft.com/office/powerpoint/2010/main" val="3570933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41</a:t>
            </a:fld>
            <a:endParaRPr lang="en-US" dirty="0"/>
          </a:p>
        </p:txBody>
      </p:sp>
    </p:spTree>
    <p:extLst>
      <p:ext uri="{BB962C8B-B14F-4D97-AF65-F5344CB8AC3E}">
        <p14:creationId xmlns:p14="http://schemas.microsoft.com/office/powerpoint/2010/main" val="173107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46</a:t>
            </a:fld>
            <a:endParaRPr lang="en-US" dirty="0"/>
          </a:p>
        </p:txBody>
      </p:sp>
    </p:spTree>
    <p:extLst>
      <p:ext uri="{BB962C8B-B14F-4D97-AF65-F5344CB8AC3E}">
        <p14:creationId xmlns:p14="http://schemas.microsoft.com/office/powerpoint/2010/main" val="3246672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we have covered a lot of material today. I thank</a:t>
            </a:r>
            <a:r>
              <a:rPr lang="en-US" baseline="0" dirty="0" smtClean="0"/>
              <a:t> you for your attention. If you have any questions, there are two ways to ask a question. You can type a question in the question box on your screen. Also you can ask a live question, by clicking on the fourth icon down on the left side of your gotowebinar control panel. I will unmute you and introduce you by your first name only.</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70</a:t>
            </a:fld>
            <a:endParaRPr lang="en-US" dirty="0"/>
          </a:p>
        </p:txBody>
      </p:sp>
    </p:spTree>
    <p:extLst>
      <p:ext uri="{BB962C8B-B14F-4D97-AF65-F5344CB8AC3E}">
        <p14:creationId xmlns:p14="http://schemas.microsoft.com/office/powerpoint/2010/main" val="384192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settlement agents are required to provide the HUD-1 under RESPA, while creditors are required to provide the revised Truth in Lending disclosure under TILA. Now, both can preform</a:t>
            </a:r>
            <a:r>
              <a:rPr lang="en-US" baseline="0" dirty="0" smtClean="0"/>
              <a:t> this duty, but the Creditor is ultimately responsible.</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a:t>
            </a:fld>
            <a:endParaRPr lang="en-US" dirty="0"/>
          </a:p>
        </p:txBody>
      </p:sp>
    </p:spTree>
    <p:extLst>
      <p:ext uri="{BB962C8B-B14F-4D97-AF65-F5344CB8AC3E}">
        <p14:creationId xmlns:p14="http://schemas.microsoft.com/office/powerpoint/2010/main" val="39827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that this is NOT the definition</a:t>
            </a:r>
            <a:r>
              <a:rPr lang="en-US" baseline="0" dirty="0" smtClean="0"/>
              <a:t> used in the Loan Estimate. Business day before was any day the FI operated. Some institution are open on Sunday. Here Sunday is specifically excluded.</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a:t>
            </a:fld>
            <a:endParaRPr lang="en-US" dirty="0"/>
          </a:p>
        </p:txBody>
      </p:sp>
    </p:spTree>
    <p:extLst>
      <p:ext uri="{BB962C8B-B14F-4D97-AF65-F5344CB8AC3E}">
        <p14:creationId xmlns:p14="http://schemas.microsoft.com/office/powerpoint/2010/main" val="237684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easier. If you gave out a Loan Estimate you need a Closing Disclosure to go with it.</a:t>
            </a:r>
          </a:p>
          <a:p>
            <a:endParaRPr lang="en-US" dirty="0" smtClean="0"/>
          </a:p>
          <a:p>
            <a:r>
              <a:rPr lang="en-US" dirty="0" smtClean="0"/>
              <a:t>The three business days before consummation is a significant change from the current law. This means just-in-time delivery of closing disclosures will no</a:t>
            </a:r>
            <a:r>
              <a:rPr lang="en-US" baseline="0" dirty="0" smtClean="0"/>
              <a:t> longer be acceptable. The consumer can waive 3 business day waiting period for a “bona fide” financial emergency.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9</a:t>
            </a:fld>
            <a:endParaRPr lang="en-US" dirty="0"/>
          </a:p>
        </p:txBody>
      </p:sp>
    </p:spTree>
    <p:extLst>
      <p:ext uri="{BB962C8B-B14F-4D97-AF65-F5344CB8AC3E}">
        <p14:creationId xmlns:p14="http://schemas.microsoft.com/office/powerpoint/2010/main" val="393585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top of page 1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disclose </a:t>
            </a:r>
            <a:r>
              <a:rPr lang="en-US" sz="1200" b="1" kern="1200" dirty="0" smtClean="0">
                <a:solidFill>
                  <a:schemeClr val="tx1"/>
                </a:solidFill>
                <a:effectLst/>
                <a:latin typeface="+mn-lt"/>
                <a:ea typeface="+mn-ea"/>
                <a:cs typeface="+mn-cs"/>
              </a:rPr>
              <a:t>Closing Information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Transaction Information</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Loan Information</a:t>
            </a:r>
            <a:r>
              <a:rPr lang="en-US" sz="1200" kern="1200" dirty="0" smtClean="0">
                <a:solidFill>
                  <a:schemeClr val="tx1"/>
                </a:solidFill>
                <a:effectLst/>
                <a:latin typeface="+mn-lt"/>
                <a:ea typeface="+mn-ea"/>
                <a:cs typeface="+mn-cs"/>
              </a:rPr>
              <a:t>. (§ 1026.38(a))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Closing Information </a:t>
            </a:r>
          </a:p>
          <a:p>
            <a:pPr marL="0" indent="0">
              <a:buFont typeface="Arial"/>
              <a:buNone/>
            </a:pPr>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Closing Information</a:t>
            </a:r>
            <a:r>
              <a:rPr lang="en-US" sz="1200" kern="1200" dirty="0" smtClean="0">
                <a:solidFill>
                  <a:schemeClr val="tx1"/>
                </a:solidFill>
                <a:effectLst/>
                <a:latin typeface="+mn-lt"/>
                <a:ea typeface="+mn-ea"/>
                <a:cs typeface="+mn-cs"/>
              </a:rPr>
              <a:t>, disclose the following information:</a:t>
            </a:r>
          </a:p>
          <a:p>
            <a:pPr marL="171450" indent="-171450">
              <a:buFont typeface="Arial"/>
              <a:buChar char="•"/>
            </a:pPr>
            <a:r>
              <a:rPr lang="en-US" sz="1200" kern="1200" dirty="0" smtClean="0">
                <a:solidFill>
                  <a:schemeClr val="tx1"/>
                </a:solidFill>
                <a:effectLst/>
                <a:latin typeface="+mn-lt"/>
                <a:ea typeface="+mn-ea"/>
                <a:cs typeface="+mn-cs"/>
              </a:rPr>
              <a:t>Date Issued is the date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is delivered to the consumer, </a:t>
            </a:r>
            <a:endParaRPr lang="en-US" sz="1200" kern="1200" dirty="0" smtClean="0">
              <a:solidFill>
                <a:schemeClr val="tx1"/>
              </a:solidFill>
              <a:effectLst/>
              <a:latin typeface="Wingdings"/>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closing date,</a:t>
            </a:r>
          </a:p>
          <a:p>
            <a:pPr marL="171450" indent="-171450">
              <a:buFont typeface="Arial"/>
              <a:buChar char="•"/>
            </a:pPr>
            <a:r>
              <a:rPr lang="en-US" sz="1200" kern="1200" dirty="0" smtClean="0">
                <a:solidFill>
                  <a:schemeClr val="tx1"/>
                </a:solidFill>
                <a:effectLst/>
                <a:latin typeface="+mn-lt"/>
                <a:ea typeface="+mn-ea"/>
                <a:cs typeface="+mn-cs"/>
              </a:rPr>
              <a:t>The disbursement date,</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name of the </a:t>
            </a:r>
            <a:r>
              <a:rPr lang="en-US" sz="1200" b="1" kern="1200" dirty="0" smtClean="0">
                <a:solidFill>
                  <a:schemeClr val="tx1"/>
                </a:solidFill>
                <a:effectLst/>
                <a:latin typeface="+mn-lt"/>
                <a:ea typeface="+mn-ea"/>
                <a:cs typeface="+mn-cs"/>
              </a:rPr>
              <a:t>Settlement Agent</a:t>
            </a:r>
            <a:r>
              <a:rPr lang="en-US" sz="1200" kern="1200" dirty="0" smtClean="0">
                <a:solidFill>
                  <a:schemeClr val="tx1"/>
                </a:solidFill>
                <a:effectLst/>
                <a:latin typeface="+mn-lt"/>
                <a:ea typeface="+mn-ea"/>
                <a:cs typeface="+mn-cs"/>
              </a:rPr>
              <a:t>,</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File #</a:t>
            </a:r>
            <a:r>
              <a:rPr lang="en-US" sz="1200" kern="1200" dirty="0" smtClean="0">
                <a:solidFill>
                  <a:schemeClr val="tx1"/>
                </a:solidFill>
                <a:effectLst/>
                <a:latin typeface="+mn-lt"/>
                <a:ea typeface="+mn-ea"/>
                <a:cs typeface="+mn-cs"/>
              </a:rPr>
              <a:t>, the settlement agent’s file number,</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Property </a:t>
            </a:r>
            <a:r>
              <a:rPr lang="en-US" sz="1200" kern="1200" dirty="0" smtClean="0">
                <a:solidFill>
                  <a:schemeClr val="tx1"/>
                </a:solidFill>
                <a:effectLst/>
                <a:latin typeface="+mn-lt"/>
                <a:ea typeface="+mn-ea"/>
                <a:cs typeface="+mn-cs"/>
              </a:rPr>
              <a:t>address or location, an</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For the property securing the loan: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Sale Price,</a:t>
            </a:r>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Appraised Prop. Value, or</a:t>
            </a:r>
            <a:endParaRPr lang="en-US" sz="1200" kern="1200" dirty="0" smtClean="0">
              <a:solidFill>
                <a:schemeClr val="tx1"/>
              </a:solidFill>
              <a:effectLst/>
              <a:latin typeface="Wingdings"/>
              <a:ea typeface="+mn-ea"/>
              <a:cs typeface="+mn-cs"/>
            </a:endParaRPr>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Estimated Prop. Value. (§ 1026.38(a)(3)) </a:t>
            </a:r>
          </a:p>
          <a:p>
            <a:pPr marL="628650" lvl="1" indent="-171450">
              <a:buFont typeface="Arial"/>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Appraised Prop. Value </a:t>
            </a:r>
            <a:r>
              <a:rPr lang="en-US" sz="1200" kern="1200" dirty="0" smtClean="0">
                <a:solidFill>
                  <a:schemeClr val="tx1"/>
                </a:solidFill>
                <a:effectLst/>
                <a:latin typeface="+mn-lt"/>
                <a:ea typeface="+mn-ea"/>
                <a:cs typeface="+mn-cs"/>
              </a:rPr>
              <a:t>of the property securing the loan is disclosed for transactions without a seller. (§ 1026.38(a)(3)(vii)(B)) The </a:t>
            </a:r>
            <a:r>
              <a:rPr lang="en-US" sz="1200" b="1" kern="1200" dirty="0" smtClean="0">
                <a:solidFill>
                  <a:schemeClr val="tx1"/>
                </a:solidFill>
                <a:effectLst/>
                <a:latin typeface="+mn-lt"/>
                <a:ea typeface="+mn-ea"/>
                <a:cs typeface="+mn-cs"/>
              </a:rPr>
              <a:t>Estimated Prop. Value </a:t>
            </a:r>
            <a:r>
              <a:rPr lang="en-US" sz="1200" kern="1200" dirty="0" smtClean="0">
                <a:solidFill>
                  <a:schemeClr val="tx1"/>
                </a:solidFill>
                <a:effectLst/>
                <a:latin typeface="+mn-lt"/>
                <a:ea typeface="+mn-ea"/>
                <a:cs typeface="+mn-cs"/>
              </a:rPr>
              <a:t>of the property securing the loan is disclosed if the creditor has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obtained an appraisal for transactions without a seller. (comment 38(a)(3)(vii)-1)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Transaction Information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Transaction Information</a:t>
            </a:r>
            <a:r>
              <a:rPr lang="en-US" sz="1200" kern="1200" dirty="0" smtClean="0">
                <a:solidFill>
                  <a:schemeClr val="tx1"/>
                </a:solidFill>
                <a:effectLst/>
                <a:latin typeface="+mn-lt"/>
                <a:ea typeface="+mn-ea"/>
                <a:cs typeface="+mn-cs"/>
              </a:rPr>
              <a:t>, disclose the name of the consumer as </a:t>
            </a:r>
            <a:r>
              <a:rPr lang="en-US" sz="1200" b="1" kern="1200" dirty="0" smtClean="0">
                <a:solidFill>
                  <a:schemeClr val="tx1"/>
                </a:solidFill>
                <a:effectLst/>
                <a:latin typeface="+mn-lt"/>
                <a:ea typeface="+mn-ea"/>
                <a:cs typeface="+mn-cs"/>
              </a:rPr>
              <a:t>Borrower</a:t>
            </a:r>
            <a:r>
              <a:rPr lang="en-US" sz="1200" kern="1200" dirty="0" smtClean="0">
                <a:solidFill>
                  <a:schemeClr val="tx1"/>
                </a:solidFill>
                <a:effectLst/>
                <a:latin typeface="+mn-lt"/>
                <a:ea typeface="+mn-ea"/>
                <a:cs typeface="+mn-cs"/>
              </a:rPr>
              <a:t>, the name of the seller as </a:t>
            </a:r>
            <a:r>
              <a:rPr lang="en-US" sz="1200" b="1" kern="1200" dirty="0" smtClean="0">
                <a:solidFill>
                  <a:schemeClr val="tx1"/>
                </a:solidFill>
                <a:effectLst/>
                <a:latin typeface="+mn-lt"/>
                <a:ea typeface="+mn-ea"/>
                <a:cs typeface="+mn-cs"/>
              </a:rPr>
              <a:t>Seller</a:t>
            </a:r>
            <a:r>
              <a:rPr lang="en-US" sz="1200" kern="1200" dirty="0" smtClean="0">
                <a:solidFill>
                  <a:schemeClr val="tx1"/>
                </a:solidFill>
                <a:effectLst/>
                <a:latin typeface="+mn-lt"/>
                <a:ea typeface="+mn-ea"/>
                <a:cs typeface="+mn-cs"/>
              </a:rPr>
              <a:t>, and the name of the creditor as </a:t>
            </a:r>
            <a:r>
              <a:rPr lang="en-US" sz="1200" b="1" kern="1200" dirty="0" smtClean="0">
                <a:solidFill>
                  <a:schemeClr val="tx1"/>
                </a:solidFill>
                <a:effectLst/>
                <a:latin typeface="+mn-lt"/>
                <a:ea typeface="+mn-ea"/>
                <a:cs typeface="+mn-cs"/>
              </a:rPr>
              <a:t>Lender</a:t>
            </a:r>
            <a:r>
              <a:rPr lang="en-US" sz="1200" kern="1200" dirty="0" smtClean="0">
                <a:solidFill>
                  <a:schemeClr val="tx1"/>
                </a:solidFill>
                <a:effectLst/>
                <a:latin typeface="+mn-lt"/>
                <a:ea typeface="+mn-ea"/>
                <a:cs typeface="+mn-cs"/>
              </a:rPr>
              <a:t>. (§ 1026.38(a)(4)) </a:t>
            </a:r>
            <a:endParaRPr lang="en-US" dirty="0" smtClean="0"/>
          </a:p>
          <a:p>
            <a:r>
              <a:rPr lang="en-US" sz="1200" kern="1200" dirty="0" smtClean="0">
                <a:solidFill>
                  <a:schemeClr val="tx1"/>
                </a:solidFill>
                <a:effectLst/>
                <a:latin typeface="+mn-lt"/>
                <a:ea typeface="+mn-ea"/>
                <a:cs typeface="+mn-cs"/>
              </a:rPr>
              <a:t>The name and address of each consumer and seller in the transaction must be disclosed. If there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enough space to show the name and address of all consumers and sellers in the transaction, an additional page may be used and appended to the end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(comment 38(a)(4)-1) </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Loan Information</a:t>
            </a:r>
          </a:p>
          <a:p>
            <a:endParaRPr lang="en-US" dirty="0" smtClean="0"/>
          </a:p>
          <a:p>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Loan Information</a:t>
            </a:r>
            <a:r>
              <a:rPr lang="en-US" sz="1200" kern="1200" dirty="0" smtClean="0">
                <a:solidFill>
                  <a:schemeClr val="tx1"/>
                </a:solidFill>
                <a:effectLst/>
                <a:latin typeface="+mn-lt"/>
                <a:ea typeface="+mn-ea"/>
                <a:cs typeface="+mn-cs"/>
              </a:rPr>
              <a:t>, disclose the </a:t>
            </a:r>
            <a:r>
              <a:rPr lang="en-US" sz="1200" b="1" kern="1200" dirty="0" smtClean="0">
                <a:solidFill>
                  <a:schemeClr val="tx1"/>
                </a:solidFill>
                <a:effectLst/>
                <a:latin typeface="+mn-lt"/>
                <a:ea typeface="+mn-ea"/>
                <a:cs typeface="+mn-cs"/>
              </a:rPr>
              <a:t>Loan Term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Product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Loan Type</a:t>
            </a:r>
            <a:r>
              <a:rPr lang="en-US" sz="1200" kern="1200" dirty="0" smtClean="0">
                <a:solidFill>
                  <a:schemeClr val="tx1"/>
                </a:solidFill>
                <a:effectLst/>
                <a:latin typeface="+mn-lt"/>
                <a:ea typeface="+mn-ea"/>
                <a:cs typeface="+mn-cs"/>
              </a:rPr>
              <a:t>, the creditor’s loan identification number as </a:t>
            </a:r>
            <a:r>
              <a:rPr lang="en-US" sz="1200" b="1" kern="1200" dirty="0" smtClean="0">
                <a:solidFill>
                  <a:schemeClr val="tx1"/>
                </a:solidFill>
                <a:effectLst/>
                <a:latin typeface="+mn-lt"/>
                <a:ea typeface="+mn-ea"/>
                <a:cs typeface="+mn-cs"/>
              </a:rPr>
              <a:t>Loan ID #</a:t>
            </a:r>
            <a:r>
              <a:rPr lang="en-US" sz="1200" kern="1200" dirty="0" smtClean="0">
                <a:solidFill>
                  <a:schemeClr val="tx1"/>
                </a:solidFill>
                <a:effectLst/>
                <a:latin typeface="+mn-lt"/>
                <a:ea typeface="+mn-ea"/>
                <a:cs typeface="+mn-cs"/>
              </a:rPr>
              <a:t>, and mortgage insurance case number, if required by the creditor, as </a:t>
            </a:r>
            <a:r>
              <a:rPr lang="en-US" sz="1200" b="1" kern="1200" dirty="0" smtClean="0">
                <a:solidFill>
                  <a:schemeClr val="tx1"/>
                </a:solidFill>
                <a:effectLst/>
                <a:latin typeface="+mn-lt"/>
                <a:ea typeface="+mn-ea"/>
                <a:cs typeface="+mn-cs"/>
              </a:rPr>
              <a:t>MIC # </a:t>
            </a:r>
            <a:r>
              <a:rPr lang="en-US" sz="1200" kern="1200" dirty="0" smtClean="0">
                <a:solidFill>
                  <a:schemeClr val="tx1"/>
                </a:solidFill>
                <a:effectLst/>
                <a:latin typeface="+mn-lt"/>
                <a:ea typeface="+mn-ea"/>
                <a:cs typeface="+mn-cs"/>
              </a:rPr>
              <a:t>under the Loan Information subheading. (§ 1026.38(a)(5)) </a:t>
            </a:r>
            <a:endParaRPr lang="en-US" dirty="0" smtClean="0"/>
          </a:p>
          <a:p>
            <a:r>
              <a:rPr lang="en-US" sz="1200" kern="1200" dirty="0" smtClean="0">
                <a:solidFill>
                  <a:schemeClr val="tx1"/>
                </a:solidFill>
                <a:effectLst/>
                <a:latin typeface="+mn-lt"/>
                <a:ea typeface="+mn-ea"/>
                <a:cs typeface="+mn-cs"/>
              </a:rPr>
              <a:t>The information disclosed for </a:t>
            </a:r>
            <a:r>
              <a:rPr lang="en-US" sz="1200" b="1" kern="1200" dirty="0" smtClean="0">
                <a:solidFill>
                  <a:schemeClr val="tx1"/>
                </a:solidFill>
                <a:effectLst/>
                <a:latin typeface="+mn-lt"/>
                <a:ea typeface="+mn-ea"/>
                <a:cs typeface="+mn-cs"/>
              </a:rPr>
              <a:t>Loan Term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Product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Loan Type</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Loan ID # </a:t>
            </a:r>
            <a:r>
              <a:rPr lang="en-US" sz="1200" kern="1200" dirty="0" smtClean="0">
                <a:solidFill>
                  <a:schemeClr val="tx1"/>
                </a:solidFill>
                <a:effectLst/>
                <a:latin typeface="+mn-lt"/>
                <a:ea typeface="+mn-ea"/>
                <a:cs typeface="+mn-cs"/>
              </a:rPr>
              <a:t>are determined by the same definitions for those items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These items should be updated to reflect the terms of the legal obligation at consummation. (comment 38(a)(5)-1)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10</a:t>
            </a:fld>
            <a:endParaRPr lang="en-US" dirty="0"/>
          </a:p>
        </p:txBody>
      </p:sp>
    </p:spTree>
    <p:extLst>
      <p:ext uri="{BB962C8B-B14F-4D97-AF65-F5344CB8AC3E}">
        <p14:creationId xmlns:p14="http://schemas.microsoft.com/office/powerpoint/2010/main" val="2760664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Loan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Loan Terms table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discloses the same information required to be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(see section 2.2.2 above), updated </a:t>
            </a:r>
            <a:r>
              <a:rPr lang="en-US" sz="1200" b="1" kern="1200" dirty="0" smtClean="0">
                <a:solidFill>
                  <a:schemeClr val="tx1"/>
                </a:solidFill>
                <a:effectLst/>
                <a:latin typeface="+mn-lt"/>
                <a:ea typeface="+mn-ea"/>
                <a:cs typeface="+mn-cs"/>
              </a:rPr>
              <a:t>Monthly Payment </a:t>
            </a:r>
            <a:r>
              <a:rPr lang="en-US" sz="1200" kern="1200" dirty="0" smtClean="0">
                <a:solidFill>
                  <a:schemeClr val="tx1"/>
                </a:solidFill>
                <a:effectLst/>
                <a:latin typeface="+mn-lt"/>
                <a:ea typeface="+mn-ea"/>
                <a:cs typeface="+mn-cs"/>
              </a:rPr>
              <a:t>to reflect the terms of the legal obligation at consummation. (§ 1026.38(b)) </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Projected Payments</a:t>
            </a:r>
          </a:p>
          <a:p>
            <a:endParaRPr lang="en-US" sz="1200" b="1" u="sng" kern="1200" dirty="0" smtClean="0">
              <a:solidFill>
                <a:schemeClr val="tx1"/>
              </a:solidFill>
              <a:effectLst/>
              <a:latin typeface="+mn-lt"/>
              <a:ea typeface="+mn-ea"/>
              <a:cs typeface="+mn-cs"/>
            </a:endParaRPr>
          </a:p>
          <a:p>
            <a:r>
              <a:rPr lang="en-US" b="0" u="none" dirty="0" smtClean="0"/>
              <a:t>The Projected Payments table on the Closing</a:t>
            </a:r>
            <a:r>
              <a:rPr lang="en-US" b="0" u="none" baseline="0" dirty="0" smtClean="0"/>
              <a:t> Disclosure discloses the same information required to be disclosed on the projected payments table disclosed on the loan estimate, updated to reflect the terms of the legal obligation at consummation.</a:t>
            </a:r>
            <a:endParaRPr lang="en-US" b="0" u="none" dirty="0"/>
          </a:p>
        </p:txBody>
      </p:sp>
      <p:sp>
        <p:nvSpPr>
          <p:cNvPr id="4" name="Slide Number Placeholder 3"/>
          <p:cNvSpPr>
            <a:spLocks noGrp="1"/>
          </p:cNvSpPr>
          <p:nvPr>
            <p:ph type="sldNum" sz="quarter" idx="10"/>
          </p:nvPr>
        </p:nvSpPr>
        <p:spPr/>
        <p:txBody>
          <a:bodyPr/>
          <a:lstStyle/>
          <a:p>
            <a:fld id="{FD06F88B-2625-6F4E-AF5E-400373E92969}" type="slidenum">
              <a:rPr lang="en-US" smtClean="0"/>
              <a:t>11</a:t>
            </a:fld>
            <a:endParaRPr lang="en-US" dirty="0"/>
          </a:p>
        </p:txBody>
      </p:sp>
    </p:spTree>
    <p:extLst>
      <p:ext uri="{BB962C8B-B14F-4D97-AF65-F5344CB8AC3E}">
        <p14:creationId xmlns:p14="http://schemas.microsoft.com/office/powerpoint/2010/main" val="2760664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Costs at Closing</a:t>
            </a:r>
          </a:p>
          <a:p>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Costs at Closing </a:t>
            </a:r>
            <a:r>
              <a:rPr lang="en-US" sz="1200" kern="1200" dirty="0" smtClean="0">
                <a:solidFill>
                  <a:schemeClr val="tx1"/>
                </a:solidFill>
                <a:effectLst/>
                <a:latin typeface="+mn-lt"/>
                <a:ea typeface="+mn-ea"/>
                <a:cs typeface="+mn-cs"/>
              </a:rPr>
              <a:t>table discloses: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total amount disclosed as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disclosed on page 2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are also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itemized to show the </a:t>
            </a:r>
            <a:r>
              <a:rPr lang="en-US" sz="1200" b="1" kern="1200" dirty="0" smtClean="0">
                <a:solidFill>
                  <a:schemeClr val="tx1"/>
                </a:solidFill>
                <a:effectLst/>
                <a:latin typeface="+mn-lt"/>
                <a:ea typeface="+mn-ea"/>
                <a:cs typeface="+mn-cs"/>
              </a:rPr>
              <a:t>Total Loan Costs</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Total Other Costs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Lender Credits </a:t>
            </a:r>
            <a:r>
              <a:rPr lang="en-US" sz="1200" b="0" kern="1200" dirty="0" smtClean="0">
                <a:solidFill>
                  <a:schemeClr val="tx1"/>
                </a:solidFill>
                <a:effectLst/>
                <a:latin typeface="+mn-lt"/>
                <a:ea typeface="+mn-ea"/>
                <a:cs typeface="+mn-cs"/>
              </a:rPr>
              <a:t> from the </a:t>
            </a:r>
            <a:r>
              <a:rPr lang="en-US" sz="1200" b="1" kern="1200" dirty="0" smtClean="0">
                <a:solidFill>
                  <a:schemeClr val="tx1"/>
                </a:solidFill>
                <a:effectLst/>
                <a:latin typeface="+mn-lt"/>
                <a:ea typeface="+mn-ea"/>
                <a:cs typeface="+mn-cs"/>
              </a:rPr>
              <a:t>Total</a:t>
            </a:r>
            <a:r>
              <a:rPr lang="en-US" sz="1200" b="1" kern="1200" baseline="0" dirty="0" smtClean="0">
                <a:solidFill>
                  <a:schemeClr val="tx1"/>
                </a:solidFill>
                <a:effectLst/>
                <a:latin typeface="+mn-lt"/>
                <a:ea typeface="+mn-ea"/>
                <a:cs typeface="+mn-cs"/>
              </a:rPr>
              <a:t> Closing Costs </a:t>
            </a:r>
            <a:r>
              <a:rPr lang="en-US" sz="1200" b="0" kern="1200" baseline="0" dirty="0" smtClean="0">
                <a:solidFill>
                  <a:schemeClr val="tx1"/>
                </a:solidFill>
                <a:effectLst/>
                <a:latin typeface="+mn-lt"/>
                <a:ea typeface="+mn-ea"/>
                <a:cs typeface="+mn-cs"/>
              </a:rPr>
              <a:t>subheading disclosed on page 2 of the </a:t>
            </a:r>
            <a:r>
              <a:rPr lang="en-US" sz="1200" b="1" kern="1200" baseline="0" dirty="0" smtClean="0">
                <a:solidFill>
                  <a:schemeClr val="tx1"/>
                </a:solidFill>
                <a:effectLst/>
                <a:latin typeface="+mn-lt"/>
                <a:ea typeface="+mn-ea"/>
                <a:cs typeface="+mn-cs"/>
              </a:rPr>
              <a:t>Closing Disclosure </a:t>
            </a:r>
            <a:r>
              <a:rPr lang="en-US" sz="1200" b="0" kern="1200" baseline="0" dirty="0" smtClean="0">
                <a:solidFill>
                  <a:schemeClr val="tx1"/>
                </a:solidFill>
                <a:effectLst/>
                <a:latin typeface="+mn-lt"/>
                <a:ea typeface="+mn-ea"/>
                <a:cs typeface="+mn-cs"/>
              </a:rPr>
              <a:t>and</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estimated amount of cash the consumer will pay at, or receive from, closing Mortgage Insurance as </a:t>
            </a:r>
            <a:r>
              <a:rPr lang="en-US" sz="1200" b="1" kern="1200" dirty="0" smtClean="0">
                <a:solidFill>
                  <a:schemeClr val="tx1"/>
                </a:solidFill>
                <a:effectLst/>
                <a:latin typeface="+mn-lt"/>
                <a:ea typeface="+mn-ea"/>
                <a:cs typeface="+mn-cs"/>
              </a:rPr>
              <a:t>Cash to Close</a:t>
            </a:r>
            <a:r>
              <a:rPr lang="en-US" sz="1200" kern="1200" dirty="0" smtClean="0">
                <a:solidFill>
                  <a:schemeClr val="tx1"/>
                </a:solidFill>
                <a:effectLst/>
                <a:latin typeface="+mn-lt"/>
                <a:ea typeface="+mn-ea"/>
                <a:cs typeface="+mn-cs"/>
              </a:rPr>
              <a:t>. This amount is the same as the </a:t>
            </a:r>
            <a:r>
              <a:rPr lang="en-US" sz="1200" b="1" kern="1200" dirty="0" smtClean="0">
                <a:solidFill>
                  <a:schemeClr val="tx1"/>
                </a:solidFill>
                <a:effectLst/>
                <a:latin typeface="+mn-lt"/>
                <a:ea typeface="+mn-ea"/>
                <a:cs typeface="+mn-cs"/>
              </a:rPr>
              <a:t>Cash to Close </a:t>
            </a:r>
            <a:r>
              <a:rPr lang="en-US" sz="1200" kern="1200" dirty="0" smtClean="0">
                <a:solidFill>
                  <a:schemeClr val="tx1"/>
                </a:solidFill>
                <a:effectLst/>
                <a:latin typeface="+mn-lt"/>
                <a:ea typeface="+mn-ea"/>
                <a:cs typeface="+mn-cs"/>
              </a:rPr>
              <a:t>calculated in the </a:t>
            </a:r>
            <a:r>
              <a:rPr lang="en-US" sz="1200" b="1" kern="1200" dirty="0" smtClean="0">
                <a:solidFill>
                  <a:schemeClr val="tx1"/>
                </a:solidFill>
                <a:effectLst/>
                <a:latin typeface="+mn-lt"/>
                <a:ea typeface="+mn-ea"/>
                <a:cs typeface="+mn-cs"/>
              </a:rPr>
              <a:t>Calculating Cash to Close </a:t>
            </a:r>
            <a:r>
              <a:rPr lang="en-US" sz="1200" kern="1200" dirty="0" smtClean="0">
                <a:solidFill>
                  <a:schemeClr val="tx1"/>
                </a:solidFill>
                <a:effectLst/>
                <a:latin typeface="+mn-lt"/>
                <a:ea typeface="+mn-ea"/>
                <a:cs typeface="+mn-cs"/>
              </a:rPr>
              <a:t>table on page 3 of the </a:t>
            </a:r>
            <a:r>
              <a:rPr lang="en-US" sz="1200" b="1" kern="1200" dirty="0" smtClean="0">
                <a:solidFill>
                  <a:schemeClr val="tx1"/>
                </a:solidFill>
                <a:effectLst/>
                <a:latin typeface="+mn-lt"/>
                <a:ea typeface="+mn-ea"/>
                <a:cs typeface="+mn-cs"/>
              </a:rPr>
              <a:t>Closing Disclosure</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 1026.37(d)(1)(ii)) </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Alternative Costs at Closing</a:t>
            </a:r>
          </a:p>
          <a:p>
            <a:endParaRPr lang="en-US" sz="1200" b="1" u="sng"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for transactions without a seller where the </a:t>
            </a:r>
            <a:r>
              <a:rPr lang="en-US" sz="1200" b="1" kern="1200" dirty="0" smtClean="0">
                <a:solidFill>
                  <a:schemeClr val="tx1"/>
                </a:solidFill>
                <a:effectLst/>
                <a:latin typeface="+mn-lt"/>
                <a:ea typeface="+mn-ea"/>
                <a:cs typeface="+mn-cs"/>
              </a:rPr>
              <a:t>Alternative Estimated Costs at Closing </a:t>
            </a:r>
            <a:r>
              <a:rPr lang="en-US" sz="1200" kern="1200" dirty="0" smtClean="0">
                <a:solidFill>
                  <a:schemeClr val="tx1"/>
                </a:solidFill>
                <a:effectLst/>
                <a:latin typeface="+mn-lt"/>
                <a:ea typeface="+mn-ea"/>
                <a:cs typeface="+mn-cs"/>
              </a:rPr>
              <a:t>table was 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(see section 2.2.4 above; § 1026.38(d)(2)) check boxes are used in order to indicate whether the amount of cash is due from or paid to the consumer at consummation. (comment 38(d)(2)-2) If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is used, then the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on page 3 of the </a:t>
            </a:r>
            <a:r>
              <a:rPr lang="en-US" sz="1200" b="1" kern="1200" dirty="0" smtClean="0">
                <a:solidFill>
                  <a:schemeClr val="tx1"/>
                </a:solidFill>
                <a:effectLst/>
                <a:latin typeface="+mn-lt"/>
                <a:ea typeface="+mn-ea"/>
                <a:cs typeface="+mn-cs"/>
              </a:rPr>
              <a:t>Closing Disclosure </a:t>
            </a:r>
            <a:r>
              <a:rPr lang="en-US" sz="1200" kern="1200" dirty="0" smtClean="0">
                <a:solidFill>
                  <a:schemeClr val="tx1"/>
                </a:solidFill>
                <a:effectLst/>
                <a:latin typeface="+mn-lt"/>
                <a:ea typeface="+mn-ea"/>
                <a:cs typeface="+mn-cs"/>
              </a:rPr>
              <a:t>must also be used. (comment 38(d)(2)-1) </a:t>
            </a:r>
            <a:endParaRPr lang="en-US" dirty="0" smtClean="0"/>
          </a:p>
          <a:p>
            <a:endParaRPr lang="en-US" b="1" u="sng" dirty="0"/>
          </a:p>
        </p:txBody>
      </p:sp>
      <p:sp>
        <p:nvSpPr>
          <p:cNvPr id="4" name="Slide Number Placeholder 3"/>
          <p:cNvSpPr>
            <a:spLocks noGrp="1"/>
          </p:cNvSpPr>
          <p:nvPr>
            <p:ph type="sldNum" sz="quarter" idx="10"/>
          </p:nvPr>
        </p:nvSpPr>
        <p:spPr/>
        <p:txBody>
          <a:bodyPr/>
          <a:lstStyle/>
          <a:p>
            <a:fld id="{FD06F88B-2625-6F4E-AF5E-400373E92969}" type="slidenum">
              <a:rPr lang="en-US" smtClean="0"/>
              <a:t>12</a:t>
            </a:fld>
            <a:endParaRPr lang="en-US" dirty="0"/>
          </a:p>
        </p:txBody>
      </p:sp>
    </p:spTree>
    <p:extLst>
      <p:ext uri="{BB962C8B-B14F-4D97-AF65-F5344CB8AC3E}">
        <p14:creationId xmlns:p14="http://schemas.microsoft.com/office/powerpoint/2010/main" val="276066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0147"/>
            <a:ext cx="7772400" cy="2911553"/>
          </a:xfrm>
        </p:spPr>
        <p:txBody>
          <a:bodyPr>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685801" y="3441700"/>
            <a:ext cx="3728226" cy="194606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9" name="Group 8"/>
          <p:cNvGrpSpPr/>
          <p:nvPr userDrawn="1"/>
        </p:nvGrpSpPr>
        <p:grpSpPr>
          <a:xfrm>
            <a:off x="0" y="5839877"/>
            <a:ext cx="9144000" cy="654050"/>
            <a:chOff x="0" y="3101975"/>
            <a:chExt cx="9144000" cy="654050"/>
          </a:xfrm>
        </p:grpSpPr>
        <p:sp>
          <p:nvSpPr>
            <p:cNvPr id="7" name="Rectangle 6"/>
            <p:cNvSpPr/>
            <p:nvPr userDrawn="1"/>
          </p:nvSpPr>
          <p:spPr>
            <a:xfrm>
              <a:off x="0" y="3101975"/>
              <a:ext cx="9144000" cy="6540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140075"/>
              <a:ext cx="9144000" cy="5778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Date Placeholder 3"/>
          <p:cNvSpPr>
            <a:spLocks noGrp="1"/>
          </p:cNvSpPr>
          <p:nvPr>
            <p:ph type="dt" sz="half" idx="10"/>
          </p:nvPr>
        </p:nvSpPr>
        <p:spPr>
          <a:xfrm>
            <a:off x="6324600" y="5994367"/>
            <a:ext cx="2133600" cy="365125"/>
          </a:xfrm>
          <a:prstGeom prst="rect">
            <a:avLst/>
          </a:prstGeom>
        </p:spPr>
        <p:txBody>
          <a:bodyPr/>
          <a:lstStyle>
            <a:lvl1pPr algn="r">
              <a:defRPr sz="1600">
                <a:solidFill>
                  <a:schemeClr val="tx2"/>
                </a:solidFill>
                <a:latin typeface="Arial"/>
                <a:cs typeface="Arial"/>
              </a:defRPr>
            </a:lvl1pPr>
          </a:lstStyle>
          <a:p>
            <a:r>
              <a:rPr lang="en-US" dirty="0" smtClean="0"/>
              <a:t>3/19/2014</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9967" y="4426107"/>
            <a:ext cx="4083239" cy="1113610"/>
          </a:xfrm>
          <a:prstGeom prst="rect">
            <a:avLst/>
          </a:prstGeom>
        </p:spPr>
      </p:pic>
    </p:spTree>
    <p:extLst>
      <p:ext uri="{BB962C8B-B14F-4D97-AF65-F5344CB8AC3E}">
        <p14:creationId xmlns:p14="http://schemas.microsoft.com/office/powerpoint/2010/main" val="135176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176992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879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TextBox 10"/>
          <p:cNvSpPr txBox="1">
            <a:spLocks noChangeArrowheads="1"/>
          </p:cNvSpPr>
          <p:nvPr userDrawn="1"/>
        </p:nvSpPr>
        <p:spPr bwMode="auto">
          <a:xfrm>
            <a:off x="1363663" y="59324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dirty="0" smtClean="0">
              <a:cs typeface="+mn-cs"/>
            </a:endParaRPr>
          </a:p>
        </p:txBody>
      </p:sp>
      <p:sp>
        <p:nvSpPr>
          <p:cNvPr id="11" name="Title 8"/>
          <p:cNvSpPr>
            <a:spLocks noGrp="1"/>
          </p:cNvSpPr>
          <p:nvPr>
            <p:ph type="title"/>
          </p:nvPr>
        </p:nvSpPr>
        <p:spPr>
          <a:xfrm>
            <a:off x="424927" y="2177313"/>
            <a:ext cx="8229600" cy="1289330"/>
          </a:xfrm>
        </p:spPr>
        <p:txBody>
          <a:bodyPr/>
          <a:lstStyle>
            <a:lvl1pPr algn="ctr">
              <a:defRPr sz="4400"/>
            </a:lvl1pPr>
          </a:lstStyle>
          <a:p>
            <a:r>
              <a:rPr lang="en-US" dirty="0" smtClean="0"/>
              <a:t>Click to edit Master title style</a:t>
            </a:r>
            <a:endParaRPr lang="en-US" dirty="0"/>
          </a:p>
        </p:txBody>
      </p:sp>
    </p:spTree>
    <p:extLst>
      <p:ext uri="{BB962C8B-B14F-4D97-AF65-F5344CB8AC3E}">
        <p14:creationId xmlns:p14="http://schemas.microsoft.com/office/powerpoint/2010/main" val="35726630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34101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64379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75153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9" name="Slide Number Placeholder 8"/>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07664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03CAAFFD-2E82-FB43-8620-92A58270F4E3}" type="slidenum">
              <a:rPr lang="en-US" smtClean="0"/>
              <a:pPr/>
              <a:t>‹#›</a:t>
            </a:fld>
            <a:endParaRPr lang="en-US" dirty="0"/>
          </a:p>
        </p:txBody>
      </p:sp>
      <p:pic>
        <p:nvPicPr>
          <p:cNvPr id="2" name="Picture 1" descr="AffirmX_Logo_PMS_Blue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246" y="6356350"/>
            <a:ext cx="1607616" cy="347352"/>
          </a:xfrm>
          <a:prstGeom prst="rect">
            <a:avLst/>
          </a:prstGeom>
        </p:spPr>
      </p:pic>
    </p:spTree>
    <p:extLst>
      <p:ext uri="{BB962C8B-B14F-4D97-AF65-F5344CB8AC3E}">
        <p14:creationId xmlns:p14="http://schemas.microsoft.com/office/powerpoint/2010/main" val="108397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7" name="Slide Number Placeholder 6"/>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07536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7" name="Slide Number Placeholder 6"/>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104811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29962202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1417638"/>
            <a:ext cx="9144000" cy="54403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0"/>
            <a:ext cx="8229600" cy="14176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5B82"/>
                </a:solidFill>
                <a:latin typeface="Arial"/>
                <a:cs typeface="Arial"/>
              </a:defRPr>
            </a:lvl1pPr>
          </a:lstStyle>
          <a:p>
            <a:fld id="{03CAAFFD-2E82-FB43-8620-92A58270F4E3}" type="slidenum">
              <a:rPr lang="en-US" smtClean="0"/>
              <a:pPr/>
              <a:t>‹#›</a:t>
            </a:fld>
            <a:endParaRPr lang="en-US" dirty="0"/>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8064" y="6292021"/>
            <a:ext cx="1809769" cy="492330"/>
          </a:xfrm>
          <a:prstGeom prst="rect">
            <a:avLst/>
          </a:prstGeom>
        </p:spPr>
      </p:pic>
    </p:spTree>
    <p:extLst>
      <p:ext uri="{BB962C8B-B14F-4D97-AF65-F5344CB8AC3E}">
        <p14:creationId xmlns:p14="http://schemas.microsoft.com/office/powerpoint/2010/main" val="425050639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hf hdr="0" dt="0"/>
  <p:txStyles>
    <p:titleStyle>
      <a:lvl1pPr algn="ctr" defTabSz="457200" rtl="0" eaLnBrk="1" latinLnBrk="0" hangingPunct="1">
        <a:spcBef>
          <a:spcPct val="0"/>
        </a:spcBef>
        <a:buNone/>
        <a:defRPr sz="40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Clr>
          <a:schemeClr val="tx2"/>
        </a:buClr>
        <a:buFont typeface="Arial"/>
        <a:buChar char="•"/>
        <a:defRPr sz="28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Clr>
          <a:schemeClr val="tx2"/>
        </a:buClr>
        <a:buFont typeface="Arial"/>
        <a:buChar char="•"/>
        <a:defRPr sz="2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Clr>
          <a:schemeClr val="tx2"/>
        </a:buClr>
        <a:buFont typeface="Arial"/>
        <a:buChar char="•"/>
        <a:defRPr sz="20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Clr>
          <a:schemeClr val="tx2"/>
        </a:buClr>
        <a:buFont typeface="Arial"/>
        <a:buChar char="•"/>
        <a:defRPr sz="20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en@counterriskgroup.com" TargetMode="External"/><Relationship Id="rId3" Type="http://schemas.openxmlformats.org/officeDocument/2006/relationships/hyperlink" Target="http://www.riskinbox.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Integrated Disclosures: </a:t>
            </a:r>
            <a:r>
              <a:rPr lang="en-US" dirty="0" smtClean="0"/>
              <a:t>Closing Disclosure</a:t>
            </a:r>
            <a:endParaRPr lang="en-US" dirty="0"/>
          </a:p>
        </p:txBody>
      </p:sp>
      <p:sp>
        <p:nvSpPr>
          <p:cNvPr id="3" name="Subtitle 2"/>
          <p:cNvSpPr>
            <a:spLocks noGrp="1"/>
          </p:cNvSpPr>
          <p:nvPr>
            <p:ph type="subTitle" idx="1"/>
          </p:nvPr>
        </p:nvSpPr>
        <p:spPr/>
        <p:txBody>
          <a:bodyPr>
            <a:normAutofit/>
          </a:bodyPr>
          <a:lstStyle/>
          <a:p>
            <a:r>
              <a:rPr lang="en-US" sz="1800" dirty="0"/>
              <a:t>Presented by:</a:t>
            </a:r>
          </a:p>
          <a:p>
            <a:r>
              <a:rPr lang="en-US" sz="1800" b="1" dirty="0">
                <a:solidFill>
                  <a:schemeClr val="accent5">
                    <a:lumMod val="75000"/>
                  </a:schemeClr>
                </a:solidFill>
              </a:rPr>
              <a:t>Coppelia Padgett</a:t>
            </a:r>
          </a:p>
          <a:p>
            <a:r>
              <a:rPr lang="en-US" sz="1800" dirty="0"/>
              <a:t>AffirmX &amp; AdvisX</a:t>
            </a:r>
          </a:p>
          <a:p>
            <a:r>
              <a:rPr lang="en-US" sz="1800" dirty="0"/>
              <a:t>Senior Analyst</a:t>
            </a:r>
          </a:p>
          <a:p>
            <a:endParaRPr lang="en-US" sz="1800" dirty="0"/>
          </a:p>
        </p:txBody>
      </p:sp>
    </p:spTree>
    <p:extLst>
      <p:ext uri="{BB962C8B-B14F-4D97-AF65-F5344CB8AC3E}">
        <p14:creationId xmlns:p14="http://schemas.microsoft.com/office/powerpoint/2010/main" val="38416931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Page 1: </a:t>
            </a:r>
            <a:r>
              <a:rPr lang="en-US" sz="3800" dirty="0" smtClean="0"/>
              <a:t>General Information</a:t>
            </a:r>
            <a:endParaRPr lang="en-US" sz="3800" dirty="0"/>
          </a:p>
        </p:txBody>
      </p:sp>
      <p:sp>
        <p:nvSpPr>
          <p:cNvPr id="3" name="Content Placeholder 2"/>
          <p:cNvSpPr>
            <a:spLocks noGrp="1"/>
          </p:cNvSpPr>
          <p:nvPr>
            <p:ph idx="1"/>
          </p:nvPr>
        </p:nvSpPr>
        <p:spPr>
          <a:xfrm>
            <a:off x="830916" y="4124214"/>
            <a:ext cx="7597647" cy="1413402"/>
          </a:xfrm>
        </p:spPr>
        <p:txBody>
          <a:bodyPr/>
          <a:lstStyle/>
          <a:p>
            <a:r>
              <a:rPr lang="en-US" sz="2500" dirty="0" smtClean="0"/>
              <a:t>Mirrors the Loan Estimate</a:t>
            </a:r>
          </a:p>
          <a:p>
            <a:r>
              <a:rPr lang="en-US" sz="2500" dirty="0" smtClean="0"/>
              <a:t>Lists the closing information, transaction information and loan information</a:t>
            </a:r>
            <a:endParaRPr lang="en-US" sz="2500" dirty="0"/>
          </a:p>
        </p:txBody>
      </p:sp>
      <p:pic>
        <p:nvPicPr>
          <p:cNvPr id="4" name="Picture 3" descr="CD 1.tiff"/>
          <p:cNvPicPr>
            <a:picLocks noChangeAspect="1"/>
          </p:cNvPicPr>
          <p:nvPr/>
        </p:nvPicPr>
        <p:blipFill rotWithShape="1">
          <a:blip r:embed="rId3">
            <a:extLst>
              <a:ext uri="{28A0092B-C50C-407E-A947-70E740481C1C}">
                <a14:useLocalDpi xmlns:a14="http://schemas.microsoft.com/office/drawing/2010/main" val="0"/>
              </a:ext>
            </a:extLst>
          </a:blip>
          <a:srcRect t="17759"/>
          <a:stretch/>
        </p:blipFill>
        <p:spPr>
          <a:xfrm>
            <a:off x="0" y="1503680"/>
            <a:ext cx="9144000" cy="2407920"/>
          </a:xfrm>
          <a:prstGeom prst="rect">
            <a:avLst/>
          </a:prstGeom>
          <a:ln>
            <a:solidFill>
              <a:srgbClr val="FF7E00"/>
            </a:solidFill>
          </a:ln>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Page 1: Loan Terms &amp; Projected Payments</a:t>
            </a:r>
            <a:endParaRPr lang="en-US" sz="3800" dirty="0"/>
          </a:p>
        </p:txBody>
      </p:sp>
      <p:pic>
        <p:nvPicPr>
          <p:cNvPr id="3" name="Picture 2" descr="Screen Shot 2015-04-30 at 2.49.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26" y="1330473"/>
            <a:ext cx="6693765" cy="2529681"/>
          </a:xfrm>
          <a:prstGeom prst="rect">
            <a:avLst/>
          </a:prstGeom>
          <a:ln>
            <a:solidFill>
              <a:srgbClr val="FF7E00"/>
            </a:solidFill>
          </a:ln>
        </p:spPr>
      </p:pic>
      <p:pic>
        <p:nvPicPr>
          <p:cNvPr id="4" name="Picture 3" descr="Screen Shot 2015-04-30 at 2.50.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0103" y="3860155"/>
            <a:ext cx="6344441" cy="2816362"/>
          </a:xfrm>
          <a:prstGeom prst="rect">
            <a:avLst/>
          </a:prstGeom>
          <a:ln>
            <a:solidFill>
              <a:srgbClr val="FF7E00"/>
            </a:solidFill>
          </a:ln>
        </p:spPr>
      </p:pic>
    </p:spTree>
    <p:extLst>
      <p:ext uri="{BB962C8B-B14F-4D97-AF65-F5344CB8AC3E}">
        <p14:creationId xmlns:p14="http://schemas.microsoft.com/office/powerpoint/2010/main" val="294941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llarphotoclub_737545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0583"/>
            <a:ext cx="9144000" cy="6096000"/>
          </a:xfrm>
          <a:prstGeom prst="rect">
            <a:avLst/>
          </a:prstGeom>
        </p:spPr>
      </p:pic>
      <p:sp>
        <p:nvSpPr>
          <p:cNvPr id="2" name="Title 1"/>
          <p:cNvSpPr>
            <a:spLocks noGrp="1"/>
          </p:cNvSpPr>
          <p:nvPr>
            <p:ph type="title"/>
          </p:nvPr>
        </p:nvSpPr>
        <p:spPr/>
        <p:txBody>
          <a:bodyPr/>
          <a:lstStyle/>
          <a:p>
            <a:r>
              <a:rPr lang="en-US" sz="3800" dirty="0" smtClean="0"/>
              <a:t>Page 1: Costs at Closing</a:t>
            </a:r>
            <a:endParaRPr lang="en-US" sz="3800" dirty="0"/>
          </a:p>
        </p:txBody>
      </p:sp>
      <p:pic>
        <p:nvPicPr>
          <p:cNvPr id="5" name="Picture 4" descr="Screen Shot 2015-04-30 at 2.55.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08" y="1528883"/>
            <a:ext cx="8051800" cy="1803400"/>
          </a:xfrm>
          <a:prstGeom prst="rect">
            <a:avLst/>
          </a:prstGeom>
          <a:ln>
            <a:solidFill>
              <a:srgbClr val="FF7E00"/>
            </a:solidFill>
          </a:ln>
        </p:spPr>
      </p:pic>
    </p:spTree>
    <p:extLst>
      <p:ext uri="{BB962C8B-B14F-4D97-AF65-F5344CB8AC3E}">
        <p14:creationId xmlns:p14="http://schemas.microsoft.com/office/powerpoint/2010/main" val="3289641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the Alternative Costs at Closing if no Seller</a:t>
            </a:r>
            <a:endParaRPr lang="en-US" dirty="0"/>
          </a:p>
        </p:txBody>
      </p:sp>
      <p:pic>
        <p:nvPicPr>
          <p:cNvPr id="5" name="Content Placeholder 4"/>
          <p:cNvPicPr>
            <a:picLocks noGrp="1" noChangeAspect="1"/>
          </p:cNvPicPr>
          <p:nvPr>
            <p:ph idx="1"/>
          </p:nvPr>
        </p:nvPicPr>
        <p:blipFill>
          <a:blip r:embed="rId3"/>
          <a:srcRect t="-19872" b="-19872"/>
          <a:stretch>
            <a:fillRect/>
          </a:stretch>
        </p:blipFill>
        <p:spPr/>
      </p:pic>
      <p:sp>
        <p:nvSpPr>
          <p:cNvPr id="4" name="Slide Number Placeholder 3"/>
          <p:cNvSpPr>
            <a:spLocks noGrp="1"/>
          </p:cNvSpPr>
          <p:nvPr>
            <p:ph type="sldNum" sz="quarter" idx="12"/>
          </p:nvPr>
        </p:nvSpPr>
        <p:spPr/>
        <p:txBody>
          <a:bodyPr/>
          <a:lstStyle/>
          <a:p>
            <a:fld id="{03CAAFFD-2E82-FB43-8620-92A58270F4E3}" type="slidenum">
              <a:rPr lang="en-US" smtClean="0"/>
              <a:t>13</a:t>
            </a:fld>
            <a:endParaRPr lang="en-US" dirty="0"/>
          </a:p>
        </p:txBody>
      </p:sp>
    </p:spTree>
    <p:extLst>
      <p:ext uri="{BB962C8B-B14F-4D97-AF65-F5344CB8AC3E}">
        <p14:creationId xmlns:p14="http://schemas.microsoft.com/office/powerpoint/2010/main" val="209859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Cost Details</a:t>
            </a:r>
            <a:endParaRPr lang="en-US" dirty="0"/>
          </a:p>
        </p:txBody>
      </p:sp>
      <p:sp>
        <p:nvSpPr>
          <p:cNvPr id="3" name="Content Placeholder 2"/>
          <p:cNvSpPr>
            <a:spLocks noGrp="1"/>
          </p:cNvSpPr>
          <p:nvPr>
            <p:ph idx="1"/>
          </p:nvPr>
        </p:nvSpPr>
        <p:spPr>
          <a:xfrm>
            <a:off x="5605225" y="1853578"/>
            <a:ext cx="3270103" cy="1528842"/>
          </a:xfrm>
        </p:spPr>
        <p:txBody>
          <a:bodyPr/>
          <a:lstStyle/>
          <a:p>
            <a:pPr marL="0" indent="0">
              <a:buNone/>
            </a:pPr>
            <a:r>
              <a:rPr lang="en-US" sz="1550" dirty="0" smtClean="0"/>
              <a:t>If cost changes occur between the time the form is given and closing, a new form must be issued and an </a:t>
            </a:r>
            <a:r>
              <a:rPr lang="en-US" sz="1550" b="1" dirty="0" smtClean="0">
                <a:solidFill>
                  <a:srgbClr val="395358"/>
                </a:solidFill>
              </a:rPr>
              <a:t>additional</a:t>
            </a:r>
            <a:r>
              <a:rPr lang="en-US" sz="1550" dirty="0" smtClean="0"/>
              <a:t> 3 days to review the form must be permitted (see page two).</a:t>
            </a:r>
            <a:endParaRPr lang="en-US" sz="1550" dirty="0"/>
          </a:p>
        </p:txBody>
      </p:sp>
      <p:sp>
        <p:nvSpPr>
          <p:cNvPr id="4" name="Content Placeholder 2"/>
          <p:cNvSpPr txBox="1">
            <a:spLocks/>
          </p:cNvSpPr>
          <p:nvPr/>
        </p:nvSpPr>
        <p:spPr>
          <a:xfrm>
            <a:off x="579324" y="5157274"/>
            <a:ext cx="3233468" cy="15288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sto MT"/>
                <a:ea typeface="+mn-ea"/>
                <a:cs typeface="Calisto MT"/>
              </a:defRPr>
            </a:lvl1pPr>
            <a:lvl2pPr marL="742950" indent="-285750" algn="l" defTabSz="457200" rtl="0" eaLnBrk="1" latinLnBrk="0" hangingPunct="1">
              <a:spcBef>
                <a:spcPct val="20000"/>
              </a:spcBef>
              <a:buFont typeface="Arial"/>
              <a:buChar char="–"/>
              <a:defRPr sz="2800" kern="1200">
                <a:solidFill>
                  <a:schemeClr val="tx1"/>
                </a:solidFill>
                <a:latin typeface="Calisto MT"/>
                <a:ea typeface="+mn-ea"/>
                <a:cs typeface="Calisto MT"/>
              </a:defRPr>
            </a:lvl2pPr>
            <a:lvl3pPr marL="1143000" indent="-228600" algn="l" defTabSz="457200" rtl="0" eaLnBrk="1" latinLnBrk="0" hangingPunct="1">
              <a:spcBef>
                <a:spcPct val="20000"/>
              </a:spcBef>
              <a:buFont typeface="Arial"/>
              <a:buChar char="•"/>
              <a:defRPr sz="2400" kern="1200">
                <a:solidFill>
                  <a:schemeClr val="tx1"/>
                </a:solidFill>
                <a:latin typeface="Calisto MT"/>
                <a:ea typeface="+mn-ea"/>
                <a:cs typeface="Calisto MT"/>
              </a:defRPr>
            </a:lvl3pPr>
            <a:lvl4pPr marL="16002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4pPr>
            <a:lvl5pPr marL="20574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Clr>
                <a:srgbClr val="E78D05"/>
              </a:buClr>
              <a:buNone/>
            </a:pPr>
            <a:endParaRPr lang="en-US" sz="1700" dirty="0" smtClean="0">
              <a:solidFill>
                <a:srgbClr val="26373B"/>
              </a:solidFill>
              <a:latin typeface="Times"/>
              <a:cs typeface="Times"/>
            </a:endParaRPr>
          </a:p>
        </p:txBody>
      </p:sp>
      <p:pic>
        <p:nvPicPr>
          <p:cNvPr id="7" name="Picture 6" descr="CD 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92" y="1576553"/>
            <a:ext cx="5216780" cy="3412276"/>
          </a:xfrm>
          <a:prstGeom prst="rect">
            <a:avLst/>
          </a:prstGeom>
          <a:ln>
            <a:solidFill>
              <a:srgbClr val="FF7E00"/>
            </a:solidFill>
          </a:ln>
        </p:spPr>
      </p:pic>
      <p:pic>
        <p:nvPicPr>
          <p:cNvPr id="8" name="Picture 7" descr="CD 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983" y="3369350"/>
            <a:ext cx="5039817" cy="3238957"/>
          </a:xfrm>
          <a:prstGeom prst="rect">
            <a:avLst/>
          </a:prstGeom>
          <a:ln>
            <a:solidFill>
              <a:srgbClr val="FF7E00"/>
            </a:solidFill>
          </a:ln>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Page 2: Loan Costs</a:t>
            </a:r>
            <a:endParaRPr lang="en-US" sz="3800" dirty="0"/>
          </a:p>
        </p:txBody>
      </p:sp>
      <p:pic>
        <p:nvPicPr>
          <p:cNvPr id="5" name="Picture 4" descr="Screen Shot 2015-04-30 at 3.03.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863" y="1417638"/>
            <a:ext cx="6858652" cy="4557243"/>
          </a:xfrm>
          <a:prstGeom prst="rect">
            <a:avLst/>
          </a:prstGeom>
          <a:ln>
            <a:solidFill>
              <a:srgbClr val="FF7E00"/>
            </a:solidFill>
          </a:ln>
        </p:spPr>
      </p:pic>
    </p:spTree>
    <p:extLst>
      <p:ext uri="{BB962C8B-B14F-4D97-AF65-F5344CB8AC3E}">
        <p14:creationId xmlns:p14="http://schemas.microsoft.com/office/powerpoint/2010/main" val="138007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Page 2: Other Costs</a:t>
            </a:r>
            <a:endParaRPr lang="en-US" sz="3800" dirty="0"/>
          </a:p>
        </p:txBody>
      </p:sp>
      <p:pic>
        <p:nvPicPr>
          <p:cNvPr id="3" name="Picture 2" descr="Screen Shot 2015-04-30 at 3.07.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51" y="1197521"/>
            <a:ext cx="7662455" cy="5208075"/>
          </a:xfrm>
          <a:prstGeom prst="rect">
            <a:avLst/>
          </a:prstGeom>
          <a:ln>
            <a:solidFill>
              <a:srgbClr val="FF7E00"/>
            </a:solidFill>
          </a:ln>
        </p:spPr>
      </p:pic>
      <p:pic>
        <p:nvPicPr>
          <p:cNvPr id="6" name="Picture 5" descr="AA02227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6192">
            <a:off x="5386148" y="2255887"/>
            <a:ext cx="2423241" cy="3928316"/>
          </a:xfrm>
          <a:prstGeom prst="rect">
            <a:avLst/>
          </a:prstGeom>
        </p:spPr>
      </p:pic>
    </p:spTree>
    <p:extLst>
      <p:ext uri="{BB962C8B-B14F-4D97-AF65-F5344CB8AC3E}">
        <p14:creationId xmlns:p14="http://schemas.microsoft.com/office/powerpoint/2010/main" val="343384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Lender Credits</a:t>
            </a:r>
            <a:endParaRPr lang="en-US" dirty="0"/>
          </a:p>
        </p:txBody>
      </p:sp>
      <p:sp>
        <p:nvSpPr>
          <p:cNvPr id="6" name="Content Placeholder 5"/>
          <p:cNvSpPr>
            <a:spLocks noGrp="1"/>
          </p:cNvSpPr>
          <p:nvPr>
            <p:ph sz="half" idx="1"/>
          </p:nvPr>
        </p:nvSpPr>
        <p:spPr/>
        <p:txBody>
          <a:bodyPr/>
          <a:lstStyle/>
          <a:p>
            <a:r>
              <a:rPr lang="en-US" dirty="0" smtClean="0"/>
              <a:t>Must disclose regardless of reason or source</a:t>
            </a:r>
          </a:p>
          <a:p>
            <a:r>
              <a:rPr lang="en-US" dirty="0" smtClean="0"/>
              <a:t>If credit is tied to a charge listed on Page 2, then the amount should be listed with the item and designated Paid by Others.</a:t>
            </a:r>
            <a:endParaRPr lang="en-US" dirty="0"/>
          </a:p>
        </p:txBody>
      </p:sp>
      <p:pic>
        <p:nvPicPr>
          <p:cNvPr id="2" name="Content Placeholder 1" descr="200318858-001.png"/>
          <p:cNvPicPr>
            <a:picLocks noGrp="1" noChangeAspect="1"/>
          </p:cNvPicPr>
          <p:nvPr>
            <p:ph sz="half" idx="2"/>
          </p:nvPr>
        </p:nvPicPr>
        <p:blipFill>
          <a:blip r:embed="rId3">
            <a:extLst>
              <a:ext uri="{28A0092B-C50C-407E-A947-70E740481C1C}">
                <a14:useLocalDpi xmlns:a14="http://schemas.microsoft.com/office/drawing/2010/main" val="0"/>
              </a:ext>
            </a:extLst>
          </a:blip>
          <a:srcRect l="-28892" r="-28892"/>
          <a:stretch>
            <a:fillRect/>
          </a:stretch>
        </p:blipFill>
        <p:spPr/>
      </p:pic>
      <p:sp>
        <p:nvSpPr>
          <p:cNvPr id="4" name="Slide Number Placeholder 3"/>
          <p:cNvSpPr>
            <a:spLocks noGrp="1"/>
          </p:cNvSpPr>
          <p:nvPr>
            <p:ph type="sldNum" sz="quarter" idx="12"/>
          </p:nvPr>
        </p:nvSpPr>
        <p:spPr/>
        <p:txBody>
          <a:bodyPr/>
          <a:lstStyle/>
          <a:p>
            <a:fld id="{03CAAFFD-2E82-FB43-8620-92A58270F4E3}" type="slidenum">
              <a:rPr lang="en-US" smtClean="0"/>
              <a:t>17</a:t>
            </a:fld>
            <a:endParaRPr lang="en-US" dirty="0"/>
          </a:p>
        </p:txBody>
      </p:sp>
    </p:spTree>
    <p:extLst>
      <p:ext uri="{BB962C8B-B14F-4D97-AF65-F5344CB8AC3E}">
        <p14:creationId xmlns:p14="http://schemas.microsoft.com/office/powerpoint/2010/main" val="40897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09"/>
            <a:ext cx="8229600" cy="579437"/>
          </a:xfrm>
        </p:spPr>
        <p:txBody>
          <a:bodyPr>
            <a:noAutofit/>
          </a:bodyPr>
          <a:lstStyle/>
          <a:p>
            <a:r>
              <a:rPr lang="en-US" dirty="0" smtClean="0"/>
              <a:t>Page 3: Cash to Close &amp; Summaries of Transaction</a:t>
            </a:r>
            <a:endParaRPr lang="en-US" dirty="0"/>
          </a:p>
        </p:txBody>
      </p:sp>
      <p:sp>
        <p:nvSpPr>
          <p:cNvPr id="3" name="Content Placeholder 2"/>
          <p:cNvSpPr>
            <a:spLocks noGrp="1"/>
          </p:cNvSpPr>
          <p:nvPr>
            <p:ph idx="1"/>
          </p:nvPr>
        </p:nvSpPr>
        <p:spPr>
          <a:xfrm>
            <a:off x="5605225" y="1639374"/>
            <a:ext cx="3270103" cy="1528842"/>
          </a:xfrm>
        </p:spPr>
        <p:txBody>
          <a:bodyPr>
            <a:normAutofit/>
          </a:bodyPr>
          <a:lstStyle/>
          <a:p>
            <a:pPr marL="0" indent="0">
              <a:buNone/>
            </a:pPr>
            <a:r>
              <a:rPr lang="en-US" sz="1600" dirty="0" smtClean="0"/>
              <a:t>.</a:t>
            </a:r>
            <a:endParaRPr lang="en-US" sz="1600" dirty="0"/>
          </a:p>
        </p:txBody>
      </p:sp>
      <p:pic>
        <p:nvPicPr>
          <p:cNvPr id="7" name="Picture 6" descr="Screen Shot 2015-04-30 at 3.1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7742">
            <a:off x="4536741" y="3022795"/>
            <a:ext cx="3989119" cy="5005701"/>
          </a:xfrm>
          <a:prstGeom prst="rect">
            <a:avLst/>
          </a:prstGeom>
          <a:ln>
            <a:solidFill>
              <a:srgbClr val="FF7E00"/>
            </a:solidFill>
          </a:ln>
        </p:spPr>
      </p:pic>
      <p:sp>
        <p:nvSpPr>
          <p:cNvPr id="8" name="TextBox 7"/>
          <p:cNvSpPr txBox="1"/>
          <p:nvPr/>
        </p:nvSpPr>
        <p:spPr>
          <a:xfrm>
            <a:off x="622570" y="1639374"/>
            <a:ext cx="8064230" cy="1477328"/>
          </a:xfrm>
          <a:prstGeom prst="rect">
            <a:avLst/>
          </a:prstGeom>
          <a:noFill/>
        </p:spPr>
        <p:txBody>
          <a:bodyPr wrap="square" rtlCol="0">
            <a:spAutoFit/>
          </a:bodyPr>
          <a:lstStyle/>
          <a:p>
            <a:r>
              <a:rPr lang="en-US" dirty="0" smtClean="0"/>
              <a:t>This is where the </a:t>
            </a:r>
            <a:r>
              <a:rPr lang="en-US" b="1" dirty="0"/>
              <a:t>Calculating Cash to Close </a:t>
            </a:r>
            <a:r>
              <a:rPr lang="en-US" dirty="0"/>
              <a:t>table and </a:t>
            </a:r>
            <a:r>
              <a:rPr lang="en-US" b="1" dirty="0"/>
              <a:t>Summaries of Transaction </a:t>
            </a:r>
            <a:r>
              <a:rPr lang="en-US" dirty="0"/>
              <a:t>table are disclosed. For transactions without a seller, a </a:t>
            </a:r>
            <a:r>
              <a:rPr lang="en-US" b="1" dirty="0"/>
              <a:t>Payoffs and Payments </a:t>
            </a:r>
            <a:r>
              <a:rPr lang="en-US" dirty="0"/>
              <a:t>table may be substituted for the </a:t>
            </a:r>
            <a:r>
              <a:rPr lang="en-US" b="1" dirty="0"/>
              <a:t>Summaries of Transactions </a:t>
            </a:r>
            <a:r>
              <a:rPr lang="en-US" dirty="0"/>
              <a:t>table and placed before the </a:t>
            </a:r>
            <a:r>
              <a:rPr lang="en-US" b="1" dirty="0"/>
              <a:t>Alternative Calculating Cash to Close </a:t>
            </a:r>
            <a:r>
              <a:rPr lang="en-US" dirty="0"/>
              <a:t>table. </a:t>
            </a:r>
          </a:p>
          <a:p>
            <a:endParaRPr lang="en-US" dirty="0"/>
          </a:p>
        </p:txBody>
      </p:sp>
      <p:cxnSp>
        <p:nvCxnSpPr>
          <p:cNvPr id="10" name="Straight Arrow Connector 9"/>
          <p:cNvCxnSpPr/>
          <p:nvPr/>
        </p:nvCxnSpPr>
        <p:spPr>
          <a:xfrm>
            <a:off x="2315961" y="2909490"/>
            <a:ext cx="1992225" cy="415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descr="Screen Shot 2015-04-30 at 3.12.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4234">
            <a:off x="317800" y="3281970"/>
            <a:ext cx="4282900" cy="5613784"/>
          </a:xfrm>
          <a:prstGeom prst="rect">
            <a:avLst/>
          </a:prstGeom>
          <a:ln>
            <a:solidFill>
              <a:srgbClr val="FF7E00"/>
            </a:solidFill>
          </a:ln>
        </p:spPr>
      </p:pic>
    </p:spTree>
    <p:extLst>
      <p:ext uri="{BB962C8B-B14F-4D97-AF65-F5344CB8AC3E}">
        <p14:creationId xmlns:p14="http://schemas.microsoft.com/office/powerpoint/2010/main" val="3033435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09"/>
            <a:ext cx="8229600" cy="579437"/>
          </a:xfrm>
        </p:spPr>
        <p:txBody>
          <a:bodyPr>
            <a:normAutofit fontScale="90000"/>
          </a:bodyPr>
          <a:lstStyle/>
          <a:p>
            <a:r>
              <a:rPr lang="en-US" sz="3000" dirty="0" smtClean="0"/>
              <a:t>Page 3: Calculating Cash to Close</a:t>
            </a:r>
            <a:br>
              <a:rPr lang="en-US" sz="3000" dirty="0" smtClean="0"/>
            </a:br>
            <a:r>
              <a:rPr lang="en-US" sz="3000" dirty="0" smtClean="0"/>
              <a:t>(Top of Page 3)</a:t>
            </a:r>
            <a:endParaRPr lang="en-US" sz="3000" dirty="0"/>
          </a:p>
        </p:txBody>
      </p:sp>
      <p:sp>
        <p:nvSpPr>
          <p:cNvPr id="3" name="Content Placeholder 2"/>
          <p:cNvSpPr>
            <a:spLocks noGrp="1"/>
          </p:cNvSpPr>
          <p:nvPr>
            <p:ph idx="1"/>
          </p:nvPr>
        </p:nvSpPr>
        <p:spPr>
          <a:xfrm>
            <a:off x="5605225" y="1639374"/>
            <a:ext cx="3270103" cy="1528842"/>
          </a:xfrm>
        </p:spPr>
        <p:txBody>
          <a:bodyPr>
            <a:normAutofit/>
          </a:bodyPr>
          <a:lstStyle/>
          <a:p>
            <a:pPr marL="0" indent="0">
              <a:buNone/>
            </a:pPr>
            <a:r>
              <a:rPr lang="en-US" sz="1600" dirty="0" smtClean="0"/>
              <a:t>.</a:t>
            </a:r>
            <a:endParaRPr lang="en-US" sz="1600" dirty="0"/>
          </a:p>
        </p:txBody>
      </p:sp>
      <p:sp>
        <p:nvSpPr>
          <p:cNvPr id="4" name="Content Placeholder 2"/>
          <p:cNvSpPr txBox="1">
            <a:spLocks/>
          </p:cNvSpPr>
          <p:nvPr/>
        </p:nvSpPr>
        <p:spPr>
          <a:xfrm>
            <a:off x="457200" y="4269626"/>
            <a:ext cx="8229600" cy="181425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sto MT"/>
                <a:ea typeface="+mn-ea"/>
                <a:cs typeface="Calisto MT"/>
              </a:defRPr>
            </a:lvl1pPr>
            <a:lvl2pPr marL="742950" indent="-285750" algn="l" defTabSz="457200" rtl="0" eaLnBrk="1" latinLnBrk="0" hangingPunct="1">
              <a:spcBef>
                <a:spcPct val="20000"/>
              </a:spcBef>
              <a:buFont typeface="Arial"/>
              <a:buChar char="–"/>
              <a:defRPr sz="2800" kern="1200">
                <a:solidFill>
                  <a:schemeClr val="tx1"/>
                </a:solidFill>
                <a:latin typeface="Calisto MT"/>
                <a:ea typeface="+mn-ea"/>
                <a:cs typeface="Calisto MT"/>
              </a:defRPr>
            </a:lvl2pPr>
            <a:lvl3pPr marL="1143000" indent="-228600" algn="l" defTabSz="457200" rtl="0" eaLnBrk="1" latinLnBrk="0" hangingPunct="1">
              <a:spcBef>
                <a:spcPct val="20000"/>
              </a:spcBef>
              <a:buFont typeface="Arial"/>
              <a:buChar char="•"/>
              <a:defRPr sz="2400" kern="1200">
                <a:solidFill>
                  <a:schemeClr val="tx1"/>
                </a:solidFill>
                <a:latin typeface="Calisto MT"/>
                <a:ea typeface="+mn-ea"/>
                <a:cs typeface="Calisto MT"/>
              </a:defRPr>
            </a:lvl3pPr>
            <a:lvl4pPr marL="16002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4pPr>
            <a:lvl5pPr marL="20574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Clr>
                <a:srgbClr val="E78D05"/>
              </a:buClr>
            </a:pPr>
            <a:r>
              <a:rPr lang="en-US" sz="1600" dirty="0" smtClean="0">
                <a:solidFill>
                  <a:srgbClr val="595959"/>
                </a:solidFill>
                <a:latin typeface="Arial"/>
                <a:cs typeface="Arial"/>
              </a:rPr>
              <a:t>Breakdown of closing costs and then provides a side-by-side comparison to the loan estimate and a third column to note any change.</a:t>
            </a:r>
          </a:p>
          <a:p>
            <a:pPr>
              <a:lnSpc>
                <a:spcPct val="110000"/>
              </a:lnSpc>
              <a:spcAft>
                <a:spcPts val="600"/>
              </a:spcAft>
              <a:buClr>
                <a:srgbClr val="E78D05"/>
              </a:buClr>
            </a:pPr>
            <a:r>
              <a:rPr lang="en-US" sz="1600" dirty="0" smtClean="0">
                <a:solidFill>
                  <a:srgbClr val="595959"/>
                </a:solidFill>
                <a:latin typeface="Arial"/>
                <a:cs typeface="Arial"/>
              </a:rPr>
              <a:t>Consumers WILL notice any change and you will must be prepared to explain.</a:t>
            </a:r>
            <a:endParaRPr lang="en-US" sz="1600" dirty="0">
              <a:solidFill>
                <a:srgbClr val="595959"/>
              </a:solidFill>
              <a:latin typeface="Arial"/>
              <a:cs typeface="Arial"/>
            </a:endParaRPr>
          </a:p>
          <a:p>
            <a:pPr>
              <a:lnSpc>
                <a:spcPct val="110000"/>
              </a:lnSpc>
              <a:spcAft>
                <a:spcPts val="600"/>
              </a:spcAft>
              <a:buClr>
                <a:srgbClr val="E78D05"/>
              </a:buClr>
            </a:pPr>
            <a:endParaRPr lang="en-US" sz="1600" dirty="0">
              <a:solidFill>
                <a:srgbClr val="595959"/>
              </a:solidFill>
              <a:latin typeface="Arial"/>
              <a:cs typeface="Arial"/>
            </a:endParaRPr>
          </a:p>
        </p:txBody>
      </p:sp>
      <p:pic>
        <p:nvPicPr>
          <p:cNvPr id="5" name="Picture 4" descr="CD 5.tiff"/>
          <p:cNvPicPr>
            <a:picLocks noChangeAspect="1"/>
          </p:cNvPicPr>
          <p:nvPr/>
        </p:nvPicPr>
        <p:blipFill rotWithShape="1">
          <a:blip r:embed="rId3">
            <a:extLst>
              <a:ext uri="{28A0092B-C50C-407E-A947-70E740481C1C}">
                <a14:useLocalDpi xmlns:a14="http://schemas.microsoft.com/office/drawing/2010/main" val="0"/>
              </a:ext>
            </a:extLst>
          </a:blip>
          <a:srcRect l="925"/>
          <a:stretch/>
        </p:blipFill>
        <p:spPr>
          <a:xfrm>
            <a:off x="324069" y="1665439"/>
            <a:ext cx="8516225" cy="2451113"/>
          </a:xfrm>
          <a:prstGeom prst="rect">
            <a:avLst/>
          </a:prstGeom>
          <a:ln>
            <a:solidFill>
              <a:srgbClr val="FF7E00"/>
            </a:solidFill>
          </a:ln>
        </p:spPr>
      </p:pic>
    </p:spTree>
    <p:extLst>
      <p:ext uri="{BB962C8B-B14F-4D97-AF65-F5344CB8AC3E}">
        <p14:creationId xmlns:p14="http://schemas.microsoft.com/office/powerpoint/2010/main" val="102872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Our Speaker</a:t>
            </a:r>
            <a:endParaRPr lang="en-US" dirty="0"/>
          </a:p>
        </p:txBody>
      </p:sp>
      <p:sp>
        <p:nvSpPr>
          <p:cNvPr id="3" name="Content Placeholder 2"/>
          <p:cNvSpPr>
            <a:spLocks noGrp="1"/>
          </p:cNvSpPr>
          <p:nvPr>
            <p:ph idx="1"/>
          </p:nvPr>
        </p:nvSpPr>
        <p:spPr>
          <a:xfrm>
            <a:off x="527051" y="1453733"/>
            <a:ext cx="6424528" cy="4525963"/>
          </a:xfrm>
        </p:spPr>
        <p:txBody>
          <a:bodyPr>
            <a:normAutofit lnSpcReduction="10000"/>
          </a:bodyPr>
          <a:lstStyle/>
          <a:p>
            <a:pPr>
              <a:lnSpc>
                <a:spcPct val="110000"/>
              </a:lnSpc>
              <a:defRPr/>
            </a:pPr>
            <a:r>
              <a:rPr lang="en-US" sz="2100" dirty="0">
                <a:solidFill>
                  <a:srgbClr val="8CAEB4"/>
                </a:solidFill>
              </a:rPr>
              <a:t>Coppelia Padgett, </a:t>
            </a:r>
            <a:r>
              <a:rPr lang="en-US" sz="2100" dirty="0"/>
              <a:t>senior analyst </a:t>
            </a:r>
            <a:r>
              <a:rPr lang="en-US" sz="2100" dirty="0" smtClean="0"/>
              <a:t>at AffirmX,</a:t>
            </a:r>
            <a:r>
              <a:rPr lang="en-US" sz="2100" dirty="0"/>
              <a:t> began her career as a Compliance </a:t>
            </a:r>
            <a:r>
              <a:rPr lang="en-US" sz="2100" dirty="0" smtClean="0"/>
              <a:t>Specialist </a:t>
            </a:r>
            <a:r>
              <a:rPr lang="en-US" sz="2100" dirty="0"/>
              <a:t>for the FDIC working primarily out of Los Angeles. She left the FDIC to found the Triac Company in 1992. This consulting firm grew to serve the compliance needs of hundreds of financial institutions in the Los Angeles metropolitan area and around the United States.</a:t>
            </a:r>
          </a:p>
          <a:p>
            <a:pPr>
              <a:lnSpc>
                <a:spcPct val="110000"/>
              </a:lnSpc>
              <a:defRPr/>
            </a:pPr>
            <a:r>
              <a:rPr lang="en-US" sz="2100" dirty="0"/>
              <a:t>In </a:t>
            </a:r>
            <a:r>
              <a:rPr lang="en-US" sz="2100" dirty="0" smtClean="0"/>
              <a:t>2011, </a:t>
            </a:r>
            <a:r>
              <a:rPr lang="en-US" sz="2100" dirty="0"/>
              <a:t>Ms. Padgett </a:t>
            </a:r>
            <a:r>
              <a:rPr lang="en-US" sz="2100" dirty="0" smtClean="0"/>
              <a:t>joined AffirmX (formerly known as Neighborbench) </a:t>
            </a:r>
            <a:r>
              <a:rPr lang="en-US" sz="2100" dirty="0"/>
              <a:t>as a researcher, </a:t>
            </a:r>
            <a:r>
              <a:rPr lang="en-US" sz="2100" dirty="0" smtClean="0"/>
              <a:t>analyst, </a:t>
            </a:r>
            <a:r>
              <a:rPr lang="en-US" sz="2100" dirty="0"/>
              <a:t>and writer. </a:t>
            </a:r>
          </a:p>
          <a:p>
            <a:pPr>
              <a:lnSpc>
                <a:spcPct val="110000"/>
              </a:lnSpc>
              <a:defRPr/>
            </a:pPr>
            <a:r>
              <a:rPr lang="en-US" sz="2100" dirty="0"/>
              <a:t>She graduated magna cum laude from the University of Tulsa with a degree in Economics.</a:t>
            </a:r>
          </a:p>
          <a:p>
            <a:pPr>
              <a:lnSpc>
                <a:spcPct val="110000"/>
              </a:lnSpc>
            </a:pPr>
            <a:endParaRPr lang="en-US" sz="2100" dirty="0"/>
          </a:p>
        </p:txBody>
      </p:sp>
      <p:pic>
        <p:nvPicPr>
          <p:cNvPr id="4" name="Picture 5" descr="20141013-IMG_4931.jpg"/>
          <p:cNvPicPr>
            <a:picLocks noChangeAspect="1"/>
          </p:cNvPicPr>
          <p:nvPr/>
        </p:nvPicPr>
        <p:blipFill>
          <a:blip r:embed="rId2" cstate="print"/>
          <a:srcRect/>
          <a:stretch>
            <a:fillRect/>
          </a:stretch>
        </p:blipFill>
        <p:spPr bwMode="auto">
          <a:xfrm>
            <a:off x="6796840" y="1616075"/>
            <a:ext cx="2127250" cy="3192463"/>
          </a:xfrm>
          <a:prstGeom prst="rect">
            <a:avLst/>
          </a:prstGeom>
          <a:noFill/>
          <a:ln w="9525">
            <a:noFill/>
            <a:miter lim="800000"/>
            <a:headEnd/>
            <a:tailEnd/>
          </a:ln>
        </p:spPr>
      </p:pic>
    </p:spTree>
    <p:extLst>
      <p:ext uri="{BB962C8B-B14F-4D97-AF65-F5344CB8AC3E}">
        <p14:creationId xmlns:p14="http://schemas.microsoft.com/office/powerpoint/2010/main" val="16367174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09"/>
            <a:ext cx="8229600" cy="579437"/>
          </a:xfrm>
        </p:spPr>
        <p:txBody>
          <a:bodyPr>
            <a:normAutofit fontScale="90000"/>
          </a:bodyPr>
          <a:lstStyle/>
          <a:p>
            <a:r>
              <a:rPr lang="en-US" sz="3000" dirty="0" smtClean="0"/>
              <a:t>Page 3: Alternative Calculating Cash to Close Table for Transaction Without a Seller</a:t>
            </a:r>
            <a:endParaRPr lang="en-US" sz="3000" dirty="0"/>
          </a:p>
        </p:txBody>
      </p:sp>
      <p:sp>
        <p:nvSpPr>
          <p:cNvPr id="3" name="Content Placeholder 2"/>
          <p:cNvSpPr>
            <a:spLocks noGrp="1"/>
          </p:cNvSpPr>
          <p:nvPr>
            <p:ph idx="1"/>
          </p:nvPr>
        </p:nvSpPr>
        <p:spPr>
          <a:xfrm>
            <a:off x="5605225" y="1639374"/>
            <a:ext cx="3270103" cy="1528842"/>
          </a:xfrm>
        </p:spPr>
        <p:txBody>
          <a:bodyPr>
            <a:normAutofit/>
          </a:bodyPr>
          <a:lstStyle/>
          <a:p>
            <a:pPr marL="0" indent="0">
              <a:buNone/>
            </a:pPr>
            <a:r>
              <a:rPr lang="en-US" sz="1600" dirty="0" smtClean="0"/>
              <a:t>.</a:t>
            </a:r>
            <a:endParaRPr lang="en-US" sz="1600" dirty="0"/>
          </a:p>
        </p:txBody>
      </p:sp>
      <p:sp>
        <p:nvSpPr>
          <p:cNvPr id="4" name="Content Placeholder 2"/>
          <p:cNvSpPr txBox="1">
            <a:spLocks/>
          </p:cNvSpPr>
          <p:nvPr/>
        </p:nvSpPr>
        <p:spPr>
          <a:xfrm>
            <a:off x="457200" y="4269626"/>
            <a:ext cx="8229600" cy="181425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sto MT"/>
                <a:ea typeface="+mn-ea"/>
                <a:cs typeface="Calisto MT"/>
              </a:defRPr>
            </a:lvl1pPr>
            <a:lvl2pPr marL="742950" indent="-285750" algn="l" defTabSz="457200" rtl="0" eaLnBrk="1" latinLnBrk="0" hangingPunct="1">
              <a:spcBef>
                <a:spcPct val="20000"/>
              </a:spcBef>
              <a:buFont typeface="Arial"/>
              <a:buChar char="–"/>
              <a:defRPr sz="2800" kern="1200">
                <a:solidFill>
                  <a:schemeClr val="tx1"/>
                </a:solidFill>
                <a:latin typeface="Calisto MT"/>
                <a:ea typeface="+mn-ea"/>
                <a:cs typeface="Calisto MT"/>
              </a:defRPr>
            </a:lvl2pPr>
            <a:lvl3pPr marL="1143000" indent="-228600" algn="l" defTabSz="457200" rtl="0" eaLnBrk="1" latinLnBrk="0" hangingPunct="1">
              <a:spcBef>
                <a:spcPct val="20000"/>
              </a:spcBef>
              <a:buFont typeface="Arial"/>
              <a:buChar char="•"/>
              <a:defRPr sz="2400" kern="1200">
                <a:solidFill>
                  <a:schemeClr val="tx1"/>
                </a:solidFill>
                <a:latin typeface="Calisto MT"/>
                <a:ea typeface="+mn-ea"/>
                <a:cs typeface="Calisto MT"/>
              </a:defRPr>
            </a:lvl3pPr>
            <a:lvl4pPr marL="16002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4pPr>
            <a:lvl5pPr marL="20574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Clr>
                <a:srgbClr val="E78D05"/>
              </a:buClr>
            </a:pPr>
            <a:r>
              <a:rPr lang="en-US" sz="1600" dirty="0" smtClean="0">
                <a:solidFill>
                  <a:srgbClr val="595959"/>
                </a:solidFill>
                <a:latin typeface="Arial"/>
                <a:cs typeface="Arial"/>
              </a:rPr>
              <a:t>Breakdown of closing costs and then provides a side-by-side comparison to the loan estimate and a third column to note any change.</a:t>
            </a:r>
          </a:p>
          <a:p>
            <a:pPr>
              <a:lnSpc>
                <a:spcPct val="110000"/>
              </a:lnSpc>
              <a:spcAft>
                <a:spcPts val="600"/>
              </a:spcAft>
              <a:buClr>
                <a:srgbClr val="E78D05"/>
              </a:buClr>
            </a:pPr>
            <a:r>
              <a:rPr lang="en-US" sz="1600" dirty="0" smtClean="0">
                <a:solidFill>
                  <a:srgbClr val="595959"/>
                </a:solidFill>
                <a:latin typeface="Arial"/>
                <a:cs typeface="Arial"/>
              </a:rPr>
              <a:t>Consumers WILL notice any change and you will must be prepared to explain.</a:t>
            </a:r>
            <a:endParaRPr lang="en-US" sz="1600" dirty="0">
              <a:solidFill>
                <a:srgbClr val="595959"/>
              </a:solidFill>
              <a:latin typeface="Arial"/>
              <a:cs typeface="Arial"/>
            </a:endParaRPr>
          </a:p>
          <a:p>
            <a:pPr>
              <a:lnSpc>
                <a:spcPct val="110000"/>
              </a:lnSpc>
              <a:spcAft>
                <a:spcPts val="600"/>
              </a:spcAft>
              <a:buClr>
                <a:srgbClr val="E78D05"/>
              </a:buClr>
            </a:pPr>
            <a:endParaRPr lang="en-US" sz="1600" dirty="0">
              <a:solidFill>
                <a:srgbClr val="595959"/>
              </a:solidFill>
              <a:latin typeface="Arial"/>
              <a:cs typeface="Arial"/>
            </a:endParaRPr>
          </a:p>
        </p:txBody>
      </p:sp>
      <p:pic>
        <p:nvPicPr>
          <p:cNvPr id="5" name="Picture 4" descr="CD 5.tiff"/>
          <p:cNvPicPr>
            <a:picLocks noChangeAspect="1"/>
          </p:cNvPicPr>
          <p:nvPr/>
        </p:nvPicPr>
        <p:blipFill rotWithShape="1">
          <a:blip r:embed="rId3">
            <a:extLst>
              <a:ext uri="{28A0092B-C50C-407E-A947-70E740481C1C}">
                <a14:useLocalDpi xmlns:a14="http://schemas.microsoft.com/office/drawing/2010/main" val="0"/>
              </a:ext>
            </a:extLst>
          </a:blip>
          <a:srcRect l="925"/>
          <a:stretch/>
        </p:blipFill>
        <p:spPr>
          <a:xfrm>
            <a:off x="324069" y="1665439"/>
            <a:ext cx="8516225" cy="2451113"/>
          </a:xfrm>
          <a:prstGeom prst="rect">
            <a:avLst/>
          </a:prstGeom>
          <a:ln>
            <a:solidFill>
              <a:srgbClr val="FF7E00"/>
            </a:solidFill>
          </a:ln>
        </p:spPr>
      </p:pic>
    </p:spTree>
    <p:extLst>
      <p:ext uri="{BB962C8B-B14F-4D97-AF65-F5344CB8AC3E}">
        <p14:creationId xmlns:p14="http://schemas.microsoft.com/office/powerpoint/2010/main" val="136299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09"/>
            <a:ext cx="8229600" cy="579437"/>
          </a:xfrm>
        </p:spPr>
        <p:txBody>
          <a:bodyPr>
            <a:normAutofit fontScale="90000"/>
          </a:bodyPr>
          <a:lstStyle/>
          <a:p>
            <a:r>
              <a:rPr lang="en-US" sz="3000" dirty="0" smtClean="0"/>
              <a:t>Page 3: Alternative Calculating Cash to Close Table for Transaction Without a Seller</a:t>
            </a:r>
            <a:endParaRPr lang="en-US" sz="3000" dirty="0"/>
          </a:p>
        </p:txBody>
      </p:sp>
      <p:sp>
        <p:nvSpPr>
          <p:cNvPr id="3" name="Content Placeholder 2"/>
          <p:cNvSpPr>
            <a:spLocks noGrp="1"/>
          </p:cNvSpPr>
          <p:nvPr>
            <p:ph idx="1"/>
          </p:nvPr>
        </p:nvSpPr>
        <p:spPr>
          <a:xfrm>
            <a:off x="5605225" y="1639374"/>
            <a:ext cx="3270103" cy="1528842"/>
          </a:xfrm>
        </p:spPr>
        <p:txBody>
          <a:bodyPr>
            <a:normAutofit/>
          </a:bodyPr>
          <a:lstStyle/>
          <a:p>
            <a:pPr marL="0" indent="0">
              <a:buNone/>
            </a:pPr>
            <a:r>
              <a:rPr lang="en-US" sz="1600" dirty="0" smtClean="0"/>
              <a:t>.</a:t>
            </a:r>
            <a:endParaRPr lang="en-US" sz="1600" dirty="0"/>
          </a:p>
        </p:txBody>
      </p:sp>
      <p:sp>
        <p:nvSpPr>
          <p:cNvPr id="4" name="Content Placeholder 2"/>
          <p:cNvSpPr txBox="1">
            <a:spLocks/>
          </p:cNvSpPr>
          <p:nvPr/>
        </p:nvSpPr>
        <p:spPr>
          <a:xfrm>
            <a:off x="457200" y="4269626"/>
            <a:ext cx="8229600" cy="181425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sto MT"/>
                <a:ea typeface="+mn-ea"/>
                <a:cs typeface="Calisto MT"/>
              </a:defRPr>
            </a:lvl1pPr>
            <a:lvl2pPr marL="742950" indent="-285750" algn="l" defTabSz="457200" rtl="0" eaLnBrk="1" latinLnBrk="0" hangingPunct="1">
              <a:spcBef>
                <a:spcPct val="20000"/>
              </a:spcBef>
              <a:buFont typeface="Arial"/>
              <a:buChar char="–"/>
              <a:defRPr sz="2800" kern="1200">
                <a:solidFill>
                  <a:schemeClr val="tx1"/>
                </a:solidFill>
                <a:latin typeface="Calisto MT"/>
                <a:ea typeface="+mn-ea"/>
                <a:cs typeface="Calisto MT"/>
              </a:defRPr>
            </a:lvl2pPr>
            <a:lvl3pPr marL="1143000" indent="-228600" algn="l" defTabSz="457200" rtl="0" eaLnBrk="1" latinLnBrk="0" hangingPunct="1">
              <a:spcBef>
                <a:spcPct val="20000"/>
              </a:spcBef>
              <a:buFont typeface="Arial"/>
              <a:buChar char="•"/>
              <a:defRPr sz="2400" kern="1200">
                <a:solidFill>
                  <a:schemeClr val="tx1"/>
                </a:solidFill>
                <a:latin typeface="Calisto MT"/>
                <a:ea typeface="+mn-ea"/>
                <a:cs typeface="Calisto MT"/>
              </a:defRPr>
            </a:lvl3pPr>
            <a:lvl4pPr marL="16002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4pPr>
            <a:lvl5pPr marL="2057400" indent="-228600" algn="l" defTabSz="457200" rtl="0" eaLnBrk="1" latinLnBrk="0" hangingPunct="1">
              <a:spcBef>
                <a:spcPct val="20000"/>
              </a:spcBef>
              <a:buFont typeface="Arial"/>
              <a:buChar char="»"/>
              <a:defRPr sz="2000" kern="1200">
                <a:solidFill>
                  <a:schemeClr val="tx1"/>
                </a:solidFill>
                <a:latin typeface="Calisto MT"/>
                <a:ea typeface="+mn-ea"/>
                <a:cs typeface="Calisto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Clr>
                <a:srgbClr val="E78D05"/>
              </a:buClr>
            </a:pPr>
            <a:endParaRPr lang="en-US" sz="1600" dirty="0">
              <a:solidFill>
                <a:srgbClr val="595959"/>
              </a:solidFill>
              <a:latin typeface="Arial"/>
              <a:cs typeface="Arial"/>
            </a:endParaRPr>
          </a:p>
        </p:txBody>
      </p:sp>
      <p:pic>
        <p:nvPicPr>
          <p:cNvPr id="5" name="Picture 4" descr="CD 5.tiff"/>
          <p:cNvPicPr>
            <a:picLocks noChangeAspect="1"/>
          </p:cNvPicPr>
          <p:nvPr/>
        </p:nvPicPr>
        <p:blipFill rotWithShape="1">
          <a:blip r:embed="rId3">
            <a:extLst>
              <a:ext uri="{28A0092B-C50C-407E-A947-70E740481C1C}">
                <a14:useLocalDpi xmlns:a14="http://schemas.microsoft.com/office/drawing/2010/main" val="0"/>
              </a:ext>
            </a:extLst>
          </a:blip>
          <a:srcRect l="925"/>
          <a:stretch/>
        </p:blipFill>
        <p:spPr>
          <a:xfrm>
            <a:off x="324069" y="1665439"/>
            <a:ext cx="8516225" cy="2451113"/>
          </a:xfrm>
          <a:prstGeom prst="rect">
            <a:avLst/>
          </a:prstGeom>
          <a:ln>
            <a:solidFill>
              <a:srgbClr val="FF7E00"/>
            </a:solidFill>
          </a:ln>
        </p:spPr>
      </p:pic>
    </p:spTree>
    <p:extLst>
      <p:ext uri="{BB962C8B-B14F-4D97-AF65-F5344CB8AC3E}">
        <p14:creationId xmlns:p14="http://schemas.microsoft.com/office/powerpoint/2010/main" val="63110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 Summary of Transaction Table</a:t>
            </a:r>
            <a:endParaRPr lang="en-US" dirty="0"/>
          </a:p>
        </p:txBody>
      </p:sp>
      <p:pic>
        <p:nvPicPr>
          <p:cNvPr id="4" name="Content Placeholder 3" descr="CD 6.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1030" r="438" b="39038"/>
          <a:stretch/>
        </p:blipFill>
        <p:spPr>
          <a:xfrm>
            <a:off x="565047" y="1550848"/>
            <a:ext cx="8121753" cy="4638892"/>
          </a:xfrm>
          <a:ln>
            <a:solidFill>
              <a:srgbClr val="FF7E00"/>
            </a:solidFill>
          </a:ln>
        </p:spPr>
      </p:pic>
    </p:spTree>
    <p:extLst>
      <p:ext uri="{BB962C8B-B14F-4D97-AF65-F5344CB8AC3E}">
        <p14:creationId xmlns:p14="http://schemas.microsoft.com/office/powerpoint/2010/main" val="406092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gstock_ 29267800 - Question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02" y="1848241"/>
            <a:ext cx="5675598" cy="4723359"/>
          </a:xfrm>
          <a:prstGeom prst="rect">
            <a:avLst/>
          </a:prstGeom>
        </p:spPr>
      </p:pic>
      <p:sp>
        <p:nvSpPr>
          <p:cNvPr id="2" name="Title 1"/>
          <p:cNvSpPr>
            <a:spLocks noGrp="1"/>
          </p:cNvSpPr>
          <p:nvPr>
            <p:ph type="title"/>
          </p:nvPr>
        </p:nvSpPr>
        <p:spPr/>
        <p:txBody>
          <a:bodyPr/>
          <a:lstStyle/>
          <a:p>
            <a:r>
              <a:rPr lang="en-US" dirty="0" smtClean="0"/>
              <a:t>Page 3: Borrower’s Transaction</a:t>
            </a:r>
            <a:endParaRPr lang="en-US" dirty="0"/>
          </a:p>
        </p:txBody>
      </p:sp>
      <p:pic>
        <p:nvPicPr>
          <p:cNvPr id="5" name="Picture 4" descr="Screen Shot 2015-04-30 at 3.36.27 PM.png"/>
          <p:cNvPicPr>
            <a:picLocks noChangeAspect="1"/>
          </p:cNvPicPr>
          <p:nvPr/>
        </p:nvPicPr>
        <p:blipFill rotWithShape="1">
          <a:blip r:embed="rId4">
            <a:extLst>
              <a:ext uri="{28A0092B-C50C-407E-A947-70E740481C1C}">
                <a14:useLocalDpi xmlns:a14="http://schemas.microsoft.com/office/drawing/2010/main" val="0"/>
              </a:ext>
            </a:extLst>
          </a:blip>
          <a:srcRect r="50344"/>
          <a:stretch/>
        </p:blipFill>
        <p:spPr>
          <a:xfrm>
            <a:off x="457200" y="1120691"/>
            <a:ext cx="3377179" cy="6434628"/>
          </a:xfrm>
          <a:prstGeom prst="rect">
            <a:avLst/>
          </a:prstGeom>
          <a:ln>
            <a:solidFill>
              <a:srgbClr val="FF7E00"/>
            </a:solidFill>
          </a:ln>
        </p:spPr>
      </p:pic>
    </p:spTree>
    <p:extLst>
      <p:ext uri="{BB962C8B-B14F-4D97-AF65-F5344CB8AC3E}">
        <p14:creationId xmlns:p14="http://schemas.microsoft.com/office/powerpoint/2010/main" val="3802514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Smiling-Young-Man-With-Check-I-470614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42" y="1970226"/>
            <a:ext cx="6239710" cy="4887773"/>
          </a:xfrm>
          <a:prstGeom prst="rect">
            <a:avLst/>
          </a:prstGeom>
        </p:spPr>
      </p:pic>
      <p:sp>
        <p:nvSpPr>
          <p:cNvPr id="2" name="Title 1"/>
          <p:cNvSpPr>
            <a:spLocks noGrp="1"/>
          </p:cNvSpPr>
          <p:nvPr>
            <p:ph type="title"/>
          </p:nvPr>
        </p:nvSpPr>
        <p:spPr/>
        <p:txBody>
          <a:bodyPr/>
          <a:lstStyle/>
          <a:p>
            <a:r>
              <a:rPr lang="en-US" dirty="0" smtClean="0"/>
              <a:t>Page 3: Seller’s Transactions</a:t>
            </a:r>
            <a:endParaRPr lang="en-US" dirty="0"/>
          </a:p>
        </p:txBody>
      </p:sp>
      <p:pic>
        <p:nvPicPr>
          <p:cNvPr id="3" name="Picture 2" descr="Screen Shot 2015-04-30 at 3.36.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978" y="1145594"/>
            <a:ext cx="3437777" cy="6135778"/>
          </a:xfrm>
          <a:prstGeom prst="rect">
            <a:avLst/>
          </a:prstGeom>
          <a:ln>
            <a:solidFill>
              <a:srgbClr val="FF7E00"/>
            </a:solidFill>
          </a:ln>
        </p:spPr>
      </p:pic>
    </p:spTree>
    <p:extLst>
      <p:ext uri="{BB962C8B-B14F-4D97-AF65-F5344CB8AC3E}">
        <p14:creationId xmlns:p14="http://schemas.microsoft.com/office/powerpoint/2010/main" val="173433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4: Additional Information</a:t>
            </a:r>
            <a:endParaRPr lang="en-US" dirty="0"/>
          </a:p>
        </p:txBody>
      </p:sp>
      <p:pic>
        <p:nvPicPr>
          <p:cNvPr id="5" name="Picture 4" descr="CD 7.tiff"/>
          <p:cNvPicPr>
            <a:picLocks noChangeAspect="1"/>
          </p:cNvPicPr>
          <p:nvPr/>
        </p:nvPicPr>
        <p:blipFill rotWithShape="1">
          <a:blip r:embed="rId3">
            <a:extLst>
              <a:ext uri="{28A0092B-C50C-407E-A947-70E740481C1C}">
                <a14:useLocalDpi xmlns:a14="http://schemas.microsoft.com/office/drawing/2010/main" val="0"/>
              </a:ext>
            </a:extLst>
          </a:blip>
          <a:srcRect b="32312"/>
          <a:stretch/>
        </p:blipFill>
        <p:spPr>
          <a:xfrm>
            <a:off x="623455" y="1550274"/>
            <a:ext cx="8063345" cy="4642069"/>
          </a:xfrm>
          <a:prstGeom prst="rect">
            <a:avLst/>
          </a:prstGeom>
          <a:ln>
            <a:solidFill>
              <a:srgbClr val="FF7E00"/>
            </a:solidFill>
          </a:ln>
        </p:spPr>
      </p:pic>
    </p:spTree>
    <p:extLst>
      <p:ext uri="{BB962C8B-B14F-4D97-AF65-F5344CB8AC3E}">
        <p14:creationId xmlns:p14="http://schemas.microsoft.com/office/powerpoint/2010/main" val="274456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4: Loan Disclosures</a:t>
            </a:r>
            <a:endParaRPr lang="en-US" dirty="0"/>
          </a:p>
        </p:txBody>
      </p:sp>
      <p:pic>
        <p:nvPicPr>
          <p:cNvPr id="5" name="Picture 4" descr="CD 7.tiff"/>
          <p:cNvPicPr>
            <a:picLocks noChangeAspect="1"/>
          </p:cNvPicPr>
          <p:nvPr/>
        </p:nvPicPr>
        <p:blipFill rotWithShape="1">
          <a:blip r:embed="rId3">
            <a:extLst>
              <a:ext uri="{28A0092B-C50C-407E-A947-70E740481C1C}">
                <a14:useLocalDpi xmlns:a14="http://schemas.microsoft.com/office/drawing/2010/main" val="0"/>
              </a:ext>
            </a:extLst>
          </a:blip>
          <a:srcRect b="32312"/>
          <a:stretch/>
        </p:blipFill>
        <p:spPr>
          <a:xfrm>
            <a:off x="623455" y="1550274"/>
            <a:ext cx="8063345" cy="4642069"/>
          </a:xfrm>
          <a:prstGeom prst="rect">
            <a:avLst/>
          </a:prstGeom>
          <a:ln>
            <a:solidFill>
              <a:srgbClr val="FF7E00"/>
            </a:solidFill>
          </a:ln>
        </p:spPr>
      </p:pic>
    </p:spTree>
    <p:extLst>
      <p:ext uri="{BB962C8B-B14F-4D97-AF65-F5344CB8AC3E}">
        <p14:creationId xmlns:p14="http://schemas.microsoft.com/office/powerpoint/2010/main" val="135784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Consfused-businessman-holding--303552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636" y="1417639"/>
            <a:ext cx="7650508" cy="5440361"/>
          </a:xfrm>
          <a:prstGeom prst="rect">
            <a:avLst/>
          </a:prstGeom>
        </p:spPr>
      </p:pic>
      <p:sp>
        <p:nvSpPr>
          <p:cNvPr id="2" name="Title 1"/>
          <p:cNvSpPr>
            <a:spLocks noGrp="1"/>
          </p:cNvSpPr>
          <p:nvPr>
            <p:ph type="title"/>
          </p:nvPr>
        </p:nvSpPr>
        <p:spPr/>
        <p:txBody>
          <a:bodyPr/>
          <a:lstStyle/>
          <a:p>
            <a:r>
              <a:rPr lang="en-US" dirty="0" smtClean="0"/>
              <a:t>Page 4: Escrow Account</a:t>
            </a:r>
            <a:endParaRPr lang="en-US" dirty="0"/>
          </a:p>
        </p:txBody>
      </p:sp>
      <p:pic>
        <p:nvPicPr>
          <p:cNvPr id="3" name="Picture 2" descr="Screen Shot 2015-04-30 at 3.58.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0432">
            <a:off x="1195337" y="1666188"/>
            <a:ext cx="3811041" cy="5994778"/>
          </a:xfrm>
          <a:prstGeom prst="rect">
            <a:avLst/>
          </a:prstGeom>
          <a:ln>
            <a:noFill/>
          </a:ln>
        </p:spPr>
      </p:pic>
    </p:spTree>
    <p:extLst>
      <p:ext uri="{BB962C8B-B14F-4D97-AF65-F5344CB8AC3E}">
        <p14:creationId xmlns:p14="http://schemas.microsoft.com/office/powerpoint/2010/main" val="419161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Page 4: Adjustable Payment (AP) Table &amp; Adjustable Interest Rate (AIR) Table</a:t>
            </a:r>
            <a:endParaRPr lang="en-US" sz="3200" dirty="0"/>
          </a:p>
        </p:txBody>
      </p:sp>
      <p:pic>
        <p:nvPicPr>
          <p:cNvPr id="4" name="Picture 3" descr="Screen Shot 2015-04-30 at 4.04.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72" y="2027427"/>
            <a:ext cx="3810000" cy="2095500"/>
          </a:xfrm>
          <a:prstGeom prst="rect">
            <a:avLst/>
          </a:prstGeom>
          <a:ln>
            <a:solidFill>
              <a:srgbClr val="FF7E00"/>
            </a:solidFill>
          </a:ln>
        </p:spPr>
      </p:pic>
      <p:pic>
        <p:nvPicPr>
          <p:cNvPr id="5" name="Picture 4" descr="Screen Shot 2015-04-30 at 4.06.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9703" y="2027426"/>
            <a:ext cx="4401262" cy="2268552"/>
          </a:xfrm>
          <a:prstGeom prst="rect">
            <a:avLst/>
          </a:prstGeom>
          <a:ln>
            <a:solidFill>
              <a:srgbClr val="FF7E00"/>
            </a:solidFill>
          </a:ln>
        </p:spPr>
      </p:pic>
    </p:spTree>
    <p:extLst>
      <p:ext uri="{BB962C8B-B14F-4D97-AF65-F5344CB8AC3E}">
        <p14:creationId xmlns:p14="http://schemas.microsoft.com/office/powerpoint/2010/main" val="420169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5: Loan calculations, Disclosures &amp; Contact </a:t>
            </a:r>
            <a:r>
              <a:rPr lang="en-US" dirty="0"/>
              <a:t>I</a:t>
            </a:r>
            <a:r>
              <a:rPr lang="en-US" dirty="0" smtClean="0"/>
              <a:t>nfo</a:t>
            </a:r>
            <a:endParaRPr lang="en-US" dirty="0"/>
          </a:p>
        </p:txBody>
      </p:sp>
      <p:pic>
        <p:nvPicPr>
          <p:cNvPr id="5" name="Picture 4" descr="CD 8.tiff"/>
          <p:cNvPicPr>
            <a:picLocks noChangeAspect="1"/>
          </p:cNvPicPr>
          <p:nvPr/>
        </p:nvPicPr>
        <p:blipFill rotWithShape="1">
          <a:blip r:embed="rId3">
            <a:extLst>
              <a:ext uri="{28A0092B-C50C-407E-A947-70E740481C1C}">
                <a14:useLocalDpi xmlns:a14="http://schemas.microsoft.com/office/drawing/2010/main" val="0"/>
              </a:ext>
            </a:extLst>
          </a:blip>
          <a:srcRect b="38269"/>
          <a:stretch/>
        </p:blipFill>
        <p:spPr>
          <a:xfrm>
            <a:off x="208292" y="1515243"/>
            <a:ext cx="5596012" cy="3845034"/>
          </a:xfrm>
          <a:prstGeom prst="rect">
            <a:avLst/>
          </a:prstGeom>
          <a:ln>
            <a:solidFill>
              <a:srgbClr val="FF7E00"/>
            </a:solidFill>
          </a:ln>
        </p:spPr>
      </p:pic>
      <p:pic>
        <p:nvPicPr>
          <p:cNvPr id="6" name="Picture 5" descr="CD 8.tiff"/>
          <p:cNvPicPr>
            <a:picLocks noChangeAspect="1"/>
          </p:cNvPicPr>
          <p:nvPr/>
        </p:nvPicPr>
        <p:blipFill rotWithShape="1">
          <a:blip r:embed="rId3">
            <a:extLst>
              <a:ext uri="{28A0092B-C50C-407E-A947-70E740481C1C}">
                <a14:useLocalDpi xmlns:a14="http://schemas.microsoft.com/office/drawing/2010/main" val="0"/>
              </a:ext>
            </a:extLst>
          </a:blip>
          <a:srcRect t="61165"/>
          <a:stretch/>
        </p:blipFill>
        <p:spPr>
          <a:xfrm>
            <a:off x="3437243" y="3993931"/>
            <a:ext cx="5531587" cy="2391103"/>
          </a:xfrm>
          <a:prstGeom prst="rect">
            <a:avLst/>
          </a:prstGeom>
          <a:ln>
            <a:solidFill>
              <a:srgbClr val="FF7E00"/>
            </a:solidFill>
          </a:ln>
        </p:spPr>
      </p:pic>
      <p:sp>
        <p:nvSpPr>
          <p:cNvPr id="7" name="Content Placeholder 2"/>
          <p:cNvSpPr>
            <a:spLocks noGrp="1"/>
          </p:cNvSpPr>
          <p:nvPr>
            <p:ph idx="1"/>
          </p:nvPr>
        </p:nvSpPr>
        <p:spPr>
          <a:xfrm>
            <a:off x="5952539" y="1584053"/>
            <a:ext cx="3016291" cy="2746311"/>
          </a:xfrm>
        </p:spPr>
        <p:txBody>
          <a:bodyPr>
            <a:normAutofit/>
          </a:bodyPr>
          <a:lstStyle/>
          <a:p>
            <a:r>
              <a:rPr lang="en-US" sz="2300" dirty="0" smtClean="0"/>
              <a:t>There are new additional disclosures as required by Dodd-Frank Act. </a:t>
            </a:r>
          </a:p>
        </p:txBody>
      </p:sp>
    </p:spTree>
    <p:extLst>
      <p:ext uri="{BB962C8B-B14F-4D97-AF65-F5344CB8AC3E}">
        <p14:creationId xmlns:p14="http://schemas.microsoft.com/office/powerpoint/2010/main" val="29497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Outline for This Webinar:</a:t>
            </a:r>
            <a:endParaRPr lang="en-US" sz="4000" dirty="0"/>
          </a:p>
        </p:txBody>
      </p:sp>
      <p:sp>
        <p:nvSpPr>
          <p:cNvPr id="3" name="Content Placeholder 2"/>
          <p:cNvSpPr>
            <a:spLocks noGrp="1"/>
          </p:cNvSpPr>
          <p:nvPr>
            <p:ph idx="1"/>
          </p:nvPr>
        </p:nvSpPr>
        <p:spPr/>
        <p:txBody>
          <a:bodyPr/>
          <a:lstStyle/>
          <a:p>
            <a:pPr>
              <a:lnSpc>
                <a:spcPct val="110000"/>
              </a:lnSpc>
              <a:spcBef>
                <a:spcPts val="600"/>
              </a:spcBef>
              <a:defRPr/>
            </a:pPr>
            <a:r>
              <a:rPr lang="en-US" sz="3000" dirty="0" smtClean="0"/>
              <a:t>The Basics of Implementation</a:t>
            </a:r>
            <a:endParaRPr lang="en-US" sz="2600" dirty="0" smtClean="0"/>
          </a:p>
          <a:p>
            <a:pPr>
              <a:lnSpc>
                <a:spcPct val="110000"/>
              </a:lnSpc>
              <a:spcBef>
                <a:spcPts val="600"/>
              </a:spcBef>
              <a:defRPr/>
            </a:pPr>
            <a:r>
              <a:rPr lang="en-US" sz="3000" dirty="0" smtClean="0"/>
              <a:t>The Closing Estimate Form- Page by Page</a:t>
            </a:r>
          </a:p>
          <a:p>
            <a:pPr lvl="1">
              <a:lnSpc>
                <a:spcPct val="110000"/>
              </a:lnSpc>
              <a:spcBef>
                <a:spcPts val="600"/>
              </a:spcBef>
              <a:defRPr/>
            </a:pPr>
            <a:r>
              <a:rPr lang="en-US" sz="2200" dirty="0" smtClean="0"/>
              <a:t>Page One- Loan Terms</a:t>
            </a:r>
          </a:p>
          <a:p>
            <a:pPr lvl="1">
              <a:lnSpc>
                <a:spcPct val="110000"/>
              </a:lnSpc>
              <a:spcBef>
                <a:spcPts val="600"/>
              </a:spcBef>
              <a:defRPr/>
            </a:pPr>
            <a:r>
              <a:rPr lang="en-US" sz="2200" dirty="0" smtClean="0"/>
              <a:t>Page Two- Closing Costs</a:t>
            </a:r>
          </a:p>
          <a:p>
            <a:pPr lvl="1">
              <a:lnSpc>
                <a:spcPct val="110000"/>
              </a:lnSpc>
              <a:spcBef>
                <a:spcPts val="600"/>
              </a:spcBef>
              <a:defRPr/>
            </a:pPr>
            <a:r>
              <a:rPr lang="en-US" sz="2200" dirty="0" smtClean="0"/>
              <a:t>Page Three- Summary Transactions &amp; Cash to Close</a:t>
            </a:r>
          </a:p>
          <a:p>
            <a:pPr lvl="1">
              <a:lnSpc>
                <a:spcPct val="110000"/>
              </a:lnSpc>
              <a:spcBef>
                <a:spcPts val="600"/>
              </a:spcBef>
              <a:defRPr/>
            </a:pPr>
            <a:r>
              <a:rPr lang="en-US" sz="2200" dirty="0" smtClean="0"/>
              <a:t>Page Four- Disclosures &amp; Escrow</a:t>
            </a:r>
          </a:p>
          <a:p>
            <a:pPr lvl="1">
              <a:lnSpc>
                <a:spcPct val="110000"/>
              </a:lnSpc>
              <a:spcBef>
                <a:spcPts val="600"/>
              </a:spcBef>
              <a:defRPr/>
            </a:pPr>
            <a:r>
              <a:rPr lang="en-US" sz="2200" dirty="0" smtClean="0"/>
              <a:t>Page Five- More Disclosures &amp; Contact Info</a:t>
            </a:r>
          </a:p>
          <a:p>
            <a:pPr>
              <a:lnSpc>
                <a:spcPct val="110000"/>
              </a:lnSpc>
              <a:spcBef>
                <a:spcPts val="600"/>
              </a:spcBef>
              <a:defRPr/>
            </a:pPr>
            <a:r>
              <a:rPr lang="en-US" sz="3000" dirty="0" smtClean="0"/>
              <a:t>Other Requirements</a:t>
            </a:r>
          </a:p>
          <a:p>
            <a:pPr>
              <a:lnSpc>
                <a:spcPct val="110000"/>
              </a:lnSpc>
              <a:spcBef>
                <a:spcPts val="600"/>
              </a:spcBef>
              <a:defRPr/>
            </a:pPr>
            <a:r>
              <a:rPr lang="en-US" sz="2600" dirty="0" smtClean="0"/>
              <a:t>Trouble Shooting Questions</a:t>
            </a:r>
          </a:p>
          <a:p>
            <a:pPr>
              <a:lnSpc>
                <a:spcPct val="110000"/>
              </a:lnSpc>
              <a:spcBef>
                <a:spcPts val="600"/>
              </a:spcBef>
              <a:defRPr/>
            </a:pPr>
            <a:endParaRPr lang="en-US" sz="2600" dirty="0" smtClean="0"/>
          </a:p>
          <a:p>
            <a:pPr lvl="1">
              <a:lnSpc>
                <a:spcPct val="110000"/>
              </a:lnSpc>
              <a:spcBef>
                <a:spcPts val="600"/>
              </a:spcBef>
              <a:defRPr/>
            </a:pPr>
            <a:endParaRPr lang="en-US" sz="2600" dirty="0" smtClean="0"/>
          </a:p>
          <a:p>
            <a:pPr lvl="1">
              <a:lnSpc>
                <a:spcPct val="110000"/>
              </a:lnSpc>
              <a:spcBef>
                <a:spcPts val="600"/>
              </a:spcBef>
              <a:defRPr/>
            </a:pPr>
            <a:endParaRPr lang="en-US" sz="2600" dirty="0"/>
          </a:p>
          <a:p>
            <a:pPr lvl="1">
              <a:lnSpc>
                <a:spcPct val="110000"/>
              </a:lnSpc>
              <a:spcBef>
                <a:spcPts val="600"/>
              </a:spcBef>
              <a:defRPr/>
            </a:pPr>
            <a:endParaRPr lang="en-US" sz="2600" dirty="0" smtClean="0"/>
          </a:p>
          <a:p>
            <a:pPr>
              <a:lnSpc>
                <a:spcPct val="110000"/>
              </a:lnSpc>
              <a:spcBef>
                <a:spcPts val="600"/>
              </a:spcBef>
              <a:defRPr/>
            </a:pPr>
            <a:endParaRPr lang="en-US" sz="3000" dirty="0"/>
          </a:p>
          <a:p>
            <a:pPr marL="0" indent="0">
              <a:lnSpc>
                <a:spcPct val="110000"/>
              </a:lnSpc>
              <a:buNone/>
              <a:defRPr/>
            </a:pPr>
            <a:endParaRPr lang="en-US" dirty="0"/>
          </a:p>
          <a:p>
            <a:pPr lvl="1">
              <a:lnSpc>
                <a:spcPct val="110000"/>
              </a:lnSpc>
              <a:defRPr/>
            </a:pPr>
            <a:endParaRPr lang="en-US" sz="1600" dirty="0"/>
          </a:p>
          <a:p>
            <a:pPr marL="457200" lvl="1" indent="0">
              <a:lnSpc>
                <a:spcPct val="110000"/>
              </a:lnSpc>
              <a:buFontTx/>
              <a:buNone/>
              <a:defRPr/>
            </a:pPr>
            <a:endParaRPr lang="en-US" sz="1600" dirty="0"/>
          </a:p>
          <a:p>
            <a:pPr>
              <a:lnSpc>
                <a:spcPct val="110000"/>
              </a:lnSpc>
              <a:defRPr/>
            </a:pPr>
            <a:endParaRPr lang="en-US" dirty="0"/>
          </a:p>
          <a:p>
            <a:pPr marL="457200" lvl="1" indent="0">
              <a:lnSpc>
                <a:spcPct val="110000"/>
              </a:lnSpc>
              <a:buFontTx/>
              <a:buNone/>
              <a:defRPr/>
            </a:pPr>
            <a:endParaRPr lang="en-US" dirty="0"/>
          </a:p>
          <a:p>
            <a:pPr>
              <a:lnSpc>
                <a:spcPct val="110000"/>
              </a:lnSpc>
            </a:pPr>
            <a:endParaRPr lang="en-US" dirty="0"/>
          </a:p>
        </p:txBody>
      </p:sp>
    </p:spTree>
    <p:extLst>
      <p:ext uri="{BB962C8B-B14F-4D97-AF65-F5344CB8AC3E}">
        <p14:creationId xmlns:p14="http://schemas.microsoft.com/office/powerpoint/2010/main" val="106858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photoclub_750864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557" y="2154215"/>
            <a:ext cx="7886691" cy="5257794"/>
          </a:xfrm>
          <a:prstGeom prst="rect">
            <a:avLst/>
          </a:prstGeom>
        </p:spPr>
      </p:pic>
      <p:sp>
        <p:nvSpPr>
          <p:cNvPr id="2" name="Title 1"/>
          <p:cNvSpPr>
            <a:spLocks noGrp="1"/>
          </p:cNvSpPr>
          <p:nvPr>
            <p:ph type="title"/>
          </p:nvPr>
        </p:nvSpPr>
        <p:spPr/>
        <p:txBody>
          <a:bodyPr/>
          <a:lstStyle/>
          <a:p>
            <a:r>
              <a:rPr lang="en-US" dirty="0" smtClean="0"/>
              <a:t>Page 5: Loan Calculations &amp; Other Disclosures</a:t>
            </a:r>
            <a:endParaRPr lang="en-US" dirty="0"/>
          </a:p>
        </p:txBody>
      </p:sp>
      <p:pic>
        <p:nvPicPr>
          <p:cNvPr id="8" name="Picture 7" descr="CD 8.tiff"/>
          <p:cNvPicPr>
            <a:picLocks noChangeAspect="1"/>
          </p:cNvPicPr>
          <p:nvPr/>
        </p:nvPicPr>
        <p:blipFill rotWithShape="1">
          <a:blip r:embed="rId4">
            <a:extLst>
              <a:ext uri="{28A0092B-C50C-407E-A947-70E740481C1C}">
                <a14:useLocalDpi xmlns:a14="http://schemas.microsoft.com/office/drawing/2010/main" val="0"/>
              </a:ext>
            </a:extLst>
          </a:blip>
          <a:srcRect b="38269"/>
          <a:stretch/>
        </p:blipFill>
        <p:spPr>
          <a:xfrm>
            <a:off x="2997407" y="1677121"/>
            <a:ext cx="5596012" cy="3845034"/>
          </a:xfrm>
          <a:prstGeom prst="rect">
            <a:avLst/>
          </a:prstGeom>
          <a:ln>
            <a:solidFill>
              <a:srgbClr val="FF7E00"/>
            </a:solidFill>
          </a:ln>
        </p:spPr>
      </p:pic>
    </p:spTree>
    <p:extLst>
      <p:ext uri="{BB962C8B-B14F-4D97-AF65-F5344CB8AC3E}">
        <p14:creationId xmlns:p14="http://schemas.microsoft.com/office/powerpoint/2010/main" val="91512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5: Contact Information &amp; Confirm Receipt</a:t>
            </a:r>
            <a:endParaRPr lang="en-US" dirty="0"/>
          </a:p>
        </p:txBody>
      </p:sp>
      <p:pic>
        <p:nvPicPr>
          <p:cNvPr id="4" name="Picture 3" descr="CD 8.tiff"/>
          <p:cNvPicPr>
            <a:picLocks noChangeAspect="1"/>
          </p:cNvPicPr>
          <p:nvPr/>
        </p:nvPicPr>
        <p:blipFill rotWithShape="1">
          <a:blip r:embed="rId3">
            <a:extLst>
              <a:ext uri="{28A0092B-C50C-407E-A947-70E740481C1C}">
                <a14:useLocalDpi xmlns:a14="http://schemas.microsoft.com/office/drawing/2010/main" val="0"/>
              </a:ext>
            </a:extLst>
          </a:blip>
          <a:srcRect t="61165"/>
          <a:stretch/>
        </p:blipFill>
        <p:spPr>
          <a:xfrm>
            <a:off x="635677" y="1540865"/>
            <a:ext cx="5531587" cy="2391103"/>
          </a:xfrm>
          <a:prstGeom prst="rect">
            <a:avLst/>
          </a:prstGeom>
          <a:ln>
            <a:solidFill>
              <a:srgbClr val="FF7E00"/>
            </a:solidFill>
          </a:ln>
        </p:spPr>
      </p:pic>
      <p:pic>
        <p:nvPicPr>
          <p:cNvPr id="3" name="Picture 2" descr="Screen Shot 2015-04-30 at 4.21.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551" y="4187243"/>
            <a:ext cx="6657988" cy="1609623"/>
          </a:xfrm>
          <a:prstGeom prst="rect">
            <a:avLst/>
          </a:prstGeom>
          <a:ln>
            <a:solidFill>
              <a:srgbClr val="FF7E00"/>
            </a:solidFill>
          </a:ln>
        </p:spPr>
      </p:pic>
    </p:spTree>
    <p:extLst>
      <p:ext uri="{BB962C8B-B14F-4D97-AF65-F5344CB8AC3E}">
        <p14:creationId xmlns:p14="http://schemas.microsoft.com/office/powerpoint/2010/main" val="30549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 Shooting:</a:t>
            </a:r>
            <a:endParaRPr lang="en-US" dirty="0"/>
          </a:p>
        </p:txBody>
      </p:sp>
      <p:sp>
        <p:nvSpPr>
          <p:cNvPr id="3" name="Content Placeholder 2"/>
          <p:cNvSpPr>
            <a:spLocks noGrp="1"/>
          </p:cNvSpPr>
          <p:nvPr>
            <p:ph idx="1"/>
          </p:nvPr>
        </p:nvSpPr>
        <p:spPr>
          <a:xfrm>
            <a:off x="350345" y="1432526"/>
            <a:ext cx="8495861" cy="4525963"/>
          </a:xfrm>
        </p:spPr>
        <p:txBody>
          <a:bodyPr>
            <a:normAutofit/>
          </a:bodyPr>
          <a:lstStyle/>
          <a:p>
            <a:r>
              <a:rPr lang="en-US" sz="2600" dirty="0" smtClean="0"/>
              <a:t>What if a consumer asks for the revised Closing Disclosure before consummation?</a:t>
            </a:r>
          </a:p>
          <a:p>
            <a:r>
              <a:rPr lang="en-US" sz="2600" dirty="0" smtClean="0"/>
              <a:t>What if there is more than one consumer?</a:t>
            </a:r>
          </a:p>
          <a:p>
            <a:pPr lvl="1"/>
            <a:r>
              <a:rPr lang="en-US" sz="2100" dirty="0" smtClean="0"/>
              <a:t>Disclosure must be given separately to each consumer who has the right of rescission.</a:t>
            </a:r>
          </a:p>
          <a:p>
            <a:pPr lvl="1"/>
            <a:r>
              <a:rPr lang="en-US" sz="2100" dirty="0" smtClean="0"/>
              <a:t>In non-rescindable transaction, only the primary liability consumer needs the disclosure.</a:t>
            </a:r>
          </a:p>
          <a:p>
            <a:r>
              <a:rPr lang="en-US" sz="2600" dirty="0" smtClean="0"/>
              <a:t>Can a consumer </a:t>
            </a:r>
            <a:r>
              <a:rPr lang="en-US" sz="2600" dirty="0"/>
              <a:t>w</a:t>
            </a:r>
            <a:r>
              <a:rPr lang="en-US" sz="2600" dirty="0" smtClean="0"/>
              <a:t>aive the 3-business </a:t>
            </a:r>
            <a:r>
              <a:rPr lang="en-US" sz="2600" dirty="0"/>
              <a:t>d</a:t>
            </a:r>
            <a:r>
              <a:rPr lang="en-US" sz="2600" dirty="0" smtClean="0"/>
              <a:t>ay </a:t>
            </a:r>
            <a:r>
              <a:rPr lang="en-US" sz="2600" dirty="0"/>
              <a:t>w</a:t>
            </a:r>
            <a:r>
              <a:rPr lang="en-US" sz="2600" dirty="0" smtClean="0"/>
              <a:t>aiting </a:t>
            </a:r>
            <a:r>
              <a:rPr lang="en-US" sz="2600" dirty="0"/>
              <a:t>p</a:t>
            </a:r>
            <a:r>
              <a:rPr lang="en-US" sz="2600" dirty="0" smtClean="0"/>
              <a:t>eriod?</a:t>
            </a:r>
          </a:p>
          <a:p>
            <a:pPr lvl="1"/>
            <a:r>
              <a:rPr lang="en-US" sz="2100" dirty="0" smtClean="0"/>
              <a:t>Yes, under certain circumstances. (written statement-no forms)</a:t>
            </a:r>
          </a:p>
          <a:p>
            <a:pPr marL="457200" lvl="1" indent="0">
              <a:buNone/>
            </a:pPr>
            <a:endParaRPr lang="en-US" sz="2100" dirty="0" smtClean="0"/>
          </a:p>
        </p:txBody>
      </p:sp>
    </p:spTree>
    <p:extLst>
      <p:ext uri="{BB962C8B-B14F-4D97-AF65-F5344CB8AC3E}">
        <p14:creationId xmlns:p14="http://schemas.microsoft.com/office/powerpoint/2010/main" val="102202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Revisions &amp; Corrections </a:t>
            </a:r>
            <a:endParaRPr lang="en-US" dirty="0"/>
          </a:p>
        </p:txBody>
      </p:sp>
      <p:sp>
        <p:nvSpPr>
          <p:cNvPr id="3" name="Content Placeholder 2"/>
          <p:cNvSpPr>
            <a:spLocks noGrp="1"/>
          </p:cNvSpPr>
          <p:nvPr>
            <p:ph idx="1"/>
          </p:nvPr>
        </p:nvSpPr>
        <p:spPr>
          <a:xfrm>
            <a:off x="457200" y="1449041"/>
            <a:ext cx="8229600" cy="4589532"/>
          </a:xfrm>
        </p:spPr>
        <p:txBody>
          <a:bodyPr>
            <a:normAutofit lnSpcReduction="10000"/>
          </a:bodyPr>
          <a:lstStyle/>
          <a:p>
            <a:r>
              <a:rPr lang="en-US" dirty="0" smtClean="0"/>
              <a:t>General rule: Creditors must re-disclose terms or costs on Closing Disclosure if certain changes occur to the transaction, making it inaccurate</a:t>
            </a:r>
          </a:p>
          <a:p>
            <a:r>
              <a:rPr lang="en-US" dirty="0" smtClean="0"/>
              <a:t>3 types of changes</a:t>
            </a:r>
          </a:p>
          <a:p>
            <a:pPr lvl="1"/>
            <a:r>
              <a:rPr lang="en-US" sz="2600" dirty="0" smtClean="0"/>
              <a:t>Changes before consummation requiring new 3-business day waiting period</a:t>
            </a:r>
          </a:p>
          <a:p>
            <a:pPr lvl="1"/>
            <a:r>
              <a:rPr lang="en-US" sz="2600" dirty="0" smtClean="0"/>
              <a:t>Change before consummation not requiring new waiting period</a:t>
            </a:r>
          </a:p>
          <a:p>
            <a:pPr lvl="1"/>
            <a:r>
              <a:rPr lang="en-US" sz="2600" dirty="0" smtClean="0"/>
              <a:t>Changes occurring after consummation</a:t>
            </a:r>
            <a:endParaRPr lang="en-US" sz="2600" dirty="0"/>
          </a:p>
        </p:txBody>
      </p:sp>
    </p:spTree>
    <p:extLst>
      <p:ext uri="{BB962C8B-B14F-4D97-AF65-F5344CB8AC3E}">
        <p14:creationId xmlns:p14="http://schemas.microsoft.com/office/powerpoint/2010/main" val="145763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000" dirty="0" smtClean="0"/>
              <a:t>New Forms &amp; Waiting Period Required</a:t>
            </a:r>
            <a:endParaRPr lang="en-US" sz="5000" dirty="0"/>
          </a:p>
        </p:txBody>
      </p:sp>
      <p:sp>
        <p:nvSpPr>
          <p:cNvPr id="3" name="Content Placeholder 2"/>
          <p:cNvSpPr>
            <a:spLocks noGrp="1"/>
          </p:cNvSpPr>
          <p:nvPr>
            <p:ph sz="half" idx="1"/>
          </p:nvPr>
        </p:nvSpPr>
        <p:spPr>
          <a:xfrm>
            <a:off x="457199" y="1830552"/>
            <a:ext cx="4552731" cy="4295611"/>
          </a:xfrm>
        </p:spPr>
        <p:txBody>
          <a:bodyPr>
            <a:normAutofit/>
          </a:bodyPr>
          <a:lstStyle/>
          <a:p>
            <a:r>
              <a:rPr lang="en-US" dirty="0" smtClean="0"/>
              <a:t>Disclosed APR becomes inaccurate above a certain threshold </a:t>
            </a:r>
          </a:p>
          <a:p>
            <a:r>
              <a:rPr lang="en-US" dirty="0" smtClean="0"/>
              <a:t>Changes in loan </a:t>
            </a:r>
            <a:r>
              <a:rPr lang="en-US" dirty="0"/>
              <a:t>p</a:t>
            </a:r>
            <a:r>
              <a:rPr lang="en-US" dirty="0" smtClean="0"/>
              <a:t>roduct</a:t>
            </a:r>
          </a:p>
          <a:p>
            <a:r>
              <a:rPr lang="en-US" dirty="0" smtClean="0"/>
              <a:t>Adding a prepayment penalty</a:t>
            </a:r>
          </a:p>
          <a:p>
            <a:endParaRPr lang="en-US" dirty="0" smtClean="0"/>
          </a:p>
        </p:txBody>
      </p:sp>
      <p:pic>
        <p:nvPicPr>
          <p:cNvPr id="8" name="Content Placeholder 7" descr="clock.jpg"/>
          <p:cNvPicPr>
            <a:picLocks noGrp="1" noChangeAspect="1"/>
          </p:cNvPicPr>
          <p:nvPr>
            <p:ph sz="half" idx="2"/>
          </p:nvPr>
        </p:nvPicPr>
        <p:blipFill>
          <a:blip r:embed="rId3">
            <a:extLst>
              <a:ext uri="{28A0092B-C50C-407E-A947-70E740481C1C}">
                <a14:useLocalDpi xmlns:a14="http://schemas.microsoft.com/office/drawing/2010/main" val="0"/>
              </a:ext>
            </a:extLst>
          </a:blip>
          <a:srcRect t="-32001" b="-32001"/>
          <a:stretch>
            <a:fillRect/>
          </a:stretch>
        </p:blipFill>
        <p:spPr>
          <a:xfrm>
            <a:off x="5080000" y="1057166"/>
            <a:ext cx="3606800" cy="4042055"/>
          </a:xfrm>
          <a:prstGeom prst="rect">
            <a:avLst/>
          </a:prstGeom>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95"/>
            <a:ext cx="8229600" cy="837743"/>
          </a:xfrm>
        </p:spPr>
        <p:txBody>
          <a:bodyPr>
            <a:normAutofit fontScale="90000"/>
          </a:bodyPr>
          <a:lstStyle/>
          <a:p>
            <a:r>
              <a:rPr lang="en-US" sz="5000" dirty="0" smtClean="0"/>
              <a:t>New Forms &amp; NO Waiting Period Required</a:t>
            </a:r>
            <a:endParaRPr lang="en-US" sz="5000" dirty="0"/>
          </a:p>
        </p:txBody>
      </p:sp>
      <p:sp>
        <p:nvSpPr>
          <p:cNvPr id="3" name="Content Placeholder 2"/>
          <p:cNvSpPr>
            <a:spLocks noGrp="1"/>
          </p:cNvSpPr>
          <p:nvPr>
            <p:ph idx="1"/>
          </p:nvPr>
        </p:nvSpPr>
        <p:spPr>
          <a:xfrm>
            <a:off x="457200" y="1675638"/>
            <a:ext cx="5121829" cy="3617378"/>
          </a:xfrm>
        </p:spPr>
        <p:txBody>
          <a:bodyPr>
            <a:normAutofit/>
          </a:bodyPr>
          <a:lstStyle/>
          <a:p>
            <a:r>
              <a:rPr lang="en-US" dirty="0" smtClean="0"/>
              <a:t>Changes that do not affect the following:</a:t>
            </a:r>
          </a:p>
          <a:p>
            <a:pPr lvl="1"/>
            <a:r>
              <a:rPr lang="en-US" dirty="0" smtClean="0"/>
              <a:t>APR</a:t>
            </a:r>
          </a:p>
          <a:p>
            <a:pPr lvl="1"/>
            <a:r>
              <a:rPr lang="en-US" dirty="0" smtClean="0"/>
              <a:t>Loan product</a:t>
            </a:r>
          </a:p>
          <a:p>
            <a:pPr lvl="1"/>
            <a:r>
              <a:rPr lang="en-US" dirty="0" smtClean="0"/>
              <a:t>Adding a prepayment penalty</a:t>
            </a:r>
          </a:p>
          <a:p>
            <a:endParaRPr lang="en-US" dirty="0" smtClean="0"/>
          </a:p>
        </p:txBody>
      </p:sp>
      <p:pic>
        <p:nvPicPr>
          <p:cNvPr id="7" name="Picture 6"/>
          <p:cNvPicPr>
            <a:picLocks noChangeAspect="1"/>
          </p:cNvPicPr>
          <p:nvPr/>
        </p:nvPicPr>
        <p:blipFill>
          <a:blip r:embed="rId3"/>
          <a:stretch>
            <a:fillRect/>
          </a:stretch>
        </p:blipFill>
        <p:spPr>
          <a:xfrm>
            <a:off x="5751479" y="2135788"/>
            <a:ext cx="2429337" cy="3160881"/>
          </a:xfrm>
          <a:prstGeom prst="rect">
            <a:avLst/>
          </a:prstGeom>
        </p:spPr>
      </p:pic>
    </p:spTree>
    <p:extLst>
      <p:ext uri="{BB962C8B-B14F-4D97-AF65-F5344CB8AC3E}">
        <p14:creationId xmlns:p14="http://schemas.microsoft.com/office/powerpoint/2010/main" val="254179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Tolerance Violations</a:t>
            </a:r>
            <a:endParaRPr lang="en-US" dirty="0"/>
          </a:p>
        </p:txBody>
      </p:sp>
      <p:sp>
        <p:nvSpPr>
          <p:cNvPr id="3" name="Content Placeholder 2"/>
          <p:cNvSpPr>
            <a:spLocks noGrp="1"/>
          </p:cNvSpPr>
          <p:nvPr>
            <p:ph idx="1"/>
          </p:nvPr>
        </p:nvSpPr>
        <p:spPr>
          <a:xfrm>
            <a:off x="457199" y="1720332"/>
            <a:ext cx="4873207" cy="4541543"/>
          </a:xfrm>
        </p:spPr>
        <p:txBody>
          <a:bodyPr/>
          <a:lstStyle/>
          <a:p>
            <a:pPr marL="0" indent="0">
              <a:buNone/>
            </a:pPr>
            <a:r>
              <a:rPr lang="en-US" sz="2400" dirty="0" smtClean="0"/>
              <a:t>General rule: If consumer paid more than disclosed on Loan Estimate beyond applicable tolerance.</a:t>
            </a:r>
          </a:p>
          <a:p>
            <a:r>
              <a:rPr lang="en-US" sz="2400" dirty="0" smtClean="0"/>
              <a:t>Creditor must refund the excess within 60 days</a:t>
            </a:r>
          </a:p>
          <a:p>
            <a:r>
              <a:rPr lang="en-US" sz="2400" dirty="0" smtClean="0"/>
              <a:t>Provide a Corrected Closing Disclosure reflecting refund within 60 days</a:t>
            </a:r>
          </a:p>
        </p:txBody>
      </p:sp>
      <p:pic>
        <p:nvPicPr>
          <p:cNvPr id="4" name="Picture 2" descr="C:\Users\computer\AppData\Local\Microsoft\Windows\Temporary Internet Files\Content.IE5\PU3JR4MV\MC9004421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30406" y="2034829"/>
            <a:ext cx="3567113" cy="3567113"/>
          </a:xfrm>
          <a:prstGeom prst="rect">
            <a:avLst/>
          </a:prstGeom>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smtClean="0"/>
              <a:t>Cumulative </a:t>
            </a:r>
            <a:r>
              <a:rPr lang="en-US" dirty="0"/>
              <a:t>Tolerance: </a:t>
            </a:r>
          </a:p>
        </p:txBody>
      </p:sp>
      <p:sp>
        <p:nvSpPr>
          <p:cNvPr id="3" name="Content Placeholder 2"/>
          <p:cNvSpPr>
            <a:spLocks noGrp="1"/>
          </p:cNvSpPr>
          <p:nvPr>
            <p:ph sz="half" idx="1"/>
          </p:nvPr>
        </p:nvSpPr>
        <p:spPr/>
        <p:txBody>
          <a:bodyPr/>
          <a:lstStyle/>
          <a:p>
            <a:r>
              <a:rPr lang="en-US" dirty="0"/>
              <a:t>I</a:t>
            </a:r>
            <a:r>
              <a:rPr lang="en-US" dirty="0" smtClean="0"/>
              <a:t>f </a:t>
            </a:r>
            <a:r>
              <a:rPr lang="en-US" dirty="0"/>
              <a:t>the total sum of charges exceeds the sum disclosed by more than 10%, the difference must be refunded to the consumer</a:t>
            </a:r>
            <a:r>
              <a:rPr lang="en-US" dirty="0" smtClean="0"/>
              <a:t>.</a:t>
            </a:r>
          </a:p>
          <a:p>
            <a:r>
              <a:rPr lang="en-US" dirty="0" smtClean="0"/>
              <a:t>Corrected Closing Disclosures would be needed.</a:t>
            </a:r>
            <a:endParaRPr lang="en-US" dirty="0"/>
          </a:p>
          <a:p>
            <a:endParaRPr lang="en-US" dirty="0"/>
          </a:p>
        </p:txBody>
      </p:sp>
      <p:pic>
        <p:nvPicPr>
          <p:cNvPr id="4" name="Picture 3" descr="AA02227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806" y="1495425"/>
            <a:ext cx="3565434" cy="5779923"/>
          </a:xfrm>
          <a:prstGeom prst="rect">
            <a:avLst/>
          </a:prstGeom>
        </p:spPr>
      </p:pic>
    </p:spTree>
    <p:extLst>
      <p:ext uri="{BB962C8B-B14F-4D97-AF65-F5344CB8AC3E}">
        <p14:creationId xmlns:p14="http://schemas.microsoft.com/office/powerpoint/2010/main" val="146826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ecutive.jpg"/>
          <p:cNvPicPr>
            <a:picLocks noChangeAspect="1"/>
          </p:cNvPicPr>
          <p:nvPr/>
        </p:nvPicPr>
        <p:blipFill rotWithShape="1">
          <a:blip r:embed="rId2">
            <a:extLst>
              <a:ext uri="{28A0092B-C50C-407E-A947-70E740481C1C}">
                <a14:useLocalDpi xmlns:a14="http://schemas.microsoft.com/office/drawing/2010/main" val="0"/>
              </a:ext>
            </a:extLst>
          </a:blip>
          <a:srcRect l="23593" t="5364" r="30237"/>
          <a:stretch/>
        </p:blipFill>
        <p:spPr>
          <a:xfrm>
            <a:off x="6953857" y="1769241"/>
            <a:ext cx="1732943" cy="4738414"/>
          </a:xfrm>
          <a:prstGeom prst="rect">
            <a:avLst/>
          </a:prstGeom>
        </p:spPr>
      </p:pic>
      <p:sp>
        <p:nvSpPr>
          <p:cNvPr id="2" name="Title 1"/>
          <p:cNvSpPr>
            <a:spLocks noGrp="1"/>
          </p:cNvSpPr>
          <p:nvPr>
            <p:ph type="title"/>
          </p:nvPr>
        </p:nvSpPr>
        <p:spPr/>
        <p:txBody>
          <a:bodyPr/>
          <a:lstStyle/>
          <a:p>
            <a:r>
              <a:rPr lang="en-US" dirty="0" smtClean="0"/>
              <a:t>Changes after Consummation</a:t>
            </a:r>
            <a:endParaRPr lang="en-US" dirty="0"/>
          </a:p>
        </p:txBody>
      </p:sp>
      <p:sp>
        <p:nvSpPr>
          <p:cNvPr id="3" name="Content Placeholder 2"/>
          <p:cNvSpPr>
            <a:spLocks noGrp="1"/>
          </p:cNvSpPr>
          <p:nvPr>
            <p:ph idx="1"/>
          </p:nvPr>
        </p:nvSpPr>
        <p:spPr>
          <a:xfrm>
            <a:off x="457200" y="1600200"/>
            <a:ext cx="7083972" cy="4525963"/>
          </a:xfrm>
        </p:spPr>
        <p:txBody>
          <a:bodyPr>
            <a:normAutofit lnSpcReduction="10000"/>
          </a:bodyPr>
          <a:lstStyle/>
          <a:p>
            <a:r>
              <a:rPr lang="en-US" sz="2600" dirty="0" smtClean="0"/>
              <a:t>You need a corrected disclosure:</a:t>
            </a:r>
          </a:p>
          <a:p>
            <a:pPr lvl="1"/>
            <a:r>
              <a:rPr lang="en-US" sz="2600" dirty="0" smtClean="0"/>
              <a:t>When an event with settlement has made the disclosure inaccurate and results in a change to the amount paid by the consumer or seller within 30 days of consummation</a:t>
            </a:r>
          </a:p>
          <a:p>
            <a:pPr lvl="1"/>
            <a:r>
              <a:rPr lang="en-US" sz="2600" dirty="0" smtClean="0"/>
              <a:t>To document refunds for tolerance violations</a:t>
            </a:r>
          </a:p>
          <a:p>
            <a:pPr lvl="1"/>
            <a:r>
              <a:rPr lang="en-US" sz="2600" dirty="0" smtClean="0"/>
              <a:t>To correct non-numerical clerical errors (errors that don’t effect numbers or timing or other requirements)</a:t>
            </a:r>
            <a:endParaRPr lang="en-US" sz="2600" dirty="0"/>
          </a:p>
        </p:txBody>
      </p:sp>
    </p:spTree>
    <p:extLst>
      <p:ext uri="{BB962C8B-B14F-4D97-AF65-F5344CB8AC3E}">
        <p14:creationId xmlns:p14="http://schemas.microsoft.com/office/powerpoint/2010/main" val="362414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Retention</a:t>
            </a:r>
            <a:endParaRPr lang="en-US" dirty="0"/>
          </a:p>
        </p:txBody>
      </p:sp>
      <p:sp>
        <p:nvSpPr>
          <p:cNvPr id="3" name="Content Placeholder 2"/>
          <p:cNvSpPr>
            <a:spLocks noGrp="1"/>
          </p:cNvSpPr>
          <p:nvPr>
            <p:ph idx="1"/>
          </p:nvPr>
        </p:nvSpPr>
        <p:spPr/>
        <p:txBody>
          <a:bodyPr>
            <a:normAutofit lnSpcReduction="10000"/>
          </a:bodyPr>
          <a:lstStyle/>
          <a:p>
            <a:r>
              <a:rPr lang="en-US" dirty="0" smtClean="0"/>
              <a:t>Closing Disclosure (&amp; related documents) for 5 years after consummation</a:t>
            </a:r>
          </a:p>
          <a:p>
            <a:r>
              <a:rPr lang="en-US" dirty="0" smtClean="0"/>
              <a:t>Post-Consummation Escrow Closing (cancelation) Notice for 2 years.</a:t>
            </a:r>
          </a:p>
          <a:p>
            <a:r>
              <a:rPr lang="en-US" dirty="0" smtClean="0"/>
              <a:t>Post-</a:t>
            </a:r>
            <a:r>
              <a:rPr lang="en-US" dirty="0" smtClean="0"/>
              <a:t>Consumation</a:t>
            </a:r>
            <a:r>
              <a:rPr lang="en-US" dirty="0" smtClean="0"/>
              <a:t> Partial Payment Disclosure for 2 years.</a:t>
            </a:r>
          </a:p>
          <a:p>
            <a:r>
              <a:rPr lang="en-US" dirty="0" smtClean="0"/>
              <a:t>All Other Evidence of Compliance (Loan Estimate form) for 3 years after </a:t>
            </a:r>
            <a:r>
              <a:rPr lang="en-US" dirty="0" smtClean="0"/>
              <a:t>consummantion</a:t>
            </a:r>
            <a:r>
              <a:rPr lang="en-US" dirty="0" smtClean="0"/>
              <a:t>.</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39</a:t>
            </a:fld>
            <a:endParaRPr lang="en-US" dirty="0"/>
          </a:p>
        </p:txBody>
      </p:sp>
    </p:spTree>
    <p:extLst>
      <p:ext uri="{BB962C8B-B14F-4D97-AF65-F5344CB8AC3E}">
        <p14:creationId xmlns:p14="http://schemas.microsoft.com/office/powerpoint/2010/main" val="81763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igstock-Stack-Of-Papers-Documents-Offi-10022027.jpg"/>
          <p:cNvPicPr>
            <a:picLocks noChangeAspect="1"/>
          </p:cNvPicPr>
          <p:nvPr/>
        </p:nvPicPr>
        <p:blipFill>
          <a:blip r:embed="rId2">
            <a:alphaModFix amt="84000"/>
            <a:extLst>
              <a:ext uri="{28A0092B-C50C-407E-A947-70E740481C1C}">
                <a14:useLocalDpi xmlns:a14="http://schemas.microsoft.com/office/drawing/2010/main" val="0"/>
              </a:ext>
            </a:extLst>
          </a:blip>
          <a:srcRect/>
          <a:stretch>
            <a:fillRect/>
          </a:stretch>
        </p:blipFill>
        <p:spPr bwMode="auto">
          <a:xfrm>
            <a:off x="4987925" y="681038"/>
            <a:ext cx="462915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623" y="2367469"/>
            <a:ext cx="8969377" cy="938719"/>
          </a:xfrm>
          <a:prstGeom prst="rect">
            <a:avLst/>
          </a:prstGeom>
          <a:noFill/>
        </p:spPr>
        <p:txBody>
          <a:bodyPr wrap="square" rtlCol="0">
            <a:spAutoFit/>
          </a:bodyPr>
          <a:lstStyle/>
          <a:p>
            <a:pPr algn="ctr"/>
            <a:r>
              <a:rPr lang="en-US" sz="5500" dirty="0" smtClean="0">
                <a:solidFill>
                  <a:schemeClr val="bg1"/>
                </a:solidFill>
                <a:latin typeface="Arial"/>
                <a:cs typeface="Arial"/>
              </a:rPr>
              <a:t>The Closing Disclosure</a:t>
            </a:r>
            <a:endParaRPr lang="en-US" sz="5500" dirty="0">
              <a:solidFill>
                <a:schemeClr val="bg1"/>
              </a:solidFill>
              <a:latin typeface="Arial"/>
              <a:cs typeface="Arial"/>
            </a:endParaRPr>
          </a:p>
        </p:txBody>
      </p:sp>
    </p:spTree>
    <p:extLst>
      <p:ext uri="{BB962C8B-B14F-4D97-AF65-F5344CB8AC3E}">
        <p14:creationId xmlns:p14="http://schemas.microsoft.com/office/powerpoint/2010/main" val="8475236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Sell the Loan?</a:t>
            </a:r>
            <a:endParaRPr lang="en-US" dirty="0"/>
          </a:p>
        </p:txBody>
      </p:sp>
      <p:sp>
        <p:nvSpPr>
          <p:cNvPr id="3" name="Content Placeholder 2"/>
          <p:cNvSpPr>
            <a:spLocks noGrp="1"/>
          </p:cNvSpPr>
          <p:nvPr>
            <p:ph idx="1"/>
          </p:nvPr>
        </p:nvSpPr>
        <p:spPr/>
        <p:txBody>
          <a:bodyPr/>
          <a:lstStyle/>
          <a:p>
            <a:r>
              <a:rPr lang="en-US" dirty="0" smtClean="0"/>
              <a:t>If a creditor sells, transfers or otherwise disposes of its interest in a mortgage and is not the servicer, then the creditor provides a copy of the Closing Disclosure to the new owner/servicer.</a:t>
            </a:r>
          </a:p>
          <a:p>
            <a:r>
              <a:rPr lang="en-US" dirty="0" smtClean="0"/>
              <a:t>Both the creditor and the new owner/servicer retain the Closing Disclosure for the remainder of the 5 year period.</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40</a:t>
            </a:fld>
            <a:endParaRPr lang="en-US" dirty="0"/>
          </a:p>
        </p:txBody>
      </p:sp>
    </p:spTree>
    <p:extLst>
      <p:ext uri="{BB962C8B-B14F-4D97-AF65-F5344CB8AC3E}">
        <p14:creationId xmlns:p14="http://schemas.microsoft.com/office/powerpoint/2010/main" val="994972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 proposal for electronic recordkeeping was dropped from the new rule.</a:t>
            </a:r>
          </a:p>
          <a:p>
            <a:r>
              <a:rPr lang="en-US" dirty="0" smtClean="0"/>
              <a:t>Records may be maintained by any method as long as the  disclosures can be reproduced accurately.</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41</a:t>
            </a:fld>
            <a:endParaRPr lang="en-US" dirty="0"/>
          </a:p>
        </p:txBody>
      </p:sp>
      <p:pic>
        <p:nvPicPr>
          <p:cNvPr id="8" name="Content Placeholder 7" descr="BU009454.png"/>
          <p:cNvPicPr>
            <a:picLocks noGrp="1" noChangeAspect="1"/>
          </p:cNvPicPr>
          <p:nvPr>
            <p:ph sz="half" idx="2"/>
          </p:nvPr>
        </p:nvPicPr>
        <p:blipFill>
          <a:blip r:embed="rId3">
            <a:extLst>
              <a:ext uri="{28A0092B-C50C-407E-A947-70E740481C1C}">
                <a14:useLocalDpi xmlns:a14="http://schemas.microsoft.com/office/drawing/2010/main" val="0"/>
              </a:ext>
            </a:extLst>
          </a:blip>
          <a:srcRect t="-6034" b="-6034"/>
          <a:stretch>
            <a:fillRect/>
          </a:stretch>
        </p:blipFill>
        <p:spPr/>
      </p:pic>
    </p:spTree>
    <p:extLst>
      <p:ext uri="{BB962C8B-B14F-4D97-AF65-F5344CB8AC3E}">
        <p14:creationId xmlns:p14="http://schemas.microsoft.com/office/powerpoint/2010/main" val="1547219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a:t>
            </a:r>
            <a:endParaRPr lang="en-US" dirty="0"/>
          </a:p>
        </p:txBody>
      </p:sp>
      <p:sp>
        <p:nvSpPr>
          <p:cNvPr id="3" name="Content Placeholder 2"/>
          <p:cNvSpPr>
            <a:spLocks noGrp="1"/>
          </p:cNvSpPr>
          <p:nvPr>
            <p:ph idx="1"/>
          </p:nvPr>
        </p:nvSpPr>
        <p:spPr/>
        <p:txBody>
          <a:bodyPr/>
          <a:lstStyle/>
          <a:p>
            <a:r>
              <a:rPr lang="en-US" dirty="0" smtClean="0"/>
              <a:t>Special Information Booklet — no later than 3 days after receiving the application</a:t>
            </a:r>
          </a:p>
          <a:p>
            <a:r>
              <a:rPr lang="en-US" dirty="0" smtClean="0"/>
              <a:t>Escrow Account Cancellation Notice</a:t>
            </a:r>
          </a:p>
          <a:p>
            <a:r>
              <a:rPr lang="en-US" dirty="0" smtClean="0"/>
              <a:t>Partial Payment Disclosure Notice</a:t>
            </a:r>
          </a:p>
          <a:p>
            <a:r>
              <a:rPr lang="en-US" dirty="0" smtClean="0"/>
              <a:t>Right to an Appraisal Notice</a:t>
            </a:r>
          </a:p>
          <a:p>
            <a:endParaRPr lang="en-US" dirty="0"/>
          </a:p>
        </p:txBody>
      </p:sp>
    </p:spTree>
    <p:extLst>
      <p:ext uri="{BB962C8B-B14F-4D97-AF65-F5344CB8AC3E}">
        <p14:creationId xmlns:p14="http://schemas.microsoft.com/office/powerpoint/2010/main" val="363333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Inevitable</a:t>
            </a:r>
            <a:endParaRPr lang="en-US" dirty="0"/>
          </a:p>
        </p:txBody>
      </p:sp>
      <p:sp>
        <p:nvSpPr>
          <p:cNvPr id="3" name="Content Placeholder 2"/>
          <p:cNvSpPr>
            <a:spLocks noGrp="1"/>
          </p:cNvSpPr>
          <p:nvPr>
            <p:ph idx="1"/>
          </p:nvPr>
        </p:nvSpPr>
        <p:spPr>
          <a:xfrm>
            <a:off x="378371" y="1572526"/>
            <a:ext cx="6181836" cy="3985391"/>
          </a:xfrm>
        </p:spPr>
        <p:txBody>
          <a:bodyPr>
            <a:noAutofit/>
          </a:bodyPr>
          <a:lstStyle/>
          <a:p>
            <a:pPr marL="457200" indent="-457200">
              <a:buFont typeface="+mj-lt"/>
              <a:buAutoNum type="arabicPeriod"/>
            </a:pPr>
            <a:r>
              <a:rPr lang="en-US" sz="3100" dirty="0" smtClean="0"/>
              <a:t>Don’t panic!</a:t>
            </a:r>
          </a:p>
          <a:p>
            <a:pPr marL="457200" indent="-457200">
              <a:buFont typeface="+mj-lt"/>
              <a:buAutoNum type="arabicPeriod"/>
            </a:pPr>
            <a:r>
              <a:rPr lang="en-US" sz="3100" dirty="0" smtClean="0"/>
              <a:t>Work with your IT department, </a:t>
            </a:r>
            <a:r>
              <a:rPr lang="en-US" sz="3100" dirty="0"/>
              <a:t>f</a:t>
            </a:r>
            <a:r>
              <a:rPr lang="en-US" sz="3100" dirty="0" smtClean="0"/>
              <a:t>orms </a:t>
            </a:r>
            <a:r>
              <a:rPr lang="en-US" sz="3100" dirty="0"/>
              <a:t>p</a:t>
            </a:r>
            <a:r>
              <a:rPr lang="en-US" sz="3100" dirty="0" smtClean="0"/>
              <a:t>roviders and other key </a:t>
            </a:r>
            <a:r>
              <a:rPr lang="en-US" sz="3100" dirty="0"/>
              <a:t>s</a:t>
            </a:r>
            <a:r>
              <a:rPr lang="en-US" sz="3100" dirty="0" smtClean="0"/>
              <a:t>ervice </a:t>
            </a:r>
            <a:r>
              <a:rPr lang="en-US" sz="3100" dirty="0"/>
              <a:t>p</a:t>
            </a:r>
            <a:r>
              <a:rPr lang="en-US" sz="3100" dirty="0" smtClean="0"/>
              <a:t>roviders</a:t>
            </a:r>
          </a:p>
          <a:p>
            <a:pPr marL="457200" indent="-457200">
              <a:buFont typeface="+mj-lt"/>
              <a:buAutoNum type="arabicPeriod"/>
            </a:pPr>
            <a:r>
              <a:rPr lang="en-US" sz="3100" dirty="0" smtClean="0"/>
              <a:t>Identify and train </a:t>
            </a:r>
            <a:r>
              <a:rPr lang="en-US" sz="3100" dirty="0"/>
              <a:t>y</a:t>
            </a:r>
            <a:r>
              <a:rPr lang="en-US" sz="3100" dirty="0" smtClean="0"/>
              <a:t>our </a:t>
            </a:r>
            <a:br>
              <a:rPr lang="en-US" sz="3100" dirty="0" smtClean="0"/>
            </a:br>
            <a:r>
              <a:rPr lang="en-US" sz="3100" dirty="0" smtClean="0"/>
              <a:t>relevant staff</a:t>
            </a:r>
          </a:p>
          <a:p>
            <a:pPr marL="457200" indent="-457200">
              <a:buFont typeface="+mj-lt"/>
              <a:buAutoNum type="arabicPeriod"/>
            </a:pPr>
            <a:r>
              <a:rPr lang="en-US" sz="3100" dirty="0" smtClean="0"/>
              <a:t>Adjust as you get </a:t>
            </a:r>
            <a:r>
              <a:rPr lang="en-US" sz="3100" dirty="0"/>
              <a:t>f</a:t>
            </a:r>
            <a:r>
              <a:rPr lang="en-US" sz="3100" dirty="0" smtClean="0"/>
              <a:t>eedback from your staff, consumers &amp; regulators</a:t>
            </a:r>
            <a:endParaRPr lang="en-US" sz="3100" dirty="0"/>
          </a:p>
        </p:txBody>
      </p:sp>
      <p:pic>
        <p:nvPicPr>
          <p:cNvPr id="4" name="Picture 3" descr="rbm2_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104" y="1243202"/>
            <a:ext cx="4004896" cy="4119661"/>
          </a:xfrm>
          <a:prstGeom prst="rect">
            <a:avLst/>
          </a:prstGeom>
        </p:spPr>
      </p:pic>
      <p:sp>
        <p:nvSpPr>
          <p:cNvPr id="5" name="TextBox 4"/>
          <p:cNvSpPr txBox="1"/>
          <p:nvPr/>
        </p:nvSpPr>
        <p:spPr>
          <a:xfrm>
            <a:off x="6937245" y="4059636"/>
            <a:ext cx="1991064" cy="861774"/>
          </a:xfrm>
          <a:prstGeom prst="rect">
            <a:avLst/>
          </a:prstGeom>
          <a:noFill/>
        </p:spPr>
        <p:txBody>
          <a:bodyPr wrap="square" rtlCol="0">
            <a:spAutoFit/>
          </a:bodyPr>
          <a:lstStyle/>
          <a:p>
            <a:pPr algn="ctr"/>
            <a:r>
              <a:rPr lang="en-US" sz="2500" dirty="0" smtClean="0">
                <a:solidFill>
                  <a:schemeClr val="bg1"/>
                </a:solidFill>
                <a:latin typeface="Arial"/>
                <a:cs typeface="Arial"/>
              </a:rPr>
              <a:t>YOU CAN DO THIS!</a:t>
            </a:r>
            <a:endParaRPr lang="en-US" sz="2500" dirty="0">
              <a:solidFill>
                <a:schemeClr val="bg1"/>
              </a:solidFill>
              <a:latin typeface="Arial"/>
              <a:cs typeface="Arial"/>
            </a:endParaRPr>
          </a:p>
        </p:txBody>
      </p:sp>
    </p:spTree>
    <p:extLst>
      <p:ext uri="{BB962C8B-B14F-4D97-AF65-F5344CB8AC3E}">
        <p14:creationId xmlns:p14="http://schemas.microsoft.com/office/powerpoint/2010/main" val="156462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dirty="0" smtClean="0">
                <a:effectLst>
                  <a:outerShdw blurRad="38100" dist="38100" dir="2700000" algn="tl">
                    <a:srgbClr val="DDDDDD"/>
                  </a:outerShdw>
                </a:effectLst>
                <a:latin typeface="Arial" charset="0"/>
                <a:cs typeface="+mj-cs"/>
              </a:rPr>
              <a:t>OUTSOURCING </a:t>
            </a:r>
            <a:r>
              <a:rPr lang="en-US" dirty="0">
                <a:effectLst>
                  <a:outerShdw blurRad="38100" dist="38100" dir="2700000" algn="tl">
                    <a:srgbClr val="DDDDDD"/>
                  </a:outerShdw>
                </a:effectLst>
                <a:latin typeface="Arial" charset="0"/>
                <a:cs typeface="+mj-cs"/>
              </a:rPr>
              <a:t>TO THIRD PARTIES</a:t>
            </a:r>
          </a:p>
        </p:txBody>
      </p:sp>
      <p:sp>
        <p:nvSpPr>
          <p:cNvPr id="2051" name="Rectangle 3"/>
          <p:cNvSpPr>
            <a:spLocks noGrp="1" noChangeArrowheads="1"/>
          </p:cNvSpPr>
          <p:nvPr>
            <p:ph type="subTitle" idx="1"/>
          </p:nvPr>
        </p:nvSpPr>
        <p:spPr/>
        <p:txBody>
          <a:bodyPr>
            <a:normAutofit/>
          </a:bodyPr>
          <a:lstStyle/>
          <a:p>
            <a:pPr eaLnBrk="1" hangingPunct="1">
              <a:buFont typeface="Wingdings" charset="0"/>
              <a:buNone/>
              <a:defRPr/>
            </a:pPr>
            <a:r>
              <a:rPr lang="en-US" dirty="0" smtClean="0">
                <a:effectLst>
                  <a:outerShdw blurRad="38100" dist="38100" dir="2700000" algn="tl">
                    <a:srgbClr val="DDDDDD"/>
                  </a:outerShdw>
                </a:effectLst>
                <a:latin typeface="Arial" charset="0"/>
                <a:cs typeface="+mn-cs"/>
              </a:rPr>
              <a:t>Bonus Topic</a:t>
            </a:r>
            <a:endParaRPr lang="en-US" dirty="0">
              <a:effectLst>
                <a:outerShdw blurRad="38100" dist="38100" dir="2700000" algn="tl">
                  <a:srgbClr val="DDDDDD"/>
                </a:outerShdw>
              </a:effectLst>
              <a:latin typeface="Arial" charset="0"/>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What is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Outsourcing?</a:t>
            </a:r>
          </a:p>
        </p:txBody>
      </p:sp>
      <p:sp>
        <p:nvSpPr>
          <p:cNvPr id="6147"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Use of an external service provider</a:t>
            </a:r>
          </a:p>
          <a:p>
            <a:pPr lvl="1" eaLnBrk="1" hangingPunct="1">
              <a:defRPr/>
            </a:pPr>
            <a:r>
              <a:rPr lang="en-US" dirty="0">
                <a:effectLst>
                  <a:outerShdw blurRad="38100" dist="38100" dir="2700000" algn="tl">
                    <a:srgbClr val="DDDDDD"/>
                  </a:outerShdw>
                </a:effectLst>
                <a:latin typeface="Arial" charset="0"/>
              </a:rPr>
              <a:t>Lending (indirect, leasing, mortgage origination/servicing, subprime lending, MBLs)</a:t>
            </a:r>
          </a:p>
          <a:p>
            <a:pPr lvl="1" eaLnBrk="1" hangingPunct="1">
              <a:defRPr/>
            </a:pPr>
            <a:r>
              <a:rPr lang="en-US" dirty="0">
                <a:effectLst>
                  <a:outerShdw blurRad="38100" dist="38100" dir="2700000" algn="tl">
                    <a:srgbClr val="DDDDDD"/>
                  </a:outerShdw>
                </a:effectLst>
                <a:latin typeface="Arial" charset="0"/>
              </a:rPr>
              <a:t>Marketing</a:t>
            </a:r>
          </a:p>
          <a:p>
            <a:pPr lvl="1" eaLnBrk="1" hangingPunct="1">
              <a:defRPr/>
            </a:pPr>
            <a:r>
              <a:rPr lang="en-US" dirty="0">
                <a:effectLst>
                  <a:outerShdw blurRad="38100" dist="38100" dir="2700000" algn="tl">
                    <a:srgbClr val="DDDDDD"/>
                  </a:outerShdw>
                </a:effectLst>
                <a:latin typeface="Arial" charset="0"/>
              </a:rPr>
              <a:t>Human Resources</a:t>
            </a:r>
          </a:p>
          <a:p>
            <a:pPr lvl="1" eaLnBrk="1" hangingPunct="1">
              <a:defRPr/>
            </a:pPr>
            <a:r>
              <a:rPr lang="en-US" dirty="0">
                <a:effectLst>
                  <a:outerShdw blurRad="38100" dist="38100" dir="2700000" algn="tl">
                    <a:srgbClr val="DDDDDD"/>
                  </a:outerShdw>
                </a:effectLst>
                <a:latin typeface="Arial" charset="0"/>
              </a:rPr>
              <a:t>IT </a:t>
            </a:r>
          </a:p>
          <a:p>
            <a:pPr lvl="1" eaLnBrk="1" hangingPunct="1">
              <a:defRPr/>
            </a:pPr>
            <a:r>
              <a:rPr lang="en-US" dirty="0">
                <a:effectLst>
                  <a:outerShdw blurRad="38100" dist="38100" dir="2700000" algn="tl">
                    <a:srgbClr val="DDDDDD"/>
                  </a:outerShdw>
                </a:effectLst>
                <a:latin typeface="Arial" charset="0"/>
              </a:rPr>
              <a:t>Compliance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Regard to Integrated Disclosures</a:t>
            </a:r>
            <a:endParaRPr lang="en-US" dirty="0"/>
          </a:p>
        </p:txBody>
      </p:sp>
      <p:sp>
        <p:nvSpPr>
          <p:cNvPr id="3" name="Content Placeholder 2"/>
          <p:cNvSpPr>
            <a:spLocks noGrp="1"/>
          </p:cNvSpPr>
          <p:nvPr>
            <p:ph idx="1"/>
          </p:nvPr>
        </p:nvSpPr>
        <p:spPr/>
        <p:txBody>
          <a:bodyPr/>
          <a:lstStyle/>
          <a:p>
            <a:r>
              <a:rPr lang="en-US" dirty="0" smtClean="0"/>
              <a:t>Outsourcing Form/ Form Generation (</a:t>
            </a:r>
            <a:r>
              <a:rPr lang="en-US" dirty="0" smtClean="0"/>
              <a:t>Loanliner</a:t>
            </a:r>
            <a:r>
              <a:rPr lang="en-US" dirty="0" smtClean="0"/>
              <a:t>)</a:t>
            </a:r>
          </a:p>
          <a:p>
            <a:r>
              <a:rPr lang="en-US" dirty="0" smtClean="0"/>
              <a:t>Outsourcing Preparing &amp; Providing the Forms</a:t>
            </a:r>
          </a:p>
          <a:p>
            <a:pPr lvl="2"/>
            <a:r>
              <a:rPr lang="en-US" dirty="0" smtClean="0"/>
              <a:t>Brokers</a:t>
            </a:r>
          </a:p>
          <a:p>
            <a:pPr lvl="2"/>
            <a:r>
              <a:rPr lang="en-US" dirty="0" smtClean="0"/>
              <a:t>Settlement Agents</a:t>
            </a:r>
          </a:p>
        </p:txBody>
      </p:sp>
      <p:sp>
        <p:nvSpPr>
          <p:cNvPr id="4" name="Slide Number Placeholder 3"/>
          <p:cNvSpPr>
            <a:spLocks noGrp="1"/>
          </p:cNvSpPr>
          <p:nvPr>
            <p:ph type="sldNum" sz="quarter" idx="12"/>
          </p:nvPr>
        </p:nvSpPr>
        <p:spPr/>
        <p:txBody>
          <a:bodyPr/>
          <a:lstStyle/>
          <a:p>
            <a:fld id="{03CAAFFD-2E82-FB43-8620-92A58270F4E3}" type="slidenum">
              <a:rPr lang="en-US" smtClean="0"/>
              <a:t>46</a:t>
            </a:fld>
            <a:endParaRPr lang="en-US" dirty="0"/>
          </a:p>
        </p:txBody>
      </p:sp>
    </p:spTree>
    <p:extLst>
      <p:ext uri="{BB962C8B-B14F-4D97-AF65-F5344CB8AC3E}">
        <p14:creationId xmlns:p14="http://schemas.microsoft.com/office/powerpoint/2010/main" val="1566841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Why Outsource?</a:t>
            </a:r>
          </a:p>
        </p:txBody>
      </p:sp>
      <p:sp>
        <p:nvSpPr>
          <p:cNvPr id="7171" name="Rectangle 3"/>
          <p:cNvSpPr>
            <a:spLocks noGrp="1" noChangeArrowheads="1"/>
          </p:cNvSpPr>
          <p:nvPr>
            <p:ph type="body" idx="1"/>
          </p:nvPr>
        </p:nvSpPr>
        <p:spPr/>
        <p:txBody>
          <a:bodyPr/>
          <a:lstStyle/>
          <a:p>
            <a:pPr eaLnBrk="1" hangingPunct="1">
              <a:lnSpc>
                <a:spcPct val="90000"/>
              </a:lnSpc>
              <a:defRPr/>
            </a:pPr>
            <a:r>
              <a:rPr lang="en-US" dirty="0">
                <a:effectLst>
                  <a:outerShdw blurRad="38100" dist="38100" dir="2700000" algn="tl">
                    <a:srgbClr val="DDDDDD"/>
                  </a:outerShdw>
                </a:effectLst>
                <a:latin typeface="Arial" charset="0"/>
                <a:cs typeface="+mn-cs"/>
              </a:rPr>
              <a:t>To gain operational and financial efficiencies</a:t>
            </a:r>
          </a:p>
          <a:p>
            <a:pPr eaLnBrk="1" hangingPunct="1">
              <a:lnSpc>
                <a:spcPct val="90000"/>
              </a:lnSpc>
              <a:defRPr/>
            </a:pPr>
            <a:r>
              <a:rPr lang="en-US" dirty="0">
                <a:effectLst>
                  <a:outerShdw blurRad="38100" dist="38100" dir="2700000" algn="tl">
                    <a:srgbClr val="DDDDDD"/>
                  </a:outerShdw>
                </a:effectLst>
                <a:latin typeface="Arial" charset="0"/>
                <a:cs typeface="+mn-cs"/>
              </a:rPr>
              <a:t>Obtain specialized expertise</a:t>
            </a:r>
          </a:p>
          <a:p>
            <a:pPr eaLnBrk="1" hangingPunct="1">
              <a:lnSpc>
                <a:spcPct val="90000"/>
              </a:lnSpc>
              <a:defRPr/>
            </a:pPr>
            <a:r>
              <a:rPr lang="en-US" dirty="0">
                <a:effectLst>
                  <a:outerShdw blurRad="38100" dist="38100" dir="2700000" algn="tl">
                    <a:srgbClr val="DDDDDD"/>
                  </a:outerShdw>
                </a:effectLst>
                <a:latin typeface="Arial" charset="0"/>
                <a:cs typeface="+mn-cs"/>
              </a:rPr>
              <a:t>Increase management focus on core business functions</a:t>
            </a:r>
          </a:p>
          <a:p>
            <a:pPr eaLnBrk="1" hangingPunct="1">
              <a:lnSpc>
                <a:spcPct val="90000"/>
              </a:lnSpc>
              <a:defRPr/>
            </a:pPr>
            <a:r>
              <a:rPr lang="en-US" dirty="0">
                <a:effectLst>
                  <a:outerShdw blurRad="38100" dist="38100" dir="2700000" algn="tl">
                    <a:srgbClr val="DDDDDD"/>
                  </a:outerShdw>
                </a:effectLst>
                <a:latin typeface="Arial" charset="0"/>
                <a:cs typeface="+mn-cs"/>
              </a:rPr>
              <a:t>Refocus limited internal resources on core functions</a:t>
            </a:r>
          </a:p>
          <a:p>
            <a:pPr eaLnBrk="1" hangingPunct="1">
              <a:lnSpc>
                <a:spcPct val="90000"/>
              </a:lnSpc>
              <a:defRPr/>
            </a:pPr>
            <a:r>
              <a:rPr lang="en-US" dirty="0">
                <a:effectLst>
                  <a:outerShdw blurRad="38100" dist="38100" dir="2700000" algn="tl">
                    <a:srgbClr val="DDDDDD"/>
                  </a:outerShdw>
                </a:effectLst>
                <a:latin typeface="Arial" charset="0"/>
                <a:cs typeface="+mn-cs"/>
              </a:rPr>
              <a:t>Increase availability of products and services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Why Outsource?</a:t>
            </a:r>
          </a:p>
        </p:txBody>
      </p:sp>
      <p:sp>
        <p:nvSpPr>
          <p:cNvPr id="8195"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Accelerate delivery of products/ services through new delivery channels</a:t>
            </a:r>
          </a:p>
          <a:p>
            <a:pPr eaLnBrk="1" hangingPunct="1">
              <a:defRPr/>
            </a:pPr>
            <a:r>
              <a:rPr lang="en-US" dirty="0">
                <a:effectLst>
                  <a:outerShdw blurRad="38100" dist="38100" dir="2700000" algn="tl">
                    <a:srgbClr val="DDDDDD"/>
                  </a:outerShdw>
                </a:effectLst>
                <a:latin typeface="Arial" charset="0"/>
                <a:cs typeface="+mn-cs"/>
              </a:rPr>
              <a:t>Increase ability to acquire and support current technology &amp; avoid obsolescence</a:t>
            </a:r>
          </a:p>
          <a:p>
            <a:pPr eaLnBrk="1" hangingPunct="1">
              <a:defRPr/>
            </a:pPr>
            <a:r>
              <a:rPr lang="en-US" dirty="0">
                <a:effectLst>
                  <a:outerShdw blurRad="38100" dist="38100" dir="2700000" algn="tl">
                    <a:srgbClr val="DDDDDD"/>
                  </a:outerShdw>
                </a:effectLst>
                <a:latin typeface="Arial" charset="0"/>
                <a:cs typeface="+mn-cs"/>
              </a:rPr>
              <a:t>Conserve capital for other business ventures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Why Outsource?</a:t>
            </a:r>
          </a:p>
        </p:txBody>
      </p:sp>
      <p:sp>
        <p:nvSpPr>
          <p:cNvPr id="9219" name="Rectangle 3"/>
          <p:cNvSpPr>
            <a:spLocks noGrp="1" noChangeArrowheads="1"/>
          </p:cNvSpPr>
          <p:nvPr>
            <p:ph type="body" idx="1"/>
          </p:nvPr>
        </p:nvSpPr>
        <p:spPr/>
        <p:txBody>
          <a:bodyPr/>
          <a:lstStyle/>
          <a:p>
            <a:pPr eaLnBrk="1" hangingPunct="1">
              <a:lnSpc>
                <a:spcPct val="90000"/>
              </a:lnSpc>
              <a:defRPr/>
            </a:pPr>
            <a:r>
              <a:rPr lang="en-US" dirty="0">
                <a:effectLst>
                  <a:outerShdw blurRad="38100" dist="38100" dir="2700000" algn="tl">
                    <a:srgbClr val="DDDDDD"/>
                  </a:outerShdw>
                </a:effectLst>
                <a:latin typeface="Arial" charset="0"/>
                <a:cs typeface="+mn-cs"/>
              </a:rPr>
              <a:t>Improve the quality of products and services</a:t>
            </a:r>
          </a:p>
          <a:p>
            <a:pPr eaLnBrk="1" hangingPunct="1">
              <a:lnSpc>
                <a:spcPct val="90000"/>
              </a:lnSpc>
              <a:defRPr/>
            </a:pPr>
            <a:r>
              <a:rPr lang="en-US" dirty="0">
                <a:effectLst>
                  <a:outerShdw blurRad="38100" dist="38100" dir="2700000" algn="tl">
                    <a:srgbClr val="DDDDDD"/>
                  </a:outerShdw>
                </a:effectLst>
                <a:latin typeface="Arial" charset="0"/>
                <a:cs typeface="+mn-cs"/>
              </a:rPr>
              <a:t>Strengthen controls</a:t>
            </a:r>
          </a:p>
          <a:p>
            <a:pPr eaLnBrk="1" hangingPunct="1">
              <a:lnSpc>
                <a:spcPct val="90000"/>
              </a:lnSpc>
              <a:defRPr/>
            </a:pPr>
            <a:r>
              <a:rPr lang="en-US" dirty="0">
                <a:effectLst>
                  <a:outerShdw blurRad="38100" dist="38100" dir="2700000" algn="tl">
                    <a:srgbClr val="DDDDDD"/>
                  </a:outerShdw>
                </a:effectLst>
                <a:latin typeface="Arial" charset="0"/>
                <a:cs typeface="+mn-cs"/>
              </a:rPr>
              <a:t>Help manage costs</a:t>
            </a:r>
          </a:p>
          <a:p>
            <a:pPr eaLnBrk="1" hangingPunct="1">
              <a:lnSpc>
                <a:spcPct val="90000"/>
              </a:lnSpc>
              <a:defRPr/>
            </a:pPr>
            <a:r>
              <a:rPr lang="en-US" dirty="0">
                <a:effectLst>
                  <a:outerShdw blurRad="38100" dist="38100" dir="2700000" algn="tl">
                    <a:srgbClr val="DDDDDD"/>
                  </a:outerShdw>
                </a:effectLst>
                <a:latin typeface="Arial" charset="0"/>
                <a:cs typeface="+mn-cs"/>
              </a:rPr>
              <a:t>Whatever the reason(s), the decision to outsource should compliment your overall strategic plan and corporate objectives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Forms: Closing Disclosure</a:t>
            </a:r>
            <a:endParaRPr lang="en-US" dirty="0"/>
          </a:p>
        </p:txBody>
      </p:sp>
      <p:pic>
        <p:nvPicPr>
          <p:cNvPr id="4" name="Picture 1" descr="closing-beforeaf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19288"/>
            <a:ext cx="8362585" cy="451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Important to Remember</a:t>
            </a:r>
          </a:p>
        </p:txBody>
      </p:sp>
      <p:sp>
        <p:nvSpPr>
          <p:cNvPr id="10243"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You may </a:t>
            </a:r>
            <a:r>
              <a:rPr lang="en-US" dirty="0" smtClean="0">
                <a:effectLst>
                  <a:outerShdw blurRad="38100" dist="38100" dir="2700000" algn="tl">
                    <a:srgbClr val="DDDDDD"/>
                  </a:outerShdw>
                </a:effectLst>
                <a:latin typeface="Arial" charset="0"/>
                <a:cs typeface="+mn-cs"/>
              </a:rPr>
              <a:t>outsource the generation, preparation or delivery of these forms, </a:t>
            </a:r>
            <a:r>
              <a:rPr lang="en-US" dirty="0">
                <a:effectLst>
                  <a:outerShdw blurRad="38100" dist="38100" dir="2700000" algn="tl">
                    <a:srgbClr val="DDDDDD"/>
                  </a:outerShdw>
                </a:effectLst>
                <a:latin typeface="Arial" charset="0"/>
                <a:cs typeface="+mn-cs"/>
              </a:rPr>
              <a:t>but Management and the Board still remain ultimately responsible for managing the associated risks.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What Are the Risks?</a:t>
            </a:r>
          </a:p>
        </p:txBody>
      </p:sp>
      <p:sp>
        <p:nvSpPr>
          <p:cNvPr id="11267" name="Rectangle 3"/>
          <p:cNvSpPr>
            <a:spLocks noGrp="1" noChangeArrowheads="1"/>
          </p:cNvSpPr>
          <p:nvPr>
            <p:ph type="body" idx="1"/>
          </p:nvPr>
        </p:nvSpPr>
        <p:spPr/>
        <p:txBody>
          <a:bodyPr/>
          <a:lstStyle/>
          <a:p>
            <a:pPr>
              <a:defRPr/>
            </a:pPr>
            <a:r>
              <a:rPr lang="en-US" b="1" dirty="0" smtClean="0">
                <a:effectLst>
                  <a:outerShdw blurRad="38100" dist="38100" dir="2700000" algn="tl">
                    <a:srgbClr val="DDDDDD"/>
                  </a:outerShdw>
                </a:effectLst>
                <a:latin typeface="Arial" charset="0"/>
                <a:cs typeface="+mn-cs"/>
              </a:rPr>
              <a:t>With Forms Generation</a:t>
            </a:r>
          </a:p>
          <a:p>
            <a:pPr lvl="1">
              <a:defRPr/>
            </a:pPr>
            <a:r>
              <a:rPr lang="en-US" dirty="0" smtClean="0">
                <a:effectLst>
                  <a:outerShdw blurRad="38100" dist="38100" dir="2700000" algn="tl">
                    <a:srgbClr val="DDDDDD"/>
                  </a:outerShdw>
                </a:effectLst>
                <a:latin typeface="Arial" charset="0"/>
                <a:cs typeface="+mn-cs"/>
              </a:rPr>
              <a:t>The Major Companies have Guarantees written into their Contracts</a:t>
            </a:r>
          </a:p>
          <a:p>
            <a:pPr lvl="1">
              <a:defRPr/>
            </a:pPr>
            <a:r>
              <a:rPr lang="en-US" dirty="0" smtClean="0">
                <a:effectLst>
                  <a:outerShdw blurRad="38100" dist="38100" dir="2700000" algn="tl">
                    <a:srgbClr val="DDDDDD"/>
                  </a:outerShdw>
                </a:effectLst>
                <a:latin typeface="Arial" charset="0"/>
                <a:cs typeface="+mn-cs"/>
              </a:rPr>
              <a:t>Liability is ONLY for errors in the Forms themselves or in Calculations with are part of the Forms/System</a:t>
            </a:r>
          </a:p>
          <a:p>
            <a:pPr lvl="1">
              <a:defRPr/>
            </a:pPr>
            <a:r>
              <a:rPr lang="en-US" dirty="0" smtClean="0">
                <a:effectLst>
                  <a:outerShdw blurRad="38100" dist="38100" dir="2700000" algn="tl">
                    <a:srgbClr val="DDDDDD"/>
                  </a:outerShdw>
                </a:effectLst>
                <a:latin typeface="Arial" charset="0"/>
                <a:cs typeface="+mn-cs"/>
              </a:rPr>
              <a:t>NO Guarantees for “User Error”  (Garbage In/Garbage Out= You are Responsible)</a:t>
            </a:r>
            <a:endParaRPr lang="en-US" dirty="0">
              <a:effectLst>
                <a:outerShdw blurRad="38100" dist="38100" dir="2700000" algn="tl">
                  <a:srgbClr val="DDDDDD"/>
                </a:outerShdw>
              </a:effectLst>
              <a:latin typeface="Arial" charset="0"/>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What Are the Risks?</a:t>
            </a:r>
          </a:p>
        </p:txBody>
      </p:sp>
      <p:sp>
        <p:nvSpPr>
          <p:cNvPr id="11267" name="Rectangle 3"/>
          <p:cNvSpPr>
            <a:spLocks noGrp="1" noChangeArrowheads="1"/>
          </p:cNvSpPr>
          <p:nvPr>
            <p:ph type="body" idx="1"/>
          </p:nvPr>
        </p:nvSpPr>
        <p:spPr/>
        <p:txBody>
          <a:bodyPr/>
          <a:lstStyle/>
          <a:p>
            <a:pPr>
              <a:defRPr/>
            </a:pPr>
            <a:r>
              <a:rPr lang="en-US" b="1" dirty="0" smtClean="0">
                <a:effectLst>
                  <a:outerShdw blurRad="38100" dist="38100" dir="2700000" algn="tl">
                    <a:srgbClr val="DDDDDD"/>
                  </a:outerShdw>
                </a:effectLst>
                <a:latin typeface="Arial" charset="0"/>
                <a:cs typeface="+mn-cs"/>
              </a:rPr>
              <a:t>With Brokers or Settlement Agents</a:t>
            </a:r>
          </a:p>
          <a:p>
            <a:pPr lvl="1">
              <a:defRPr/>
            </a:pPr>
            <a:r>
              <a:rPr lang="en-US" dirty="0" smtClean="0">
                <a:effectLst>
                  <a:outerShdw blurRad="38100" dist="38100" dir="2700000" algn="tl">
                    <a:srgbClr val="DDDDDD"/>
                  </a:outerShdw>
                </a:effectLst>
                <a:latin typeface="Arial" charset="0"/>
                <a:cs typeface="+mn-cs"/>
              </a:rPr>
              <a:t>Time Period Requirements Not being Met</a:t>
            </a:r>
          </a:p>
          <a:p>
            <a:pPr lvl="2">
              <a:defRPr/>
            </a:pPr>
            <a:r>
              <a:rPr lang="en-US" dirty="0" smtClean="0">
                <a:effectLst>
                  <a:outerShdw blurRad="38100" dist="38100" dir="2700000" algn="tl">
                    <a:srgbClr val="DDDDDD"/>
                  </a:outerShdw>
                </a:effectLst>
                <a:latin typeface="Arial" charset="0"/>
                <a:cs typeface="+mn-cs"/>
              </a:rPr>
              <a:t>Wrong Understanding of 3 Days</a:t>
            </a:r>
          </a:p>
          <a:p>
            <a:pPr lvl="1">
              <a:defRPr/>
            </a:pPr>
            <a:r>
              <a:rPr lang="en-US" dirty="0" smtClean="0">
                <a:effectLst>
                  <a:outerShdw blurRad="38100" dist="38100" dir="2700000" algn="tl">
                    <a:srgbClr val="DDDDDD"/>
                  </a:outerShdw>
                </a:effectLst>
                <a:latin typeface="Arial" charset="0"/>
                <a:cs typeface="+mn-cs"/>
              </a:rPr>
              <a:t>Forms will be Filled Out Incorrectly</a:t>
            </a:r>
          </a:p>
          <a:p>
            <a:pPr lvl="2">
              <a:defRPr/>
            </a:pPr>
            <a:r>
              <a:rPr lang="en-US" dirty="0" smtClean="0">
                <a:effectLst>
                  <a:outerShdw blurRad="38100" dist="38100" dir="2700000" algn="tl">
                    <a:srgbClr val="DDDDDD"/>
                  </a:outerShdw>
                </a:effectLst>
                <a:latin typeface="Arial" charset="0"/>
                <a:cs typeface="+mn-cs"/>
              </a:rPr>
              <a:t>Not providing accurate fee and cost information</a:t>
            </a:r>
          </a:p>
          <a:p>
            <a:pPr lvl="2">
              <a:defRPr/>
            </a:pPr>
            <a:r>
              <a:rPr lang="en-US" dirty="0" smtClean="0">
                <a:effectLst>
                  <a:outerShdw blurRad="38100" dist="38100" dir="2700000" algn="tl">
                    <a:srgbClr val="DDDDDD"/>
                  </a:outerShdw>
                </a:effectLst>
                <a:latin typeface="Arial" charset="0"/>
                <a:cs typeface="+mn-cs"/>
              </a:rPr>
              <a:t>Not describing loan terms appropriately</a:t>
            </a:r>
          </a:p>
          <a:p>
            <a:pPr lvl="2">
              <a:defRPr/>
            </a:pPr>
            <a:r>
              <a:rPr lang="en-US" dirty="0">
                <a:effectLst>
                  <a:outerShdw blurRad="38100" dist="38100" dir="2700000" algn="tl">
                    <a:srgbClr val="DDDDDD"/>
                  </a:outerShdw>
                </a:effectLst>
                <a:latin typeface="Arial" charset="0"/>
              </a:rPr>
              <a:t>Estimates that are Significantly off from the Closing </a:t>
            </a:r>
            <a:r>
              <a:rPr lang="en-US" dirty="0" smtClean="0">
                <a:effectLst>
                  <a:outerShdw blurRad="38100" dist="38100" dir="2700000" algn="tl">
                    <a:srgbClr val="DDDDDD"/>
                  </a:outerShdw>
                </a:effectLst>
                <a:latin typeface="Arial" charset="0"/>
              </a:rPr>
              <a:t>Disclosure</a:t>
            </a:r>
            <a:endParaRPr lang="en-US" dirty="0">
              <a:effectLst>
                <a:outerShdw blurRad="38100" dist="38100" dir="2700000" algn="tl">
                  <a:srgbClr val="DDDDDD"/>
                </a:outerShdw>
              </a:effectLst>
              <a:latin typeface="Arial" charset="0"/>
              <a:cs typeface="+mn-cs"/>
            </a:endParaRPr>
          </a:p>
          <a:p>
            <a:pPr lvl="2">
              <a:defRPr/>
            </a:pPr>
            <a:endParaRPr lang="en-US" dirty="0" smtClean="0">
              <a:effectLst>
                <a:outerShdw blurRad="38100" dist="38100" dir="2700000" algn="tl">
                  <a:srgbClr val="DDDDDD"/>
                </a:outerShdw>
              </a:effectLst>
              <a:latin typeface="Arial" charset="0"/>
              <a:cs typeface="+mn-cs"/>
            </a:endParaRPr>
          </a:p>
        </p:txBody>
      </p:sp>
    </p:spTree>
    <p:extLst>
      <p:ext uri="{BB962C8B-B14F-4D97-AF65-F5344CB8AC3E}">
        <p14:creationId xmlns:p14="http://schemas.microsoft.com/office/powerpoint/2010/main" val="8004495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Evaluating the Risks</a:t>
            </a:r>
          </a:p>
        </p:txBody>
      </p:sp>
      <p:sp>
        <p:nvSpPr>
          <p:cNvPr id="16387" name="Rectangle 3"/>
          <p:cNvSpPr>
            <a:spLocks noGrp="1" noChangeArrowheads="1"/>
          </p:cNvSpPr>
          <p:nvPr>
            <p:ph type="body" idx="1"/>
          </p:nvPr>
        </p:nvSpPr>
        <p:spPr/>
        <p:txBody>
          <a:bodyPr/>
          <a:lstStyle/>
          <a:p>
            <a:pPr eaLnBrk="1" hangingPunct="1">
              <a:lnSpc>
                <a:spcPct val="90000"/>
              </a:lnSpc>
              <a:defRPr/>
            </a:pPr>
            <a:r>
              <a:rPr lang="en-US" dirty="0" smtClean="0">
                <a:effectLst>
                  <a:outerShdw blurRad="38100" dist="38100" dir="2700000" algn="tl">
                    <a:srgbClr val="DDDDDD"/>
                  </a:outerShdw>
                </a:effectLst>
                <a:latin typeface="Arial" charset="0"/>
                <a:cs typeface="+mn-cs"/>
              </a:rPr>
              <a:t>The Greatest Probability of Significant Errors will be in the first few Months.</a:t>
            </a:r>
          </a:p>
          <a:p>
            <a:pPr eaLnBrk="1" hangingPunct="1">
              <a:lnSpc>
                <a:spcPct val="90000"/>
              </a:lnSpc>
              <a:defRPr/>
            </a:pPr>
            <a:r>
              <a:rPr lang="en-US" dirty="0" smtClean="0">
                <a:effectLst>
                  <a:outerShdw blurRad="38100" dist="38100" dir="2700000" algn="tl">
                    <a:srgbClr val="DDDDDD"/>
                  </a:outerShdw>
                </a:effectLst>
                <a:latin typeface="Arial" charset="0"/>
                <a:cs typeface="+mn-cs"/>
              </a:rPr>
              <a:t>August to December 2015</a:t>
            </a:r>
          </a:p>
          <a:p>
            <a:pPr eaLnBrk="1" hangingPunct="1">
              <a:lnSpc>
                <a:spcPct val="90000"/>
              </a:lnSpc>
              <a:defRPr/>
            </a:pPr>
            <a:endParaRPr lang="en-US" dirty="0">
              <a:effectLst>
                <a:outerShdw blurRad="38100" dist="38100" dir="2700000" algn="tl">
                  <a:srgbClr val="DDDDDD"/>
                </a:outerShdw>
              </a:effectLst>
              <a:latin typeface="Arial" charset="0"/>
              <a:cs typeface="+mn-cs"/>
            </a:endParaRPr>
          </a:p>
          <a:p>
            <a:pPr eaLnBrk="1" hangingPunct="1">
              <a:lnSpc>
                <a:spcPct val="90000"/>
              </a:lnSpc>
              <a:defRPr/>
            </a:pPr>
            <a:r>
              <a:rPr lang="en-US" dirty="0" smtClean="0">
                <a:effectLst>
                  <a:outerShdw blurRad="38100" dist="38100" dir="2700000" algn="tl">
                    <a:srgbClr val="DDDDDD"/>
                  </a:outerShdw>
                </a:effectLst>
                <a:latin typeface="Arial" charset="0"/>
                <a:cs typeface="+mn-cs"/>
              </a:rPr>
              <a:t>More Unusual the Situation = the Greater Likelihood of Errors</a:t>
            </a:r>
            <a:endParaRPr lang="en-US" dirty="0">
              <a:effectLst>
                <a:outerShdw blurRad="38100" dist="38100" dir="2700000" algn="tl">
                  <a:srgbClr val="DDDDDD"/>
                </a:outerShdw>
              </a:effectLst>
              <a:latin typeface="Arial" charset="0"/>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Board/ Management Responsibility</a:t>
            </a:r>
          </a:p>
        </p:txBody>
      </p:sp>
      <p:sp>
        <p:nvSpPr>
          <p:cNvPr id="12291" name="Rectangle 3"/>
          <p:cNvSpPr>
            <a:spLocks noGrp="1" noChangeArrowheads="1"/>
          </p:cNvSpPr>
          <p:nvPr>
            <p:ph type="body" idx="1"/>
          </p:nvPr>
        </p:nvSpPr>
        <p:spPr/>
        <p:txBody>
          <a:bodyPr/>
          <a:lstStyle/>
          <a:p>
            <a:pPr eaLnBrk="1" hangingPunct="1">
              <a:lnSpc>
                <a:spcPct val="90000"/>
              </a:lnSpc>
              <a:defRPr/>
            </a:pPr>
            <a:r>
              <a:rPr lang="en-US" dirty="0">
                <a:effectLst>
                  <a:outerShdw blurRad="38100" dist="38100" dir="2700000" algn="tl">
                    <a:srgbClr val="DDDDDD"/>
                  </a:outerShdw>
                </a:effectLst>
                <a:latin typeface="Arial" charset="0"/>
                <a:cs typeface="+mn-cs"/>
              </a:rPr>
              <a:t>Understand the risks associated with the item/function being outsourced</a:t>
            </a:r>
          </a:p>
          <a:p>
            <a:pPr eaLnBrk="1" hangingPunct="1">
              <a:lnSpc>
                <a:spcPct val="90000"/>
              </a:lnSpc>
              <a:defRPr/>
            </a:pPr>
            <a:r>
              <a:rPr lang="en-US" dirty="0">
                <a:effectLst>
                  <a:outerShdw blurRad="38100" dist="38100" dir="2700000" algn="tl">
                    <a:srgbClr val="DDDDDD"/>
                  </a:outerShdw>
                </a:effectLst>
                <a:latin typeface="Arial" charset="0"/>
                <a:cs typeface="+mn-cs"/>
              </a:rPr>
              <a:t>Ensure that effective risk management strategies and practices are in place</a:t>
            </a:r>
          </a:p>
          <a:p>
            <a:pPr eaLnBrk="1" hangingPunct="1">
              <a:lnSpc>
                <a:spcPct val="90000"/>
              </a:lnSpc>
              <a:defRPr/>
            </a:pPr>
            <a:r>
              <a:rPr lang="en-US" dirty="0">
                <a:effectLst>
                  <a:outerShdw blurRad="38100" dist="38100" dir="2700000" algn="tl">
                    <a:srgbClr val="DDDDDD"/>
                  </a:outerShdw>
                </a:effectLst>
                <a:latin typeface="Arial" charset="0"/>
                <a:cs typeface="+mn-cs"/>
              </a:rPr>
              <a:t>Conduct a risk assessment and determine if the risk level is acceptable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Board/ Management Responsibility</a:t>
            </a:r>
          </a:p>
        </p:txBody>
      </p:sp>
      <p:sp>
        <p:nvSpPr>
          <p:cNvPr id="13315" name="Rectangle 3"/>
          <p:cNvSpPr>
            <a:spLocks noGrp="1" noChangeArrowheads="1"/>
          </p:cNvSpPr>
          <p:nvPr>
            <p:ph type="body" idx="1"/>
          </p:nvPr>
        </p:nvSpPr>
        <p:spPr/>
        <p:txBody>
          <a:bodyPr/>
          <a:lstStyle/>
          <a:p>
            <a:pPr eaLnBrk="1" hangingPunct="1">
              <a:defRPr/>
            </a:pPr>
            <a:r>
              <a:rPr lang="en-US" sz="2800" dirty="0">
                <a:effectLst>
                  <a:outerShdw blurRad="38100" dist="38100" dir="2700000" algn="tl">
                    <a:srgbClr val="DDDDDD"/>
                  </a:outerShdw>
                </a:effectLst>
                <a:latin typeface="Arial" charset="0"/>
                <a:cs typeface="+mn-cs"/>
              </a:rPr>
              <a:t>Require clearly written and sufficiently detailed contracts that provide assurances for performance, reliability, security, confidentiality and reporting</a:t>
            </a:r>
          </a:p>
          <a:p>
            <a:pPr eaLnBrk="1" hangingPunct="1">
              <a:defRPr/>
            </a:pPr>
            <a:r>
              <a:rPr lang="en-US" sz="2800" dirty="0">
                <a:effectLst>
                  <a:outerShdw blurRad="38100" dist="38100" dir="2700000" algn="tl">
                    <a:srgbClr val="DDDDDD"/>
                  </a:outerShdw>
                </a:effectLst>
                <a:latin typeface="Arial" charset="0"/>
                <a:cs typeface="+mn-cs"/>
              </a:rPr>
              <a:t>Implement an oversight program to monitor each service provider’s operations, financial conditions and performance standards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14339" name="Rectangle 3"/>
          <p:cNvSpPr>
            <a:spLocks noGrp="1" noChangeArrowheads="1"/>
          </p:cNvSpPr>
          <p:nvPr>
            <p:ph type="body" idx="1"/>
          </p:nvPr>
        </p:nvSpPr>
        <p:spPr/>
        <p:txBody>
          <a:bodyPr/>
          <a:lstStyle/>
          <a:p>
            <a:pPr eaLnBrk="1" hangingPunct="1">
              <a:lnSpc>
                <a:spcPct val="90000"/>
              </a:lnSpc>
              <a:buFont typeface="Wingdings" pitchFamily="2" charset="2"/>
              <a:buChar char="n"/>
              <a:defRPr/>
            </a:pPr>
            <a:r>
              <a:rPr lang="en-US" altLang="en-US" dirty="0" smtClean="0">
                <a:ea typeface="+mn-ea"/>
                <a:cs typeface="+mn-cs"/>
              </a:rPr>
              <a:t>Planning Stage</a:t>
            </a:r>
          </a:p>
          <a:p>
            <a:pPr lvl="1" eaLnBrk="1" hangingPunct="1">
              <a:lnSpc>
                <a:spcPct val="90000"/>
              </a:lnSpc>
              <a:buFont typeface="Wingdings" pitchFamily="2" charset="2"/>
              <a:buChar char="l"/>
              <a:defRPr/>
            </a:pPr>
            <a:r>
              <a:rPr lang="en-US" altLang="en-US" dirty="0" smtClean="0"/>
              <a:t>Reasonable rational for outsourcing</a:t>
            </a:r>
          </a:p>
          <a:p>
            <a:pPr lvl="1" eaLnBrk="1" hangingPunct="1">
              <a:lnSpc>
                <a:spcPct val="90000"/>
              </a:lnSpc>
              <a:buFont typeface="Wingdings" pitchFamily="2" charset="2"/>
              <a:buChar char="l"/>
              <a:defRPr/>
            </a:pPr>
            <a:r>
              <a:rPr lang="en-US" altLang="en-US" dirty="0" smtClean="0"/>
              <a:t>Cost/benefit analysis </a:t>
            </a:r>
          </a:p>
          <a:p>
            <a:pPr lvl="1" eaLnBrk="1" hangingPunct="1">
              <a:lnSpc>
                <a:spcPct val="90000"/>
              </a:lnSpc>
              <a:buFont typeface="Wingdings" pitchFamily="2" charset="2"/>
              <a:buChar char="l"/>
              <a:defRPr/>
            </a:pPr>
            <a:r>
              <a:rPr lang="en-US" altLang="en-US" dirty="0" smtClean="0"/>
              <a:t>Costs of monitoring and providing support to the 3</a:t>
            </a:r>
            <a:r>
              <a:rPr lang="en-US" altLang="en-US" baseline="30000" dirty="0" smtClean="0"/>
              <a:t>rd</a:t>
            </a:r>
            <a:r>
              <a:rPr lang="en-US" altLang="en-US" dirty="0" smtClean="0"/>
              <a:t> party</a:t>
            </a:r>
          </a:p>
          <a:p>
            <a:pPr lvl="1" eaLnBrk="1" hangingPunct="1">
              <a:lnSpc>
                <a:spcPct val="90000"/>
              </a:lnSpc>
              <a:buFont typeface="Wingdings" pitchFamily="2" charset="2"/>
              <a:buChar char="l"/>
              <a:defRPr/>
            </a:pPr>
            <a:r>
              <a:rPr lang="en-US" altLang="en-US" dirty="0" smtClean="0"/>
              <a:t>Contingency plan if 3</a:t>
            </a:r>
            <a:r>
              <a:rPr lang="en-US" altLang="en-US" baseline="30000" dirty="0" smtClean="0"/>
              <a:t>rd</a:t>
            </a:r>
            <a:r>
              <a:rPr lang="en-US" altLang="en-US" dirty="0" smtClean="0"/>
              <a:t> party fails to perform</a:t>
            </a:r>
          </a:p>
          <a:p>
            <a:pPr lvl="1" eaLnBrk="1" hangingPunct="1">
              <a:lnSpc>
                <a:spcPct val="90000"/>
              </a:lnSpc>
              <a:buFont typeface="Wingdings" pitchFamily="2" charset="2"/>
              <a:buChar char="l"/>
              <a:defRPr/>
            </a:pPr>
            <a:r>
              <a:rPr lang="en-US" altLang="en-US" dirty="0" smtClean="0"/>
              <a:t>Fully identify the scope and nature of the function to be outsourced</a:t>
            </a:r>
          </a:p>
          <a:p>
            <a:pPr lvl="1" eaLnBrk="1" hangingPunct="1">
              <a:lnSpc>
                <a:spcPct val="90000"/>
              </a:lnSpc>
              <a:buFont typeface="Wingdings" pitchFamily="2" charset="2"/>
              <a:buChar char="l"/>
              <a:defRPr/>
            </a:pPr>
            <a:endParaRPr lang="en-US" altLang="en-US" dirty="0" smtClean="0"/>
          </a:p>
          <a:p>
            <a:pPr lvl="1" eaLnBrk="1" hangingPunct="1">
              <a:lnSpc>
                <a:spcPct val="90000"/>
              </a:lnSpc>
              <a:buFont typeface="Wingdings" pitchFamily="2" charset="2"/>
              <a:buChar char="l"/>
              <a:defRPr/>
            </a:pPr>
            <a:endParaRPr lang="en-US" altLang="en-US" dirty="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18435"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Planning</a:t>
            </a:r>
          </a:p>
          <a:p>
            <a:pPr lvl="1" eaLnBrk="1" hangingPunct="1">
              <a:defRPr/>
            </a:pPr>
            <a:r>
              <a:rPr lang="en-US" dirty="0">
                <a:effectLst>
                  <a:outerShdw blurRad="38100" dist="38100" dir="2700000" algn="tl">
                    <a:srgbClr val="DDDDDD"/>
                  </a:outerShdw>
                </a:effectLst>
                <a:latin typeface="Arial" charset="0"/>
              </a:rPr>
              <a:t>Identify standards and service levels</a:t>
            </a:r>
          </a:p>
          <a:p>
            <a:pPr lvl="1" eaLnBrk="1" hangingPunct="1">
              <a:defRPr/>
            </a:pPr>
            <a:r>
              <a:rPr lang="en-US" dirty="0">
                <a:effectLst>
                  <a:outerShdw blurRad="38100" dist="38100" dir="2700000" algn="tl">
                    <a:srgbClr val="DDDDDD"/>
                  </a:outerShdw>
                </a:effectLst>
                <a:latin typeface="Arial" charset="0"/>
              </a:rPr>
              <a:t>Identify the minimum acceptable service provider characteristics</a:t>
            </a:r>
          </a:p>
          <a:p>
            <a:pPr lvl="1" eaLnBrk="1" hangingPunct="1">
              <a:defRPr/>
            </a:pPr>
            <a:r>
              <a:rPr lang="en-US" dirty="0">
                <a:effectLst>
                  <a:outerShdw blurRad="38100" dist="38100" dir="2700000" algn="tl">
                    <a:srgbClr val="DDDDDD"/>
                  </a:outerShdw>
                </a:effectLst>
                <a:latin typeface="Arial" charset="0"/>
              </a:rPr>
              <a:t>Establish your monitoring and reporting requirements</a:t>
            </a:r>
          </a:p>
          <a:p>
            <a:pPr lvl="1" eaLnBrk="1" hangingPunct="1">
              <a:defRPr/>
            </a:pPr>
            <a:r>
              <a:rPr lang="en-US" dirty="0">
                <a:effectLst>
                  <a:outerShdw blurRad="38100" dist="38100" dir="2700000" algn="tl">
                    <a:srgbClr val="DDDDDD"/>
                  </a:outerShdw>
                </a:effectLst>
                <a:latin typeface="Arial" charset="0"/>
              </a:rPr>
              <a:t>Identify transition requirements</a:t>
            </a:r>
          </a:p>
          <a:p>
            <a:pPr lvl="1" eaLnBrk="1" hangingPunct="1">
              <a:defRPr/>
            </a:pPr>
            <a:r>
              <a:rPr lang="en-US" dirty="0">
                <a:effectLst>
                  <a:outerShdw blurRad="38100" dist="38100" dir="2700000" algn="tl">
                    <a:srgbClr val="DDDDDD"/>
                  </a:outerShdw>
                </a:effectLst>
                <a:latin typeface="Arial" charset="0"/>
              </a:rPr>
              <a:t>Identify key contractual provisions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23555"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Perform Due Diligence </a:t>
            </a:r>
          </a:p>
          <a:p>
            <a:pPr lvl="1" eaLnBrk="1" hangingPunct="1">
              <a:defRPr/>
            </a:pPr>
            <a:r>
              <a:rPr lang="en-US" dirty="0">
                <a:effectLst>
                  <a:outerShdw blurRad="38100" dist="38100" dir="2700000" algn="tl">
                    <a:srgbClr val="DDDDDD"/>
                  </a:outerShdw>
                </a:effectLst>
                <a:latin typeface="Arial" charset="0"/>
              </a:rPr>
              <a:t>Corporate history</a:t>
            </a:r>
          </a:p>
          <a:p>
            <a:pPr lvl="1" eaLnBrk="1" hangingPunct="1">
              <a:defRPr/>
            </a:pPr>
            <a:r>
              <a:rPr lang="en-US" dirty="0">
                <a:effectLst>
                  <a:outerShdw blurRad="38100" dist="38100" dir="2700000" algn="tl">
                    <a:srgbClr val="DDDDDD"/>
                  </a:outerShdw>
                </a:effectLst>
                <a:latin typeface="Arial" charset="0"/>
              </a:rPr>
              <a:t>Qualifications, backgrounds, reputations of the principals (include criminal checks when appropriate)</a:t>
            </a:r>
          </a:p>
          <a:p>
            <a:pPr lvl="1" eaLnBrk="1" hangingPunct="1">
              <a:defRPr/>
            </a:pPr>
            <a:r>
              <a:rPr lang="en-US" dirty="0">
                <a:effectLst>
                  <a:outerShdw blurRad="38100" dist="38100" dir="2700000" algn="tl">
                    <a:srgbClr val="DDDDDD"/>
                  </a:outerShdw>
                </a:effectLst>
                <a:latin typeface="Arial" charset="0"/>
              </a:rPr>
              <a:t>Check user references</a:t>
            </a:r>
          </a:p>
          <a:p>
            <a:pPr lvl="1" eaLnBrk="1" hangingPunct="1">
              <a:defRPr/>
            </a:pPr>
            <a:r>
              <a:rPr lang="en-US" dirty="0">
                <a:effectLst>
                  <a:outerShdw blurRad="38100" dist="38100" dir="2700000" algn="tl">
                    <a:srgbClr val="DDDDDD"/>
                  </a:outerShdw>
                </a:effectLst>
                <a:latin typeface="Arial" charset="0"/>
              </a:rPr>
              <a:t>Review audited financial statements</a:t>
            </a:r>
          </a:p>
        </p:txBody>
      </p:sp>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24579" name="Rectangle 3"/>
          <p:cNvSpPr>
            <a:spLocks noGrp="1" noChangeArrowheads="1"/>
          </p:cNvSpPr>
          <p:nvPr>
            <p:ph type="body" idx="1"/>
          </p:nvPr>
        </p:nvSpPr>
        <p:spPr/>
        <p:txBody>
          <a:bodyPr/>
          <a:lstStyle/>
          <a:p>
            <a:pPr eaLnBrk="1" hangingPunct="1">
              <a:lnSpc>
                <a:spcPct val="90000"/>
              </a:lnSpc>
              <a:defRPr/>
            </a:pPr>
            <a:r>
              <a:rPr lang="en-US" dirty="0">
                <a:effectLst>
                  <a:outerShdw blurRad="38100" dist="38100" dir="2700000" algn="tl">
                    <a:srgbClr val="DDDDDD"/>
                  </a:outerShdw>
                </a:effectLst>
                <a:latin typeface="Arial" charset="0"/>
                <a:cs typeface="+mn-cs"/>
              </a:rPr>
              <a:t>Perform Due Diligence</a:t>
            </a:r>
          </a:p>
          <a:p>
            <a:pPr lvl="1" eaLnBrk="1" hangingPunct="1">
              <a:lnSpc>
                <a:spcPct val="90000"/>
              </a:lnSpc>
              <a:defRPr/>
            </a:pPr>
            <a:r>
              <a:rPr lang="en-US" dirty="0">
                <a:effectLst>
                  <a:outerShdw blurRad="38100" dist="38100" dir="2700000" algn="tl">
                    <a:srgbClr val="DDDDDD"/>
                  </a:outerShdw>
                </a:effectLst>
                <a:latin typeface="Arial" charset="0"/>
              </a:rPr>
              <a:t>Look at service delivery capability, status, and effectiveness</a:t>
            </a:r>
          </a:p>
          <a:p>
            <a:pPr lvl="1" eaLnBrk="1" hangingPunct="1">
              <a:lnSpc>
                <a:spcPct val="90000"/>
              </a:lnSpc>
              <a:defRPr/>
            </a:pPr>
            <a:r>
              <a:rPr lang="en-US" dirty="0">
                <a:effectLst>
                  <a:outerShdw blurRad="38100" dist="38100" dir="2700000" algn="tl">
                    <a:srgbClr val="DDDDDD"/>
                  </a:outerShdw>
                </a:effectLst>
                <a:latin typeface="Arial" charset="0"/>
              </a:rPr>
              <a:t>Look at the internal controls environment</a:t>
            </a:r>
          </a:p>
          <a:p>
            <a:pPr lvl="1" eaLnBrk="1" hangingPunct="1">
              <a:lnSpc>
                <a:spcPct val="90000"/>
              </a:lnSpc>
              <a:defRPr/>
            </a:pPr>
            <a:r>
              <a:rPr lang="en-US" dirty="0">
                <a:effectLst>
                  <a:outerShdw blurRad="38100" dist="38100" dir="2700000" algn="tl">
                    <a:srgbClr val="DDDDDD"/>
                  </a:outerShdw>
                </a:effectLst>
                <a:latin typeface="Arial" charset="0"/>
              </a:rPr>
              <a:t>Review their security history, audit coverage</a:t>
            </a:r>
          </a:p>
          <a:p>
            <a:pPr lvl="1" eaLnBrk="1" hangingPunct="1">
              <a:lnSpc>
                <a:spcPct val="90000"/>
              </a:lnSpc>
              <a:defRPr/>
            </a:pPr>
            <a:r>
              <a:rPr lang="en-US" dirty="0">
                <a:effectLst>
                  <a:outerShdw blurRad="38100" dist="38100" dir="2700000" algn="tl">
                    <a:srgbClr val="DDDDDD"/>
                  </a:outerShdw>
                </a:effectLst>
                <a:latin typeface="Arial" charset="0"/>
              </a:rPr>
              <a:t>Determine if there have been any legal actions, consumer or user complaints, regulatory actions</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Provides This Disclosure?</a:t>
            </a:r>
            <a:endParaRPr lang="en-US" dirty="0"/>
          </a:p>
        </p:txBody>
      </p:sp>
      <p:sp>
        <p:nvSpPr>
          <p:cNvPr id="3" name="Content Placeholder 2"/>
          <p:cNvSpPr>
            <a:spLocks noGrp="1"/>
          </p:cNvSpPr>
          <p:nvPr>
            <p:ph idx="1"/>
          </p:nvPr>
        </p:nvSpPr>
        <p:spPr/>
        <p:txBody>
          <a:bodyPr/>
          <a:lstStyle/>
          <a:p>
            <a:r>
              <a:rPr lang="en-US" dirty="0" smtClean="0"/>
              <a:t>Creditors provide the Closing Disclosure form to consumers</a:t>
            </a:r>
          </a:p>
          <a:p>
            <a:r>
              <a:rPr lang="en-US" dirty="0" smtClean="0"/>
              <a:t>Creditors may use </a:t>
            </a:r>
            <a:r>
              <a:rPr lang="en-US" b="1" dirty="0" smtClean="0">
                <a:solidFill>
                  <a:srgbClr val="395358"/>
                </a:solidFill>
              </a:rPr>
              <a:t>settlement agents </a:t>
            </a:r>
            <a:r>
              <a:rPr lang="en-US" dirty="0" smtClean="0"/>
              <a:t>to provide the Closing Disclosure as long as the creditor ensures compliance</a:t>
            </a:r>
          </a:p>
        </p:txBody>
      </p:sp>
    </p:spTree>
    <p:extLst>
      <p:ext uri="{BB962C8B-B14F-4D97-AF65-F5344CB8AC3E}">
        <p14:creationId xmlns:p14="http://schemas.microsoft.com/office/powerpoint/2010/main" val="110052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26627"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Contract Negotiation</a:t>
            </a:r>
          </a:p>
          <a:p>
            <a:pPr lvl="1" eaLnBrk="1" hangingPunct="1">
              <a:defRPr/>
            </a:pPr>
            <a:r>
              <a:rPr lang="en-US" dirty="0">
                <a:effectLst>
                  <a:outerShdw blurRad="38100" dist="38100" dir="2700000" algn="tl">
                    <a:srgbClr val="DDDDDD"/>
                  </a:outerShdw>
                </a:effectLst>
                <a:latin typeface="Arial" charset="0"/>
              </a:rPr>
              <a:t>Verify the accuracy of the description of the outsourcing relationship</a:t>
            </a:r>
          </a:p>
          <a:p>
            <a:pPr lvl="1" eaLnBrk="1" hangingPunct="1">
              <a:defRPr/>
            </a:pPr>
            <a:r>
              <a:rPr lang="en-US" dirty="0">
                <a:effectLst>
                  <a:outerShdw blurRad="38100" dist="38100" dir="2700000" algn="tl">
                    <a:srgbClr val="DDDDDD"/>
                  </a:outerShdw>
                </a:effectLst>
                <a:latin typeface="Arial" charset="0"/>
              </a:rPr>
              <a:t>Each party’s rights and responsibilities should be clearly written with sufficient detail</a:t>
            </a:r>
          </a:p>
          <a:p>
            <a:pPr lvl="1" eaLnBrk="1" hangingPunct="1">
              <a:defRPr/>
            </a:pPr>
            <a:r>
              <a:rPr lang="en-US" dirty="0">
                <a:effectLst>
                  <a:outerShdw blurRad="38100" dist="38100" dir="2700000" algn="tl">
                    <a:srgbClr val="DDDDDD"/>
                  </a:outerShdw>
                </a:effectLst>
                <a:latin typeface="Arial" charset="0"/>
              </a:rPr>
              <a:t>Involve legal counsel, when appropriate</a:t>
            </a:r>
          </a:p>
        </p:txBody>
      </p:sp>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28675" name="Rectangle 3"/>
          <p:cNvSpPr>
            <a:spLocks noGrp="1" noChangeArrowheads="1"/>
          </p:cNvSpPr>
          <p:nvPr>
            <p:ph type="body" idx="1"/>
          </p:nvPr>
        </p:nvSpPr>
        <p:spPr/>
        <p:txBody>
          <a:bodyPr/>
          <a:lstStyle/>
          <a:p>
            <a:pPr eaLnBrk="1" hangingPunct="1">
              <a:lnSpc>
                <a:spcPct val="90000"/>
              </a:lnSpc>
              <a:buFont typeface="Wingdings" pitchFamily="2" charset="2"/>
              <a:buChar char="n"/>
              <a:defRPr/>
            </a:pPr>
            <a:r>
              <a:rPr lang="en-US" altLang="en-US" sz="2800" dirty="0" smtClean="0">
                <a:ea typeface="+mn-ea"/>
                <a:cs typeface="+mn-cs"/>
              </a:rPr>
              <a:t>Third Party Service Provider Contracts</a:t>
            </a:r>
          </a:p>
          <a:p>
            <a:pPr lvl="1" eaLnBrk="1" hangingPunct="1">
              <a:lnSpc>
                <a:spcPct val="90000"/>
              </a:lnSpc>
              <a:buFont typeface="Wingdings" pitchFamily="2" charset="2"/>
              <a:buChar char="l"/>
              <a:defRPr/>
            </a:pPr>
            <a:r>
              <a:rPr lang="en-US" altLang="en-US" sz="2400" dirty="0" smtClean="0"/>
              <a:t>Performance standards</a:t>
            </a:r>
          </a:p>
          <a:p>
            <a:pPr lvl="1" eaLnBrk="1" hangingPunct="1">
              <a:lnSpc>
                <a:spcPct val="90000"/>
              </a:lnSpc>
              <a:buFont typeface="Wingdings" pitchFamily="2" charset="2"/>
              <a:buChar char="l"/>
              <a:defRPr/>
            </a:pPr>
            <a:r>
              <a:rPr lang="en-US" altLang="en-US" sz="2400" dirty="0" smtClean="0"/>
              <a:t>Security and confidentiality</a:t>
            </a:r>
          </a:p>
          <a:p>
            <a:pPr lvl="2" eaLnBrk="1" hangingPunct="1">
              <a:lnSpc>
                <a:spcPct val="90000"/>
              </a:lnSpc>
              <a:buFont typeface="Wingdings" pitchFamily="2" charset="2"/>
              <a:buChar char="n"/>
              <a:defRPr/>
            </a:pPr>
            <a:r>
              <a:rPr lang="en-US" altLang="en-US" sz="2000" dirty="0" smtClean="0"/>
              <a:t>Positive statement</a:t>
            </a:r>
          </a:p>
          <a:p>
            <a:pPr lvl="2" eaLnBrk="1" hangingPunct="1">
              <a:lnSpc>
                <a:spcPct val="90000"/>
              </a:lnSpc>
              <a:buFont typeface="Wingdings" pitchFamily="2" charset="2"/>
              <a:buChar char="n"/>
              <a:defRPr/>
            </a:pPr>
            <a:r>
              <a:rPr lang="en-US" altLang="en-US" sz="2000" dirty="0" smtClean="0"/>
              <a:t>Prohibition against 3</a:t>
            </a:r>
            <a:r>
              <a:rPr lang="en-US" altLang="en-US" sz="2000" baseline="30000" dirty="0" smtClean="0"/>
              <a:t>rd</a:t>
            </a:r>
            <a:r>
              <a:rPr lang="en-US" altLang="en-US" sz="2000" dirty="0" smtClean="0"/>
              <a:t> party using or disclosing information except as necessary</a:t>
            </a:r>
          </a:p>
          <a:p>
            <a:pPr lvl="2" eaLnBrk="1" hangingPunct="1">
              <a:lnSpc>
                <a:spcPct val="90000"/>
              </a:lnSpc>
              <a:buFont typeface="Wingdings" pitchFamily="2" charset="2"/>
              <a:buChar char="n"/>
              <a:defRPr/>
            </a:pPr>
            <a:r>
              <a:rPr lang="en-US" altLang="en-US" sz="2000" dirty="0" smtClean="0"/>
              <a:t>Compliance with applicable laws and regulations</a:t>
            </a:r>
          </a:p>
          <a:p>
            <a:pPr lvl="2" eaLnBrk="1" hangingPunct="1">
              <a:lnSpc>
                <a:spcPct val="90000"/>
              </a:lnSpc>
              <a:buFont typeface="Wingdings" pitchFamily="2" charset="2"/>
              <a:buChar char="n"/>
              <a:defRPr/>
            </a:pPr>
            <a:r>
              <a:rPr lang="en-US" altLang="en-US" sz="2000" dirty="0" smtClean="0"/>
              <a:t>Full and prompt disclosure of any breaches that may materially affect the CU or its members and the corrective actions they have taken</a:t>
            </a:r>
          </a:p>
          <a:p>
            <a:pPr lvl="2" eaLnBrk="1" hangingPunct="1">
              <a:lnSpc>
                <a:spcPct val="90000"/>
              </a:lnSpc>
              <a:buFont typeface="Wingdings" pitchFamily="2" charset="2"/>
              <a:buChar char="n"/>
              <a:defRPr/>
            </a:pPr>
            <a:endParaRPr lang="en-US" altLang="en-US" sz="2000" dirty="0" smtClean="0"/>
          </a:p>
          <a:p>
            <a:pPr lvl="1" eaLnBrk="1" hangingPunct="1">
              <a:lnSpc>
                <a:spcPct val="90000"/>
              </a:lnSpc>
              <a:buFont typeface="Wingdings" pitchFamily="2" charset="2"/>
              <a:buChar char="l"/>
              <a:defRPr/>
            </a:pPr>
            <a:endParaRPr lang="en-US" altLang="en-US" sz="2400" dirty="0" smtClean="0"/>
          </a:p>
          <a:p>
            <a:pPr lvl="1" eaLnBrk="1" hangingPunct="1">
              <a:lnSpc>
                <a:spcPct val="90000"/>
              </a:lnSpc>
              <a:buFont typeface="Wingdings" pitchFamily="2" charset="2"/>
              <a:buChar char="l"/>
              <a:defRPr/>
            </a:pPr>
            <a:endParaRPr lang="en-US" altLang="en-US" sz="2400" dirty="0" smtClean="0"/>
          </a:p>
        </p:txBody>
      </p:sp>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29699"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Third Party Service Provider Contracts</a:t>
            </a:r>
          </a:p>
          <a:p>
            <a:pPr lvl="1" eaLnBrk="1" hangingPunct="1">
              <a:defRPr/>
            </a:pPr>
            <a:r>
              <a:rPr lang="en-US" dirty="0">
                <a:effectLst>
                  <a:outerShdw blurRad="38100" dist="38100" dir="2700000" algn="tl">
                    <a:srgbClr val="DDDDDD"/>
                  </a:outerShdw>
                </a:effectLst>
                <a:latin typeface="Arial" charset="0"/>
              </a:rPr>
              <a:t>Establish controls</a:t>
            </a:r>
          </a:p>
          <a:p>
            <a:pPr lvl="2" eaLnBrk="1" hangingPunct="1">
              <a:defRPr/>
            </a:pPr>
            <a:r>
              <a:rPr lang="en-US" dirty="0">
                <a:effectLst>
                  <a:outerShdw blurRad="38100" dist="38100" dir="2700000" algn="tl">
                    <a:srgbClr val="DDDDDD"/>
                  </a:outerShdw>
                </a:effectLst>
                <a:latin typeface="Arial" charset="0"/>
              </a:rPr>
              <a:t>Internal controls</a:t>
            </a:r>
          </a:p>
          <a:p>
            <a:pPr lvl="2" eaLnBrk="1" hangingPunct="1">
              <a:defRPr/>
            </a:pPr>
            <a:r>
              <a:rPr lang="en-US" dirty="0">
                <a:effectLst>
                  <a:outerShdw blurRad="38100" dist="38100" dir="2700000" algn="tl">
                    <a:srgbClr val="DDDDDD"/>
                  </a:outerShdw>
                </a:effectLst>
                <a:latin typeface="Arial" charset="0"/>
              </a:rPr>
              <a:t>Record maintenance requirements</a:t>
            </a:r>
          </a:p>
          <a:p>
            <a:pPr lvl="2" eaLnBrk="1" hangingPunct="1">
              <a:defRPr/>
            </a:pPr>
            <a:r>
              <a:rPr lang="en-US" dirty="0">
                <a:effectLst>
                  <a:outerShdw blurRad="38100" dist="38100" dir="2700000" algn="tl">
                    <a:srgbClr val="DDDDDD"/>
                  </a:outerShdw>
                </a:effectLst>
                <a:latin typeface="Arial" charset="0"/>
              </a:rPr>
              <a:t>CU access to the records</a:t>
            </a:r>
          </a:p>
          <a:p>
            <a:pPr lvl="2" eaLnBrk="1" hangingPunct="1">
              <a:defRPr/>
            </a:pPr>
            <a:r>
              <a:rPr lang="en-US" dirty="0">
                <a:effectLst>
                  <a:outerShdw blurRad="38100" dist="38100" dir="2700000" algn="tl">
                    <a:srgbClr val="DDDDDD"/>
                  </a:outerShdw>
                </a:effectLst>
                <a:latin typeface="Arial" charset="0"/>
              </a:rPr>
              <a:t>Notification requirements and approval rights for changes to services, key project personnel, service locations, </a:t>
            </a:r>
            <a:r>
              <a:rPr lang="en-US" dirty="0" smtClean="0">
                <a:effectLst>
                  <a:outerShdw blurRad="38100" dist="38100" dir="2700000" algn="tl">
                    <a:srgbClr val="DDDDDD"/>
                  </a:outerShdw>
                </a:effectLst>
                <a:latin typeface="Arial" charset="0"/>
              </a:rPr>
              <a:t>etc.)</a:t>
            </a:r>
            <a:endParaRPr lang="en-US" dirty="0">
              <a:effectLst>
                <a:outerShdw blurRad="38100" dist="38100" dir="2700000" algn="tl">
                  <a:srgbClr val="DDDDDD"/>
                </a:outerShdw>
              </a:effectLst>
              <a:latin typeface="Arial" charset="0"/>
            </a:endParaRP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30723"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Third Party Service Provider Contracts</a:t>
            </a:r>
          </a:p>
          <a:p>
            <a:pPr lvl="1" eaLnBrk="1" hangingPunct="1">
              <a:defRPr/>
            </a:pPr>
            <a:r>
              <a:rPr lang="en-US" dirty="0">
                <a:effectLst>
                  <a:outerShdw blurRad="38100" dist="38100" dir="2700000" algn="tl">
                    <a:srgbClr val="DDDDDD"/>
                  </a:outerShdw>
                </a:effectLst>
                <a:latin typeface="Arial" charset="0"/>
              </a:rPr>
              <a:t>Audit Requirements</a:t>
            </a:r>
          </a:p>
          <a:p>
            <a:pPr lvl="2" eaLnBrk="1" hangingPunct="1">
              <a:defRPr/>
            </a:pPr>
            <a:r>
              <a:rPr lang="en-US" dirty="0">
                <a:effectLst>
                  <a:outerShdw blurRad="38100" dist="38100" dir="2700000" algn="tl">
                    <a:srgbClr val="DDDDDD"/>
                  </a:outerShdw>
                </a:effectLst>
                <a:latin typeface="Arial" charset="0"/>
              </a:rPr>
              <a:t>Types of audit to be performed with copy to the CU</a:t>
            </a:r>
          </a:p>
          <a:p>
            <a:pPr lvl="2" eaLnBrk="1" hangingPunct="1">
              <a:defRPr/>
            </a:pPr>
            <a:r>
              <a:rPr lang="en-US" dirty="0">
                <a:effectLst>
                  <a:outerShdw blurRad="38100" dist="38100" dir="2700000" algn="tl">
                    <a:srgbClr val="DDDDDD"/>
                  </a:outerShdw>
                </a:effectLst>
                <a:latin typeface="Arial" charset="0"/>
              </a:rPr>
              <a:t>Right to obtain documentation on resolution of any deficiencies and/or to inspect facilities</a:t>
            </a:r>
          </a:p>
        </p:txBody>
      </p:sp>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Engaging a 3</a:t>
            </a:r>
            <a:r>
              <a:rPr lang="en-US" baseline="30000" dirty="0">
                <a:effectLst>
                  <a:outerShdw blurRad="38100" dist="38100" dir="2700000" algn="tl">
                    <a:srgbClr val="DDDDDD"/>
                  </a:outerShdw>
                </a:effectLst>
                <a:latin typeface="Arial" charset="0"/>
                <a:cs typeface="+mj-cs"/>
              </a:rPr>
              <a:t>rd</a:t>
            </a:r>
            <a:r>
              <a:rPr lang="en-US" dirty="0">
                <a:effectLst>
                  <a:outerShdw blurRad="38100" dist="38100" dir="2700000" algn="tl">
                    <a:srgbClr val="DDDDDD"/>
                  </a:outerShdw>
                </a:effectLst>
                <a:latin typeface="Arial" charset="0"/>
                <a:cs typeface="+mj-cs"/>
              </a:rPr>
              <a:t> Party Service Provider</a:t>
            </a:r>
          </a:p>
        </p:txBody>
      </p:sp>
      <p:sp>
        <p:nvSpPr>
          <p:cNvPr id="35843" name="Rectangle 3"/>
          <p:cNvSpPr>
            <a:spLocks noGrp="1" noChangeArrowheads="1"/>
          </p:cNvSpPr>
          <p:nvPr>
            <p:ph type="body" idx="1"/>
          </p:nvPr>
        </p:nvSpPr>
        <p:spPr/>
        <p:txBody>
          <a:bodyPr/>
          <a:lstStyle/>
          <a:p>
            <a:pPr eaLnBrk="1" hangingPunct="1">
              <a:lnSpc>
                <a:spcPct val="90000"/>
              </a:lnSpc>
              <a:defRPr/>
            </a:pPr>
            <a:r>
              <a:rPr lang="en-US" dirty="0">
                <a:effectLst>
                  <a:outerShdw blurRad="38100" dist="38100" dir="2700000" algn="tl">
                    <a:srgbClr val="DDDDDD"/>
                  </a:outerShdw>
                </a:effectLst>
                <a:latin typeface="Arial" charset="0"/>
                <a:cs typeface="+mn-cs"/>
              </a:rPr>
              <a:t>Third Party Service Provider Contracts</a:t>
            </a:r>
          </a:p>
          <a:p>
            <a:pPr lvl="1" eaLnBrk="1" hangingPunct="1">
              <a:lnSpc>
                <a:spcPct val="90000"/>
              </a:lnSpc>
              <a:defRPr/>
            </a:pPr>
            <a:r>
              <a:rPr lang="en-US" dirty="0">
                <a:effectLst>
                  <a:outerShdw blurRad="38100" dist="38100" dir="2700000" algn="tl">
                    <a:srgbClr val="DDDDDD"/>
                  </a:outerShdw>
                </a:effectLst>
                <a:latin typeface="Arial" charset="0"/>
              </a:rPr>
              <a:t>Termination Requirements</a:t>
            </a:r>
          </a:p>
          <a:p>
            <a:pPr lvl="2" eaLnBrk="1" hangingPunct="1">
              <a:lnSpc>
                <a:spcPct val="90000"/>
              </a:lnSpc>
              <a:defRPr/>
            </a:pPr>
            <a:r>
              <a:rPr lang="en-US" dirty="0">
                <a:effectLst>
                  <a:outerShdw blurRad="38100" dist="38100" dir="2700000" algn="tl">
                    <a:srgbClr val="DDDDDD"/>
                  </a:outerShdw>
                </a:effectLst>
                <a:latin typeface="Arial" charset="0"/>
              </a:rPr>
              <a:t>Timeliness, flexibility and cost to terminate the risk</a:t>
            </a:r>
          </a:p>
          <a:p>
            <a:pPr lvl="2" eaLnBrk="1" hangingPunct="1">
              <a:lnSpc>
                <a:spcPct val="90000"/>
              </a:lnSpc>
              <a:defRPr/>
            </a:pPr>
            <a:r>
              <a:rPr lang="en-US" dirty="0">
                <a:effectLst>
                  <a:outerShdw blurRad="38100" dist="38100" dir="2700000" algn="tl">
                    <a:srgbClr val="DDDDDD"/>
                  </a:outerShdw>
                </a:effectLst>
                <a:latin typeface="Arial" charset="0"/>
              </a:rPr>
              <a:t>Notification requirements</a:t>
            </a:r>
          </a:p>
          <a:p>
            <a:pPr lvl="2" eaLnBrk="1" hangingPunct="1">
              <a:lnSpc>
                <a:spcPct val="90000"/>
              </a:lnSpc>
              <a:defRPr/>
            </a:pPr>
            <a:r>
              <a:rPr lang="en-US" dirty="0">
                <a:effectLst>
                  <a:outerShdw blurRad="38100" dist="38100" dir="2700000" algn="tl">
                    <a:srgbClr val="DDDDDD"/>
                  </a:outerShdw>
                </a:effectLst>
                <a:latin typeface="Arial" charset="0"/>
              </a:rPr>
              <a:t>Timely return of CU data, records, etc.</a:t>
            </a:r>
          </a:p>
          <a:p>
            <a:pPr lvl="1" eaLnBrk="1" hangingPunct="1">
              <a:lnSpc>
                <a:spcPct val="90000"/>
              </a:lnSpc>
              <a:defRPr/>
            </a:pPr>
            <a:r>
              <a:rPr lang="en-US" dirty="0">
                <a:effectLst>
                  <a:outerShdw blurRad="38100" dist="38100" dir="2700000" algn="tl">
                    <a:srgbClr val="DDDDDD"/>
                  </a:outerShdw>
                </a:effectLst>
                <a:latin typeface="Arial" charset="0"/>
              </a:rPr>
              <a:t>Assignment</a:t>
            </a:r>
          </a:p>
          <a:p>
            <a:pPr lvl="1" eaLnBrk="1" hangingPunct="1">
              <a:lnSpc>
                <a:spcPct val="90000"/>
              </a:lnSpc>
              <a:defRPr/>
            </a:pPr>
            <a:r>
              <a:rPr lang="en-US" dirty="0">
                <a:effectLst>
                  <a:outerShdw blurRad="38100" dist="38100" dir="2700000" algn="tl">
                    <a:srgbClr val="DDDDDD"/>
                  </a:outerShdw>
                </a:effectLst>
                <a:latin typeface="Arial" charset="0"/>
              </a:rPr>
              <a:t>Regulatory Compliance</a:t>
            </a:r>
          </a:p>
        </p:txBody>
      </p:sp>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Policies and Procedures</a:t>
            </a:r>
          </a:p>
        </p:txBody>
      </p:sp>
      <p:sp>
        <p:nvSpPr>
          <p:cNvPr id="38915"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Be sure to revise Credit Union policies and procedures to appropriately address the new outsourcing relationship</a:t>
            </a:r>
          </a:p>
        </p:txBody>
      </p:sp>
    </p:spTree>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Ongoing Monitoring</a:t>
            </a:r>
          </a:p>
        </p:txBody>
      </p:sp>
      <p:sp>
        <p:nvSpPr>
          <p:cNvPr id="37891" name="Rectangle 3"/>
          <p:cNvSpPr>
            <a:spLocks noGrp="1" noChangeArrowheads="1"/>
          </p:cNvSpPr>
          <p:nvPr>
            <p:ph type="body" idx="1"/>
          </p:nvPr>
        </p:nvSpPr>
        <p:spPr/>
        <p:txBody>
          <a:bodyPr/>
          <a:lstStyle/>
          <a:p>
            <a:pPr eaLnBrk="1" hangingPunct="1">
              <a:buFont typeface="Wingdings" pitchFamily="2" charset="2"/>
              <a:buChar char="n"/>
              <a:defRPr/>
            </a:pPr>
            <a:r>
              <a:rPr lang="en-US" altLang="en-US" dirty="0" smtClean="0">
                <a:ea typeface="+mn-ea"/>
                <a:cs typeface="+mn-cs"/>
              </a:rPr>
              <a:t>Ensure that 3</a:t>
            </a:r>
            <a:r>
              <a:rPr lang="en-US" altLang="en-US" baseline="30000" dirty="0" smtClean="0">
                <a:ea typeface="+mn-ea"/>
                <a:cs typeface="+mn-cs"/>
              </a:rPr>
              <a:t>rd</a:t>
            </a:r>
            <a:r>
              <a:rPr lang="en-US" altLang="en-US" dirty="0" smtClean="0">
                <a:ea typeface="+mn-ea"/>
                <a:cs typeface="+mn-cs"/>
              </a:rPr>
              <a:t> party service providers are subject to the same risk management, security, privacy and other policies that would be expected if the Credit Union was conducting the activities in-house.</a:t>
            </a:r>
          </a:p>
          <a:p>
            <a:pPr eaLnBrk="1" hangingPunct="1">
              <a:buFont typeface="Wingdings" pitchFamily="2" charset="2"/>
              <a:buNone/>
              <a:defRPr/>
            </a:pPr>
            <a:endParaRPr lang="en-US" altLang="en-US" dirty="0" smtClean="0">
              <a:ea typeface="+mn-ea"/>
              <a:cs typeface="+mn-cs"/>
            </a:endParaRPr>
          </a:p>
        </p:txBody>
      </p:sp>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Ongoing Monitoring</a:t>
            </a:r>
          </a:p>
        </p:txBody>
      </p:sp>
      <p:sp>
        <p:nvSpPr>
          <p:cNvPr id="19459"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DDDDDD"/>
                  </a:outerShdw>
                </a:effectLst>
                <a:latin typeface="Arial" charset="0"/>
                <a:cs typeface="+mn-cs"/>
              </a:rPr>
              <a:t>Ensure that the CU has sufficient expertise to oversee and manage the relationship</a:t>
            </a:r>
          </a:p>
          <a:p>
            <a:pPr eaLnBrk="1" hangingPunct="1">
              <a:defRPr/>
            </a:pPr>
            <a:r>
              <a:rPr lang="en-US" dirty="0">
                <a:effectLst>
                  <a:outerShdw blurRad="38100" dist="38100" dir="2700000" algn="tl">
                    <a:srgbClr val="DDDDDD"/>
                  </a:outerShdw>
                </a:effectLst>
                <a:latin typeface="Arial" charset="0"/>
                <a:cs typeface="+mn-cs"/>
              </a:rPr>
              <a:t>Amount of time and resources devoted to managing the relationship should be based on the risk the relationship presents to the CU</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What Will Your Regulator Look For?</a:t>
            </a:r>
          </a:p>
        </p:txBody>
      </p:sp>
      <p:sp>
        <p:nvSpPr>
          <p:cNvPr id="41987" name="Rectangle 3"/>
          <p:cNvSpPr>
            <a:spLocks noGrp="1" noChangeArrowheads="1"/>
          </p:cNvSpPr>
          <p:nvPr>
            <p:ph type="body" idx="1"/>
          </p:nvPr>
        </p:nvSpPr>
        <p:spPr>
          <a:xfrm>
            <a:off x="457200" y="1417638"/>
            <a:ext cx="8229600" cy="4525963"/>
          </a:xfrm>
        </p:spPr>
        <p:txBody>
          <a:bodyPr/>
          <a:lstStyle/>
          <a:p>
            <a:pPr eaLnBrk="1" hangingPunct="1">
              <a:defRPr/>
            </a:pPr>
            <a:r>
              <a:rPr lang="en-US" sz="2800" dirty="0" smtClean="0">
                <a:effectLst>
                  <a:outerShdw blurRad="38100" dist="38100" dir="2700000" algn="tl">
                    <a:srgbClr val="DDDDDD"/>
                  </a:outerShdw>
                </a:effectLst>
                <a:latin typeface="Arial" charset="0"/>
                <a:cs typeface="+mn-cs"/>
              </a:rPr>
              <a:t>Did </a:t>
            </a:r>
            <a:r>
              <a:rPr lang="en-US" sz="2800" dirty="0">
                <a:effectLst>
                  <a:outerShdw blurRad="38100" dist="38100" dir="2700000" algn="tl">
                    <a:srgbClr val="DDDDDD"/>
                  </a:outerShdw>
                </a:effectLst>
                <a:latin typeface="Arial" charset="0"/>
                <a:cs typeface="+mn-cs"/>
              </a:rPr>
              <a:t>the CU exercise due diligence in the selection of the 3</a:t>
            </a:r>
            <a:r>
              <a:rPr lang="en-US" sz="2800" baseline="30000" dirty="0">
                <a:effectLst>
                  <a:outerShdw blurRad="38100" dist="38100" dir="2700000" algn="tl">
                    <a:srgbClr val="DDDDDD"/>
                  </a:outerShdw>
                </a:effectLst>
                <a:latin typeface="Arial" charset="0"/>
                <a:cs typeface="+mn-cs"/>
              </a:rPr>
              <a:t>rd</a:t>
            </a:r>
            <a:r>
              <a:rPr lang="en-US" sz="2800" dirty="0">
                <a:effectLst>
                  <a:outerShdw blurRad="38100" dist="38100" dir="2700000" algn="tl">
                    <a:srgbClr val="DDDDDD"/>
                  </a:outerShdw>
                </a:effectLst>
                <a:latin typeface="Arial" charset="0"/>
                <a:cs typeface="+mn-cs"/>
              </a:rPr>
              <a:t> party provider?</a:t>
            </a:r>
          </a:p>
          <a:p>
            <a:pPr eaLnBrk="1" hangingPunct="1">
              <a:defRPr/>
            </a:pPr>
            <a:r>
              <a:rPr lang="en-US" sz="2800" dirty="0">
                <a:effectLst>
                  <a:outerShdw blurRad="38100" dist="38100" dir="2700000" algn="tl">
                    <a:srgbClr val="DDDDDD"/>
                  </a:outerShdw>
                </a:effectLst>
                <a:latin typeface="Arial" charset="0"/>
                <a:cs typeface="+mn-cs"/>
              </a:rPr>
              <a:t>Does the CU understand its rights and responsibilities under the contract? (Legal opinion</a:t>
            </a:r>
            <a:r>
              <a:rPr lang="en-US" sz="2800" dirty="0" smtClean="0">
                <a:effectLst>
                  <a:outerShdw blurRad="38100" dist="38100" dir="2700000" algn="tl">
                    <a:srgbClr val="DDDDDD"/>
                  </a:outerShdw>
                </a:effectLst>
                <a:latin typeface="Arial" charset="0"/>
                <a:cs typeface="+mn-cs"/>
              </a:rPr>
              <a:t>)</a:t>
            </a:r>
          </a:p>
          <a:p>
            <a:pPr>
              <a:lnSpc>
                <a:spcPct val="90000"/>
              </a:lnSpc>
              <a:defRPr/>
            </a:pPr>
            <a:r>
              <a:rPr lang="en-US" sz="2800" dirty="0">
                <a:effectLst>
                  <a:outerShdw blurRad="38100" dist="38100" dir="2700000" algn="tl">
                    <a:srgbClr val="DDDDDD"/>
                  </a:outerShdw>
                </a:effectLst>
                <a:latin typeface="Arial" charset="0"/>
              </a:rPr>
              <a:t>Do the CU’s policies address the outsourced relationship?</a:t>
            </a:r>
          </a:p>
          <a:p>
            <a:pPr>
              <a:lnSpc>
                <a:spcPct val="90000"/>
              </a:lnSpc>
              <a:defRPr/>
            </a:pPr>
            <a:r>
              <a:rPr lang="en-US" sz="2800" dirty="0">
                <a:effectLst>
                  <a:outerShdw blurRad="38100" dist="38100" dir="2700000" algn="tl">
                    <a:srgbClr val="DDDDDD"/>
                  </a:outerShdw>
                </a:effectLst>
                <a:latin typeface="Arial" charset="0"/>
              </a:rPr>
              <a:t>Does the CU </a:t>
            </a:r>
            <a:r>
              <a:rPr lang="en-US" sz="2800" dirty="0" smtClean="0">
                <a:effectLst>
                  <a:outerShdw blurRad="38100" dist="38100" dir="2700000" algn="tl">
                    <a:srgbClr val="DDDDDD"/>
                  </a:outerShdw>
                </a:effectLst>
                <a:latin typeface="Arial" charset="0"/>
              </a:rPr>
              <a:t>had adequate measures to determine that Disclosures are being handled properly?</a:t>
            </a:r>
            <a:endParaRPr lang="en-US" sz="2800" dirty="0">
              <a:effectLst>
                <a:outerShdw blurRad="38100" dist="38100" dir="2700000" algn="tl">
                  <a:srgbClr val="DDDDDD"/>
                </a:outerShdw>
              </a:effectLst>
              <a:latin typeface="Arial" charset="0"/>
            </a:endParaRPr>
          </a:p>
          <a:p>
            <a:pPr eaLnBrk="1" hangingPunct="1">
              <a:defRPr/>
            </a:pPr>
            <a:endParaRPr lang="en-US" sz="2800" dirty="0" smtClean="0">
              <a:effectLst>
                <a:outerShdw blurRad="38100" dist="38100" dir="2700000" algn="tl">
                  <a:srgbClr val="DDDDDD"/>
                </a:outerShdw>
              </a:effectLst>
              <a:latin typeface="Arial" charset="0"/>
              <a:cs typeface="+mn-cs"/>
            </a:endParaRPr>
          </a:p>
          <a:p>
            <a:pPr eaLnBrk="1" hangingPunct="1">
              <a:defRPr/>
            </a:pPr>
            <a:endParaRPr lang="en-US" sz="2800" dirty="0">
              <a:effectLst>
                <a:outerShdw blurRad="38100" dist="38100" dir="2700000" algn="tl">
                  <a:srgbClr val="DDDDDD"/>
                </a:outerShdw>
              </a:effectLst>
              <a:latin typeface="Arial" charset="0"/>
              <a:cs typeface="+mn-cs"/>
            </a:endParaRPr>
          </a:p>
        </p:txBody>
      </p:sp>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latin typeface="Arial" charset="0"/>
                <a:cs typeface="+mj-cs"/>
              </a:rPr>
              <a:t>Conclusion</a:t>
            </a:r>
          </a:p>
        </p:txBody>
      </p:sp>
      <p:sp>
        <p:nvSpPr>
          <p:cNvPr id="45059" name="Rectangle 3"/>
          <p:cNvSpPr>
            <a:spLocks noGrp="1" noChangeArrowheads="1"/>
          </p:cNvSpPr>
          <p:nvPr>
            <p:ph type="body" idx="1"/>
          </p:nvPr>
        </p:nvSpPr>
        <p:spPr/>
        <p:txBody>
          <a:bodyPr/>
          <a:lstStyle/>
          <a:p>
            <a:pPr eaLnBrk="1" hangingPunct="1">
              <a:lnSpc>
                <a:spcPct val="90000"/>
              </a:lnSpc>
              <a:buFont typeface="Wingdings" charset="0"/>
              <a:buNone/>
              <a:defRPr/>
            </a:pPr>
            <a:r>
              <a:rPr lang="en-US" dirty="0">
                <a:effectLst>
                  <a:outerShdw blurRad="38100" dist="38100" dir="2700000" algn="tl">
                    <a:srgbClr val="DDDDDD"/>
                  </a:outerShdw>
                </a:effectLst>
                <a:latin typeface="Arial" charset="0"/>
                <a:cs typeface="+mn-cs"/>
              </a:rPr>
              <a:t>  Third Party Outsourcing can allow a Credit Union to offer enhanced service without the various expenses involved in owning the required technology or in maintaining the human capital required to operate the service and can offer a cost effective alternative to in-house capabilities</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3" name="Content Placeholder 2"/>
          <p:cNvSpPr>
            <a:spLocks noGrp="1"/>
          </p:cNvSpPr>
          <p:nvPr>
            <p:ph idx="1"/>
          </p:nvPr>
        </p:nvSpPr>
        <p:spPr>
          <a:xfrm>
            <a:off x="467360" y="1441550"/>
            <a:ext cx="6174454" cy="5060850"/>
          </a:xfrm>
        </p:spPr>
        <p:txBody>
          <a:bodyPr>
            <a:noAutofit/>
          </a:bodyPr>
          <a:lstStyle/>
          <a:p>
            <a:r>
              <a:rPr lang="en-US" sz="2700" dirty="0" smtClean="0"/>
              <a:t>The </a:t>
            </a:r>
            <a:r>
              <a:rPr lang="en-US" sz="2700" dirty="0"/>
              <a:t>creditor must give the </a:t>
            </a:r>
            <a:r>
              <a:rPr lang="en-US" sz="2700" dirty="0" smtClean="0"/>
              <a:t>Loan </a:t>
            </a:r>
            <a:r>
              <a:rPr lang="en-US" sz="2700" dirty="0"/>
              <a:t>Disclosure to consumers so that they receive it at least three business days before </a:t>
            </a:r>
            <a:r>
              <a:rPr lang="en-US" sz="2700" dirty="0" smtClean="0"/>
              <a:t>consummation of transaction.</a:t>
            </a:r>
          </a:p>
          <a:p>
            <a:r>
              <a:rPr lang="en-US" sz="2700" dirty="0" smtClean="0"/>
              <a:t>Creditor must deliver or place the Loan Disclosure in the mail not later than 7 business days before consummation.</a:t>
            </a:r>
          </a:p>
          <a:p>
            <a:r>
              <a:rPr lang="en-US" sz="2700" dirty="0" smtClean="0"/>
              <a:t>“Business day” HERE is all days but </a:t>
            </a:r>
            <a:r>
              <a:rPr lang="en-US" sz="2700" dirty="0"/>
              <a:t>f</a:t>
            </a:r>
            <a:r>
              <a:rPr lang="en-US" sz="2700" dirty="0" smtClean="0"/>
              <a:t>ederal holidays and Sunday.</a:t>
            </a:r>
            <a:endParaRPr lang="en-US" sz="2700" dirty="0"/>
          </a:p>
          <a:p>
            <a:endParaRPr lang="en-US" sz="2700" dirty="0"/>
          </a:p>
        </p:txBody>
      </p:sp>
      <p:pic>
        <p:nvPicPr>
          <p:cNvPr id="4" name="Picture 3"/>
          <p:cNvPicPr>
            <a:picLocks noChangeAspect="1"/>
          </p:cNvPicPr>
          <p:nvPr/>
        </p:nvPicPr>
        <p:blipFill>
          <a:blip r:embed="rId3"/>
          <a:stretch>
            <a:fillRect/>
          </a:stretch>
        </p:blipFill>
        <p:spPr>
          <a:xfrm>
            <a:off x="6516552" y="1930400"/>
            <a:ext cx="2170248" cy="2971899"/>
          </a:xfrm>
          <a:prstGeom prst="rect">
            <a:avLst/>
          </a:prstGeom>
        </p:spPr>
      </p:pic>
    </p:spTree>
    <p:extLst>
      <p:ext uri="{BB962C8B-B14F-4D97-AF65-F5344CB8AC3E}">
        <p14:creationId xmlns:p14="http://schemas.microsoft.com/office/powerpoint/2010/main" val="413747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bigstockphoto_Stressed_Business_Man_819916.jpg"/>
          <p:cNvPicPr>
            <a:picLocks noGrp="1" noChangeAspect="1"/>
          </p:cNvPicPr>
          <p:nvPr>
            <p:ph idx="4294967295"/>
          </p:nvPr>
        </p:nvPicPr>
        <p:blipFill>
          <a:blip r:embed="rId3">
            <a:alphaModFix/>
            <a:extLst>
              <a:ext uri="{28A0092B-C50C-407E-A947-70E740481C1C}">
                <a14:useLocalDpi xmlns:a14="http://schemas.microsoft.com/office/drawing/2010/main" val="0"/>
              </a:ext>
            </a:extLst>
          </a:blip>
          <a:srcRect t="25282" b="25282"/>
          <a:stretch>
            <a:fillRect/>
          </a:stretch>
        </p:blipFill>
        <p:spPr>
          <a:xfrm>
            <a:off x="-1134516" y="1441450"/>
            <a:ext cx="11215688" cy="6169025"/>
          </a:xfrm>
        </p:spPr>
      </p:pic>
      <p:sp>
        <p:nvSpPr>
          <p:cNvPr id="2" name="Title 1"/>
          <p:cNvSpPr>
            <a:spLocks noGrp="1"/>
          </p:cNvSpPr>
          <p:nvPr>
            <p:ph type="title" idx="4294967295"/>
          </p:nvPr>
        </p:nvSpPr>
        <p:spPr>
          <a:xfrm>
            <a:off x="324069" y="290076"/>
            <a:ext cx="8229600" cy="836612"/>
          </a:xfrm>
        </p:spPr>
        <p:txBody>
          <a:bodyPr/>
          <a:lstStyle/>
          <a:p>
            <a:r>
              <a:rPr lang="en-US" dirty="0" smtClean="0">
                <a:solidFill>
                  <a:srgbClr val="FFFFFF"/>
                </a:solidFill>
              </a:rPr>
              <a:t>Q&amp;A, anyone?</a:t>
            </a:r>
            <a:endParaRPr lang="en-US" dirty="0">
              <a:solidFill>
                <a:srgbClr val="FFFFFF"/>
              </a:solidFill>
            </a:endParaRPr>
          </a:p>
        </p:txBody>
      </p:sp>
    </p:spTree>
    <p:extLst>
      <p:ext uri="{BB962C8B-B14F-4D97-AF65-F5344CB8AC3E}">
        <p14:creationId xmlns:p14="http://schemas.microsoft.com/office/powerpoint/2010/main" val="3290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 Discussion</a:t>
            </a:r>
            <a:endParaRPr lang="en-US" dirty="0"/>
          </a:p>
        </p:txBody>
      </p:sp>
      <p:sp>
        <p:nvSpPr>
          <p:cNvPr id="3" name="Content Placeholder 2"/>
          <p:cNvSpPr>
            <a:spLocks noGrp="1"/>
          </p:cNvSpPr>
          <p:nvPr>
            <p:ph idx="1"/>
          </p:nvPr>
        </p:nvSpPr>
        <p:spPr/>
        <p:txBody>
          <a:bodyPr/>
          <a:lstStyle/>
          <a:p>
            <a:pPr marL="0" indent="0" algn="ctr">
              <a:buNone/>
            </a:pPr>
            <a:r>
              <a:rPr lang="en-US" sz="3700" dirty="0" smtClean="0">
                <a:solidFill>
                  <a:schemeClr val="accent5">
                    <a:lumMod val="75000"/>
                  </a:schemeClr>
                </a:solidFill>
              </a:rPr>
              <a:t>Coppelia Padgett</a:t>
            </a:r>
          </a:p>
          <a:p>
            <a:pPr marL="0" indent="0" algn="ctr">
              <a:buNone/>
            </a:pPr>
            <a:r>
              <a:rPr lang="en-US" sz="2400" dirty="0" smtClean="0"/>
              <a:t>Senior Analyst</a:t>
            </a:r>
          </a:p>
          <a:p>
            <a:pPr marL="0" indent="0" algn="ctr">
              <a:buNone/>
            </a:pPr>
            <a:r>
              <a:rPr lang="en-US" sz="2400" u="sng" dirty="0">
                <a:solidFill>
                  <a:srgbClr val="387C2B"/>
                </a:solidFill>
                <a:hlinkClick r:id="rId2"/>
              </a:rPr>
              <a:t>c</a:t>
            </a:r>
            <a:r>
              <a:rPr lang="en-US" sz="2400" u="sng" dirty="0" smtClean="0">
                <a:solidFill>
                  <a:srgbClr val="387C2B"/>
                </a:solidFill>
                <a:hlinkClick r:id="rId2"/>
              </a:rPr>
              <a:t>oppelia.padgett@affirmX.com</a:t>
            </a:r>
            <a:r>
              <a:rPr lang="en-US" sz="2400" dirty="0" smtClean="0">
                <a:solidFill>
                  <a:srgbClr val="387C2B"/>
                </a:solidFill>
              </a:rPr>
              <a:t> </a:t>
            </a:r>
          </a:p>
          <a:p>
            <a:pPr marL="0" indent="0" algn="ctr">
              <a:buNone/>
            </a:pPr>
            <a:r>
              <a:rPr lang="en-US" sz="2400" dirty="0" smtClean="0"/>
              <a:t>888.972.3624 ext.7013</a:t>
            </a:r>
          </a:p>
          <a:p>
            <a:pPr marL="0" indent="0" algn="ctr">
              <a:buNone/>
            </a:pPr>
            <a:endParaRPr lang="en-US" sz="2000" dirty="0" smtClean="0">
              <a:hlinkClick r:id="rId3"/>
            </a:endParaRPr>
          </a:p>
          <a:p>
            <a:pPr marL="0" indent="0" algn="ctr">
              <a:buNone/>
            </a:pPr>
            <a:r>
              <a:rPr lang="en-US" sz="1800" dirty="0" smtClean="0">
                <a:solidFill>
                  <a:srgbClr val="387C2B"/>
                </a:solidFill>
                <a:hlinkClick r:id="rId3"/>
              </a:rPr>
              <a:t>www.riskinbox.com</a:t>
            </a:r>
            <a:endParaRPr lang="en-US" sz="1800" dirty="0" smtClean="0">
              <a:solidFill>
                <a:srgbClr val="387C2B"/>
              </a:solidFill>
            </a:endParaRPr>
          </a:p>
          <a:p>
            <a:pPr marL="0" indent="0" algn="ctr">
              <a:buNone/>
            </a:pPr>
            <a:r>
              <a:rPr lang="en-US" sz="1700" dirty="0" smtClean="0"/>
              <a:t>Stop by daily for what’s hot right now in compliance &amp; risk for credit unions &amp; banks</a:t>
            </a:r>
            <a:endParaRPr lang="en-US" sz="1700" dirty="0"/>
          </a:p>
        </p:txBody>
      </p:sp>
    </p:spTree>
    <p:extLst>
      <p:ext uri="{BB962C8B-B14F-4D97-AF65-F5344CB8AC3E}">
        <p14:creationId xmlns:p14="http://schemas.microsoft.com/office/powerpoint/2010/main" val="209908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Consummation?</a:t>
            </a:r>
            <a:endParaRPr lang="en-US" dirty="0"/>
          </a:p>
        </p:txBody>
      </p:sp>
      <p:sp>
        <p:nvSpPr>
          <p:cNvPr id="3" name="Content Placeholder 2"/>
          <p:cNvSpPr>
            <a:spLocks noGrp="1"/>
          </p:cNvSpPr>
          <p:nvPr>
            <p:ph idx="1"/>
          </p:nvPr>
        </p:nvSpPr>
        <p:spPr>
          <a:xfrm>
            <a:off x="4267200" y="1605069"/>
            <a:ext cx="4419600" cy="4402734"/>
          </a:xfrm>
        </p:spPr>
        <p:txBody>
          <a:bodyPr>
            <a:noAutofit/>
          </a:bodyPr>
          <a:lstStyle/>
          <a:p>
            <a:r>
              <a:rPr lang="en-US" sz="2900" dirty="0" smtClean="0"/>
              <a:t>As defined in Regulation Z, the time that a consumer becomes contractually obligated on a credit transaction.</a:t>
            </a:r>
          </a:p>
          <a:p>
            <a:r>
              <a:rPr lang="en-US" sz="2900" dirty="0" smtClean="0"/>
              <a:t>Not necessarily the same time as closing or settlement.</a:t>
            </a:r>
          </a:p>
          <a:p>
            <a:r>
              <a:rPr lang="en-US" sz="2900" dirty="0" smtClean="0"/>
              <a:t>Can depend on state law.</a:t>
            </a:r>
            <a:endParaRPr lang="en-US" sz="2900" dirty="0"/>
          </a:p>
        </p:txBody>
      </p:sp>
      <p:pic>
        <p:nvPicPr>
          <p:cNvPr id="4" name="Picture 3"/>
          <p:cNvPicPr>
            <a:picLocks noChangeAspect="1"/>
          </p:cNvPicPr>
          <p:nvPr/>
        </p:nvPicPr>
        <p:blipFill>
          <a:blip r:embed="rId2"/>
          <a:stretch>
            <a:fillRect/>
          </a:stretch>
        </p:blipFill>
        <p:spPr>
          <a:xfrm>
            <a:off x="457200" y="2209800"/>
            <a:ext cx="3657600" cy="2426208"/>
          </a:xfrm>
          <a:prstGeom prst="rect">
            <a:avLst/>
          </a:prstGeom>
        </p:spPr>
      </p:pic>
    </p:spTree>
    <p:extLst>
      <p:ext uri="{BB962C8B-B14F-4D97-AF65-F5344CB8AC3E}">
        <p14:creationId xmlns:p14="http://schemas.microsoft.com/office/powerpoint/2010/main" val="344657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00949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694" y="1657985"/>
            <a:ext cx="3121256" cy="2633560"/>
          </a:xfrm>
          <a:prstGeom prst="rect">
            <a:avLst/>
          </a:prstGeom>
        </p:spPr>
      </p:pic>
      <p:sp>
        <p:nvSpPr>
          <p:cNvPr id="2" name="Title 1"/>
          <p:cNvSpPr>
            <a:spLocks noGrp="1"/>
          </p:cNvSpPr>
          <p:nvPr>
            <p:ph type="title"/>
          </p:nvPr>
        </p:nvSpPr>
        <p:spPr/>
        <p:txBody>
          <a:bodyPr/>
          <a:lstStyle/>
          <a:p>
            <a:r>
              <a:rPr lang="en-US" dirty="0" smtClean="0"/>
              <a:t>General Requirements</a:t>
            </a:r>
            <a:endParaRPr lang="en-US" dirty="0"/>
          </a:p>
        </p:txBody>
      </p:sp>
      <p:sp>
        <p:nvSpPr>
          <p:cNvPr id="3" name="Content Placeholder 2"/>
          <p:cNvSpPr>
            <a:spLocks noGrp="1"/>
          </p:cNvSpPr>
          <p:nvPr>
            <p:ph idx="1"/>
          </p:nvPr>
        </p:nvSpPr>
        <p:spPr>
          <a:xfrm>
            <a:off x="457200" y="1495425"/>
            <a:ext cx="6898640" cy="4729499"/>
          </a:xfrm>
        </p:spPr>
        <p:txBody>
          <a:bodyPr>
            <a:noAutofit/>
          </a:bodyPr>
          <a:lstStyle/>
          <a:p>
            <a:pPr>
              <a:lnSpc>
                <a:spcPct val="110000"/>
              </a:lnSpc>
            </a:pPr>
            <a:r>
              <a:rPr lang="en-US" sz="2600" dirty="0" smtClean="0"/>
              <a:t>Required for all loans with a Loan Estimate</a:t>
            </a:r>
          </a:p>
          <a:p>
            <a:pPr>
              <a:lnSpc>
                <a:spcPct val="110000"/>
              </a:lnSpc>
            </a:pPr>
            <a:r>
              <a:rPr lang="en-US" sz="2600" dirty="0" smtClean="0"/>
              <a:t>Must generally contain the actual terms and costs of the transaction</a:t>
            </a:r>
          </a:p>
          <a:p>
            <a:pPr>
              <a:lnSpc>
                <a:spcPct val="110000"/>
              </a:lnSpc>
            </a:pPr>
            <a:r>
              <a:rPr lang="en-US" sz="2600" dirty="0" smtClean="0"/>
              <a:t>Must be in writing based on form in appendix H-25</a:t>
            </a:r>
          </a:p>
          <a:p>
            <a:pPr>
              <a:lnSpc>
                <a:spcPct val="110000"/>
              </a:lnSpc>
            </a:pPr>
            <a:r>
              <a:rPr lang="en-US" sz="2600" dirty="0" smtClean="0"/>
              <a:t>3 business days before consummation (3-day waiting period)</a:t>
            </a:r>
          </a:p>
          <a:p>
            <a:pPr>
              <a:lnSpc>
                <a:spcPct val="110000"/>
              </a:lnSpc>
            </a:pPr>
            <a:r>
              <a:rPr lang="en-US" sz="2600" dirty="0"/>
              <a:t>Prohibits lenders from charging fees for settlement services beyond those listed on the form with a few </a:t>
            </a:r>
            <a:r>
              <a:rPr lang="en-US" sz="2600" dirty="0" smtClean="0"/>
              <a:t>exceptions </a:t>
            </a:r>
            <a:endParaRPr lang="en-US" sz="2600" dirty="0"/>
          </a:p>
          <a:p>
            <a:pPr>
              <a:lnSpc>
                <a:spcPct val="110000"/>
              </a:lnSpc>
            </a:pPr>
            <a:endParaRPr lang="en-US" sz="2600" dirty="0" smtClean="0"/>
          </a:p>
          <a:p>
            <a:pPr>
              <a:lnSpc>
                <a:spcPct val="110000"/>
              </a:lnSpc>
            </a:pPr>
            <a:endParaRPr lang="en-US" sz="2600" dirty="0"/>
          </a:p>
        </p:txBody>
      </p:sp>
    </p:spTree>
    <p:extLst>
      <p:ext uri="{BB962C8B-B14F-4D97-AF65-F5344CB8AC3E}">
        <p14:creationId xmlns:p14="http://schemas.microsoft.com/office/powerpoint/2010/main" val="1981107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theme/theme1.xml><?xml version="1.0" encoding="utf-8"?>
<a:theme xmlns:a="http://schemas.openxmlformats.org/drawingml/2006/main" name="x AffirmX Template">
  <a:themeElements>
    <a:clrScheme name="Custom 2">
      <a:dk1>
        <a:sysClr val="windowText" lastClr="000000"/>
      </a:dk1>
      <a:lt1>
        <a:sysClr val="window" lastClr="FFFFFF"/>
      </a:lt1>
      <a:dk2>
        <a:srgbClr val="005B82"/>
      </a:dk2>
      <a:lt2>
        <a:srgbClr val="7AB800"/>
      </a:lt2>
      <a:accent1>
        <a:srgbClr val="FF7E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8011</TotalTime>
  <Words>7396</Words>
  <Application>Microsoft Macintosh PowerPoint</Application>
  <PresentationFormat>On-screen Show (4:3)</PresentationFormat>
  <Paragraphs>757</Paragraphs>
  <Slides>71</Slides>
  <Notes>37</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x AffirmX Template</vt:lpstr>
      <vt:lpstr>The Integrated Disclosures: Closing Disclosure</vt:lpstr>
      <vt:lpstr>About Our Speaker</vt:lpstr>
      <vt:lpstr>Outline for This Webinar:</vt:lpstr>
      <vt:lpstr>PowerPoint Presentation</vt:lpstr>
      <vt:lpstr>New Forms: Closing Disclosure</vt:lpstr>
      <vt:lpstr>Who Provides This Disclosure?</vt:lpstr>
      <vt:lpstr>Timing</vt:lpstr>
      <vt:lpstr>Consummation?</vt:lpstr>
      <vt:lpstr>General Requirements</vt:lpstr>
      <vt:lpstr>Page 1: General Information</vt:lpstr>
      <vt:lpstr>Page 1: Loan Terms &amp; Projected Payments</vt:lpstr>
      <vt:lpstr>Page 1: Costs at Closing</vt:lpstr>
      <vt:lpstr>Or the Alternative Costs at Closing if no Seller</vt:lpstr>
      <vt:lpstr>Closing Cost Details</vt:lpstr>
      <vt:lpstr>Page 2: Loan Costs</vt:lpstr>
      <vt:lpstr>Page 2: Other Costs</vt:lpstr>
      <vt:lpstr>Lender Credits</vt:lpstr>
      <vt:lpstr>Page 3: Cash to Close &amp; Summaries of Transaction</vt:lpstr>
      <vt:lpstr>Page 3: Calculating Cash to Close (Top of Page 3)</vt:lpstr>
      <vt:lpstr>Page 3: Alternative Calculating Cash to Close Table for Transaction Without a Seller</vt:lpstr>
      <vt:lpstr>Page 3: Alternative Calculating Cash to Close Table for Transaction Without a Seller</vt:lpstr>
      <vt:lpstr>Page 3: Summary of Transaction Table</vt:lpstr>
      <vt:lpstr>Page 3: Borrower’s Transaction</vt:lpstr>
      <vt:lpstr>Page 3: Seller’s Transactions</vt:lpstr>
      <vt:lpstr>Page 4: Additional Information</vt:lpstr>
      <vt:lpstr>Page 4: Loan Disclosures</vt:lpstr>
      <vt:lpstr>Page 4: Escrow Account</vt:lpstr>
      <vt:lpstr>Page 4: Adjustable Payment (AP) Table &amp; Adjustable Interest Rate (AIR) Table</vt:lpstr>
      <vt:lpstr>Page 5: Loan calculations, Disclosures &amp; Contact Info</vt:lpstr>
      <vt:lpstr>Page 5: Loan Calculations &amp; Other Disclosures</vt:lpstr>
      <vt:lpstr>Page 5: Contact Information &amp; Confirm Receipt</vt:lpstr>
      <vt:lpstr>Trouble Shooting:</vt:lpstr>
      <vt:lpstr>Revisions &amp; Corrections </vt:lpstr>
      <vt:lpstr>New Forms &amp; Waiting Period Required</vt:lpstr>
      <vt:lpstr>New Forms &amp; NO Waiting Period Required</vt:lpstr>
      <vt:lpstr>Tolerance Violations</vt:lpstr>
      <vt:lpstr>10% Cumulative Tolerance: </vt:lpstr>
      <vt:lpstr>Changes after Consummation</vt:lpstr>
      <vt:lpstr>Record Retention</vt:lpstr>
      <vt:lpstr>What if you Sell the Loan?</vt:lpstr>
      <vt:lpstr>How?</vt:lpstr>
      <vt:lpstr>Don’t Forget!</vt:lpstr>
      <vt:lpstr>Change Is Inevitable</vt:lpstr>
      <vt:lpstr>OUTSOURCING TO THIRD PARTIES</vt:lpstr>
      <vt:lpstr>What is 3rd Party Outsourcing?</vt:lpstr>
      <vt:lpstr>With Regard to Integrated Disclosures</vt:lpstr>
      <vt:lpstr>Why Outsource?</vt:lpstr>
      <vt:lpstr>Why Outsource?</vt:lpstr>
      <vt:lpstr>Why Outsource?</vt:lpstr>
      <vt:lpstr>Important to Remember</vt:lpstr>
      <vt:lpstr>What Are the Risks?</vt:lpstr>
      <vt:lpstr>What Are the Risks?</vt:lpstr>
      <vt:lpstr>Evaluating the Risks</vt:lpstr>
      <vt:lpstr>Board/ Management Responsibility</vt:lpstr>
      <vt:lpstr>Board/ Management Responsibility</vt:lpstr>
      <vt:lpstr>Engaging a 3rd Party Service Provider</vt:lpstr>
      <vt:lpstr>Engaging a 3rd Party Service Provider</vt:lpstr>
      <vt:lpstr>Engaging a 3rd Party Service Provider</vt:lpstr>
      <vt:lpstr>Engaging a 3rd Party Service Provider</vt:lpstr>
      <vt:lpstr>Engaging a 3rd Party Service Provider</vt:lpstr>
      <vt:lpstr>Engaging a 3rd Party Service Provider</vt:lpstr>
      <vt:lpstr>Engaging a 3rd Party Service Provider</vt:lpstr>
      <vt:lpstr>Engaging a 3rd Party Service Provider</vt:lpstr>
      <vt:lpstr>Engaging a 3rd Party Service Provider</vt:lpstr>
      <vt:lpstr>Policies and Procedures</vt:lpstr>
      <vt:lpstr>Ongoing Monitoring</vt:lpstr>
      <vt:lpstr>Ongoing Monitoring</vt:lpstr>
      <vt:lpstr>What Will Your Regulator Look For?</vt:lpstr>
      <vt:lpstr>Conclusion</vt:lpstr>
      <vt:lpstr>Q&amp;A, anyone?</vt:lpstr>
      <vt:lpstr>Q&amp;A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Shelbey Ballantyne</dc:creator>
  <cp:lastModifiedBy>Coppelia Padgett Agle</cp:lastModifiedBy>
  <cp:revision>360</cp:revision>
  <cp:lastPrinted>2015-02-19T15:40:56Z</cp:lastPrinted>
  <dcterms:created xsi:type="dcterms:W3CDTF">2013-12-11T17:30:35Z</dcterms:created>
  <dcterms:modified xsi:type="dcterms:W3CDTF">2015-05-10T00:52:57Z</dcterms:modified>
</cp:coreProperties>
</file>