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88"/>
  </p:notesMasterIdLst>
  <p:sldIdLst>
    <p:sldId id="378" r:id="rId2"/>
    <p:sldId id="379" r:id="rId3"/>
    <p:sldId id="421" r:id="rId4"/>
    <p:sldId id="422" r:id="rId5"/>
    <p:sldId id="423" r:id="rId6"/>
    <p:sldId id="265" r:id="rId7"/>
    <p:sldId id="424" r:id="rId8"/>
    <p:sldId id="425" r:id="rId9"/>
    <p:sldId id="381" r:id="rId10"/>
    <p:sldId id="357" r:id="rId11"/>
    <p:sldId id="358" r:id="rId12"/>
    <p:sldId id="393" r:id="rId13"/>
    <p:sldId id="315" r:id="rId14"/>
    <p:sldId id="360" r:id="rId15"/>
    <p:sldId id="336" r:id="rId16"/>
    <p:sldId id="337" r:id="rId17"/>
    <p:sldId id="383" r:id="rId18"/>
    <p:sldId id="416" r:id="rId19"/>
    <p:sldId id="417" r:id="rId20"/>
    <p:sldId id="392" r:id="rId21"/>
    <p:sldId id="380" r:id="rId22"/>
    <p:sldId id="267" r:id="rId23"/>
    <p:sldId id="278" r:id="rId24"/>
    <p:sldId id="338" r:id="rId25"/>
    <p:sldId id="362" r:id="rId26"/>
    <p:sldId id="339" r:id="rId27"/>
    <p:sldId id="361" r:id="rId28"/>
    <p:sldId id="387" r:id="rId29"/>
    <p:sldId id="268" r:id="rId30"/>
    <p:sldId id="384" r:id="rId31"/>
    <p:sldId id="385" r:id="rId32"/>
    <p:sldId id="394" r:id="rId33"/>
    <p:sldId id="363" r:id="rId34"/>
    <p:sldId id="388" r:id="rId35"/>
    <p:sldId id="418" r:id="rId36"/>
    <p:sldId id="340" r:id="rId37"/>
    <p:sldId id="389" r:id="rId38"/>
    <p:sldId id="395" r:id="rId39"/>
    <p:sldId id="396" r:id="rId40"/>
    <p:sldId id="397" r:id="rId41"/>
    <p:sldId id="272" r:id="rId42"/>
    <p:sldId id="398" r:id="rId43"/>
    <p:sldId id="399" r:id="rId44"/>
    <p:sldId id="273" r:id="rId45"/>
    <p:sldId id="400" r:id="rId46"/>
    <p:sldId id="401" r:id="rId47"/>
    <p:sldId id="402" r:id="rId48"/>
    <p:sldId id="403" r:id="rId49"/>
    <p:sldId id="274" r:id="rId50"/>
    <p:sldId id="275" r:id="rId51"/>
    <p:sldId id="342" r:id="rId52"/>
    <p:sldId id="404" r:id="rId53"/>
    <p:sldId id="366" r:id="rId54"/>
    <p:sldId id="405" r:id="rId55"/>
    <p:sldId id="269" r:id="rId56"/>
    <p:sldId id="406" r:id="rId57"/>
    <p:sldId id="391" r:id="rId58"/>
    <p:sldId id="407" r:id="rId59"/>
    <p:sldId id="408" r:id="rId60"/>
    <p:sldId id="409" r:id="rId61"/>
    <p:sldId id="390" r:id="rId62"/>
    <p:sldId id="343" r:id="rId63"/>
    <p:sldId id="410" r:id="rId64"/>
    <p:sldId id="411" r:id="rId65"/>
    <p:sldId id="277" r:id="rId66"/>
    <p:sldId id="412" r:id="rId67"/>
    <p:sldId id="276" r:id="rId68"/>
    <p:sldId id="413" r:id="rId69"/>
    <p:sldId id="319" r:id="rId70"/>
    <p:sldId id="386" r:id="rId71"/>
    <p:sldId id="270" r:id="rId72"/>
    <p:sldId id="364" r:id="rId73"/>
    <p:sldId id="344" r:id="rId74"/>
    <p:sldId id="365" r:id="rId75"/>
    <p:sldId id="345" r:id="rId76"/>
    <p:sldId id="346" r:id="rId77"/>
    <p:sldId id="419" r:id="rId78"/>
    <p:sldId id="420" r:id="rId79"/>
    <p:sldId id="347" r:id="rId80"/>
    <p:sldId id="367" r:id="rId81"/>
    <p:sldId id="348" r:id="rId82"/>
    <p:sldId id="349" r:id="rId83"/>
    <p:sldId id="368" r:id="rId84"/>
    <p:sldId id="271" r:id="rId85"/>
    <p:sldId id="312" r:id="rId86"/>
    <p:sldId id="313"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55"/>
    <a:srgbClr val="D28F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72066" autoAdjust="0"/>
  </p:normalViewPr>
  <p:slideViewPr>
    <p:cSldViewPr snapToGrid="0" snapToObjects="1">
      <p:cViewPr varScale="1">
        <p:scale>
          <a:sx n="70" d="100"/>
          <a:sy n="70" d="100"/>
        </p:scale>
        <p:origin x="-2176" y="-112"/>
      </p:cViewPr>
      <p:guideLst>
        <p:guide orient="horz" pos="2160"/>
        <p:guide pos="2880"/>
      </p:guideLst>
    </p:cSldViewPr>
  </p:slideViewPr>
  <p:outlineViewPr>
    <p:cViewPr>
      <p:scale>
        <a:sx n="33" d="100"/>
        <a:sy n="33" d="100"/>
      </p:scale>
      <p:origin x="0" y="23528"/>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D4A698-EF88-0047-8F41-7C51B3A035F8}" type="datetimeFigureOut">
              <a:rPr lang="en-US" smtClean="0"/>
              <a:t>5/22/15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06F88B-2625-6F4E-AF5E-400373E92969}" type="slidenum">
              <a:rPr lang="en-US" smtClean="0"/>
              <a:t>‹#›</a:t>
            </a:fld>
            <a:endParaRPr lang="en-US" dirty="0"/>
          </a:p>
        </p:txBody>
      </p:sp>
    </p:spTree>
    <p:extLst>
      <p:ext uri="{BB962C8B-B14F-4D97-AF65-F5344CB8AC3E}">
        <p14:creationId xmlns:p14="http://schemas.microsoft.com/office/powerpoint/2010/main" val="35357037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a:t>
            </a:fld>
            <a:endParaRPr lang="en-US" dirty="0"/>
          </a:p>
        </p:txBody>
      </p:sp>
    </p:spTree>
    <p:extLst>
      <p:ext uri="{BB962C8B-B14F-4D97-AF65-F5344CB8AC3E}">
        <p14:creationId xmlns:p14="http://schemas.microsoft.com/office/powerpoint/2010/main" val="357606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a typeface="ＭＳ Ｐゴシック" charset="0"/>
                <a:cs typeface="ＭＳ Ｐゴシック" charset="0"/>
              </a:rPr>
              <a:t>The Loan Estimate form replaces two current federal forms. It replaces the Good Faith Estimate designed by the Department of Housing and Urban Development (HUD) under RESPA and the “early” Truth-in-Lending disclosure designed by the Board of Governors of the Federal Reserve System (Board) under TILA. The final rule and the Official Interpretations contain detailed instructions as to how each line on the Loan Estimate form should be completed. There are sample forms for different types of loan Products</a:t>
            </a:r>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22</a:t>
            </a:fld>
            <a:endParaRPr lang="en-US" dirty="0"/>
          </a:p>
        </p:txBody>
      </p:sp>
    </p:spTree>
    <p:extLst>
      <p:ext uri="{BB962C8B-B14F-4D97-AF65-F5344CB8AC3E}">
        <p14:creationId xmlns:p14="http://schemas.microsoft.com/office/powerpoint/2010/main" val="183084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requirement that the early disclosure be provided at least 7 days before the closing</a:t>
            </a:r>
            <a:r>
              <a:rPr lang="en-US" baseline="0" dirty="0" smtClean="0"/>
              <a:t> disclosure remains unchanged just like our current forms. There is still a provision that allows consumers to waive the seven day waiting period only for a bona fide personal financial emergency (written wavier, dated, and not on a form) We will discuss that more later.</a:t>
            </a:r>
          </a:p>
          <a:p>
            <a:endParaRPr lang="en-US" baseline="0" dirty="0" smtClean="0"/>
          </a:p>
          <a:p>
            <a:r>
              <a:rPr lang="en-US" baseline="0" dirty="0" smtClean="0"/>
              <a:t>This means customers will have to wait even if they are ready. Mortgage cannot be processed faster than 7 days without a real emergency.</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24</a:t>
            </a:fld>
            <a:endParaRPr lang="en-US" dirty="0"/>
          </a:p>
        </p:txBody>
      </p:sp>
    </p:spTree>
    <p:extLst>
      <p:ext uri="{BB962C8B-B14F-4D97-AF65-F5344CB8AC3E}">
        <p14:creationId xmlns:p14="http://schemas.microsoft.com/office/powerpoint/2010/main" val="61944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The laws do not define application– The</a:t>
            </a:r>
            <a:r>
              <a:rPr lang="en-US" baseline="0" dirty="0" smtClean="0">
                <a:ea typeface="ＭＳ Ｐゴシック" charset="0"/>
                <a:cs typeface="ＭＳ Ｐゴシック" charset="0"/>
              </a:rPr>
              <a:t> CFPB does. </a:t>
            </a:r>
            <a:r>
              <a:rPr lang="en-US" dirty="0" smtClean="0">
                <a:ea typeface="ＭＳ Ｐゴシック" charset="0"/>
                <a:cs typeface="ＭＳ Ｐゴシック" charset="0"/>
              </a:rPr>
              <a:t>Definition of an  Application is “Mostly” the same (new regulation has 6 pieces of info rather than 5)(page 1 top) (name, income, social</a:t>
            </a:r>
            <a:r>
              <a:rPr lang="en-US" baseline="0" dirty="0" smtClean="0">
                <a:ea typeface="ＭＳ Ｐゴシック" charset="0"/>
                <a:cs typeface="ＭＳ Ｐゴシック" charset="0"/>
              </a:rPr>
              <a:t> security # for the credit report, </a:t>
            </a:r>
            <a:r>
              <a:rPr lang="en-US" dirty="0" smtClean="0">
                <a:ea typeface="ＭＳ Ｐゴシック" charset="0"/>
                <a:cs typeface="ＭＳ Ｐゴシック" charset="0"/>
              </a:rPr>
              <a:t>property address, estimate of property value and amount sought.) The estimate of property value is the new one</a:t>
            </a:r>
            <a:r>
              <a:rPr lang="en-US" baseline="0" dirty="0" smtClean="0">
                <a:ea typeface="ＭＳ Ｐゴシック" charset="0"/>
                <a:cs typeface="ＭＳ Ｐゴシック" charset="0"/>
              </a:rPr>
              <a:t> I think. </a:t>
            </a:r>
            <a:r>
              <a:rPr lang="en-US" dirty="0" smtClean="0">
                <a:ea typeface="ＭＳ Ｐゴシック" charset="0"/>
                <a:cs typeface="ＭＳ Ｐゴシック" charset="0"/>
              </a:rPr>
              <a:t>There used to be a catch-all “any other info the lender deemed necessary” and this is gone. The CFPB will tell</a:t>
            </a:r>
            <a:r>
              <a:rPr lang="en-US" baseline="0" dirty="0" smtClean="0">
                <a:ea typeface="ＭＳ Ｐゴシック" charset="0"/>
                <a:cs typeface="ＭＳ Ｐゴシック" charset="0"/>
              </a:rPr>
              <a:t> you what information you need.</a:t>
            </a: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25</a:t>
            </a:fld>
            <a:endParaRPr lang="en-US" dirty="0"/>
          </a:p>
        </p:txBody>
      </p:sp>
    </p:spTree>
    <p:extLst>
      <p:ext uri="{BB962C8B-B14F-4D97-AF65-F5344CB8AC3E}">
        <p14:creationId xmlns:p14="http://schemas.microsoft.com/office/powerpoint/2010/main" val="383950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Property is the address of the property </a:t>
            </a:r>
            <a:r>
              <a:rPr lang="en-US" sz="1200" b="1" i="1" u="none" strike="noStrike" kern="1200" baseline="0" dirty="0" smtClean="0">
                <a:solidFill>
                  <a:schemeClr val="tx1"/>
                </a:solidFill>
                <a:latin typeface="+mn-lt"/>
                <a:ea typeface="+mn-ea"/>
                <a:cs typeface="+mn-cs"/>
              </a:rPr>
              <a:t>(which must include the zip code</a:t>
            </a:r>
            <a:r>
              <a:rPr lang="en-US" sz="1200" b="0" i="0" u="none" strike="noStrike" kern="1200" baseline="0" dirty="0" smtClean="0">
                <a:solidFill>
                  <a:schemeClr val="tx1"/>
                </a:solidFill>
                <a:latin typeface="+mn-lt"/>
                <a:ea typeface="+mn-ea"/>
                <a:cs typeface="+mn-cs"/>
              </a:rPr>
              <a:t>) that </a:t>
            </a:r>
            <a:r>
              <a:rPr lang="en-US" sz="1200" b="1" i="0" u="none" strike="noStrike" kern="1200" baseline="0" dirty="0" smtClean="0">
                <a:solidFill>
                  <a:schemeClr val="tx1"/>
                </a:solidFill>
                <a:latin typeface="+mn-lt"/>
                <a:ea typeface="+mn-ea"/>
                <a:cs typeface="+mn-cs"/>
              </a:rPr>
              <a:t>will secure the transaction</a:t>
            </a:r>
            <a:r>
              <a:rPr lang="en-US" sz="1200" b="0" i="0" u="none" strike="noStrike" kern="1200" baseline="0" dirty="0" smtClean="0">
                <a:solidFill>
                  <a:schemeClr val="tx1"/>
                </a:solidFill>
                <a:latin typeface="+mn-lt"/>
                <a:ea typeface="+mn-ea"/>
                <a:cs typeface="+mn-cs"/>
              </a:rPr>
              <a:t>. Not talking Mailing Address here.  If the address of the Property is unavailable, </a:t>
            </a:r>
            <a:r>
              <a:rPr lang="en-US" sz="1200" b="1" i="0" u="none" strike="noStrike" kern="1200" baseline="0" dirty="0" smtClean="0">
                <a:solidFill>
                  <a:schemeClr val="tx1"/>
                </a:solidFill>
                <a:latin typeface="+mn-lt"/>
                <a:ea typeface="+mn-ea"/>
                <a:cs typeface="+mn-cs"/>
              </a:rPr>
              <a:t>use a description of the location of the property, for example a lot number. Always use a zip code.</a:t>
            </a:r>
            <a:r>
              <a:rPr lang="en-US" sz="1200" b="0" i="0" u="none" strike="noStrike" kern="1200" baseline="0" dirty="0" smtClean="0">
                <a:solidFill>
                  <a:schemeClr val="tx1"/>
                </a:solidFill>
                <a:latin typeface="+mn-lt"/>
                <a:ea typeface="+mn-ea"/>
                <a:cs typeface="+mn-cs"/>
              </a:rPr>
              <a:t> (Comment 37(a)(6)-1) Personal property such as furniture or appliances that also secures the credit transaction may be, but is not required to be included as Property. An additional page may not be appended to the Loan Estimate to disclose a description of personal property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Estimated Value of the Property</a:t>
            </a:r>
            <a:r>
              <a:rPr lang="en-US" sz="1200" b="1" i="0" u="none" strike="noStrike" kern="1200" baseline="0" dirty="0" smtClean="0">
                <a:solidFill>
                  <a:schemeClr val="tx1"/>
                </a:solidFill>
                <a:latin typeface="+mn-lt"/>
                <a:ea typeface="+mn-ea"/>
                <a:cs typeface="+mn-cs"/>
              </a:rPr>
              <a:t>: If the loan is for a purchase money mortgage, use Sale Price</a:t>
            </a:r>
            <a:r>
              <a:rPr lang="en-US" sz="1200" b="0" i="0" u="none" strike="noStrike" kern="1200" baseline="0" dirty="0" smtClean="0">
                <a:solidFill>
                  <a:schemeClr val="tx1"/>
                </a:solidFill>
                <a:latin typeface="+mn-lt"/>
                <a:ea typeface="+mn-ea"/>
                <a:cs typeface="+mn-cs"/>
              </a:rPr>
              <a:t>. (§ 1026.37(a)(7)(i)) If personal property is included in the Sale Price of the Property, use that price without any reduction for the appraised or estimated value of the personal property. (Comment 37(a)(7)-2</a:t>
            </a:r>
            <a:r>
              <a:rPr lang="en-US" sz="1200" b="1" i="0" u="none" strike="noStrike" kern="1200" baseline="0" dirty="0" smtClean="0">
                <a:solidFill>
                  <a:schemeClr val="tx1"/>
                </a:solidFill>
                <a:latin typeface="+mn-lt"/>
                <a:ea typeface="+mn-ea"/>
                <a:cs typeface="+mn-cs"/>
              </a:rPr>
              <a:t>)  If the loan is for a transaction without a seller, use Appraised Value or Estimated Value. (</a:t>
            </a:r>
          </a:p>
          <a:p>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26</a:t>
            </a:fld>
            <a:endParaRPr lang="en-US" dirty="0"/>
          </a:p>
        </p:txBody>
      </p:sp>
    </p:spTree>
    <p:extLst>
      <p:ext uri="{BB962C8B-B14F-4D97-AF65-F5344CB8AC3E}">
        <p14:creationId xmlns:p14="http://schemas.microsoft.com/office/powerpoint/2010/main" val="425466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This definition of application does not prevent a creditor from collecting whatever additional information it deems necessary in connection with the request for the extension of credit.</a:t>
            </a:r>
          </a:p>
          <a:p>
            <a:pPr marL="0" indent="0">
              <a:buNone/>
            </a:pPr>
            <a:endParaRPr lang="en-US" dirty="0" smtClean="0"/>
          </a:p>
          <a:p>
            <a:pPr marL="0" indent="0">
              <a:buNone/>
            </a:pPr>
            <a:r>
              <a:rPr lang="en-US" dirty="0" smtClean="0"/>
              <a:t>However, once a creditor has received the six pieces of information discussed above, it has an application for purposes of the requirement for delivery of the Loan Estimate to the consumer, including the three-business-day timing requirement. (Comment 2(a)(3) -1)</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27</a:t>
            </a:fld>
            <a:endParaRPr lang="en-US" dirty="0"/>
          </a:p>
        </p:txBody>
      </p:sp>
    </p:spTree>
    <p:extLst>
      <p:ext uri="{BB962C8B-B14F-4D97-AF65-F5344CB8AC3E}">
        <p14:creationId xmlns:p14="http://schemas.microsoft.com/office/powerpoint/2010/main" val="353341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talk about this in more detail later.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28</a:t>
            </a:fld>
            <a:endParaRPr lang="en-US" dirty="0"/>
          </a:p>
        </p:txBody>
      </p:sp>
    </p:spTree>
    <p:extLst>
      <p:ext uri="{BB962C8B-B14F-4D97-AF65-F5344CB8AC3E}">
        <p14:creationId xmlns:p14="http://schemas.microsoft.com/office/powerpoint/2010/main" val="74197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Loan estimate form must be) </a:t>
            </a:r>
            <a:r>
              <a:rPr lang="en-US" b="1" dirty="0" smtClean="0">
                <a:ea typeface="ＭＳ Ｐゴシック" charset="0"/>
                <a:cs typeface="ＭＳ Ｐゴシック" charset="0"/>
              </a:rPr>
              <a:t>Given</a:t>
            </a:r>
            <a:r>
              <a:rPr lang="en-US" b="1" baseline="0" dirty="0" smtClean="0">
                <a:ea typeface="ＭＳ Ｐゴシック" charset="0"/>
                <a:cs typeface="ＭＳ Ｐゴシック" charset="0"/>
              </a:rPr>
              <a:t> Means directly or in the mail or electronically provided within 3 days of application. The Mailbox rule If mailed it is considered received with in 3 days of mailing it. The assumption is that the post office can get anybody their letter in 3 business days. Might be shorter in reality, but the assumption is 3 days.</a:t>
            </a:r>
            <a:endParaRPr lang="en-US" b="1" dirty="0" smtClean="0">
              <a:ea typeface="ＭＳ Ｐゴシック" charset="0"/>
              <a:cs typeface="ＭＳ Ｐゴシック" charset="0"/>
            </a:endParaRPr>
          </a:p>
          <a:p>
            <a:endParaRPr lang="en-US" b="1" baseline="0" dirty="0" smtClean="0">
              <a:ea typeface="ＭＳ Ｐゴシック" charset="0"/>
              <a:cs typeface="ＭＳ Ｐゴシック" charset="0"/>
            </a:endParaRPr>
          </a:p>
          <a:p>
            <a:endParaRPr lang="en-US" b="1" baseline="0" dirty="0" smtClean="0">
              <a:ea typeface="ＭＳ Ｐゴシック" charset="0"/>
              <a:cs typeface="ＭＳ Ｐゴシック" charset="0"/>
            </a:endParaRPr>
          </a:p>
          <a:p>
            <a:endParaRPr lang="en-US" dirty="0" smtClean="0">
              <a:ea typeface="ＭＳ Ｐゴシック" charset="0"/>
              <a:cs typeface="ＭＳ Ｐゴシック" charset="0"/>
            </a:endParaRPr>
          </a:p>
          <a:p>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29</a:t>
            </a:fld>
            <a:endParaRPr lang="en-US" dirty="0"/>
          </a:p>
        </p:txBody>
      </p:sp>
    </p:spTree>
    <p:extLst>
      <p:ext uri="{BB962C8B-B14F-4D97-AF65-F5344CB8AC3E}">
        <p14:creationId xmlns:p14="http://schemas.microsoft.com/office/powerpoint/2010/main" val="4038517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ea typeface="ＭＳ Ｐゴシック" charset="0"/>
                <a:cs typeface="ＭＳ Ｐゴシック" charset="0"/>
              </a:rPr>
              <a:t>The law is not internally consistent with two different definitions of business day. I don’t know why they would do this. We see different definitions between laws frequently but very seldom within the same law. </a:t>
            </a:r>
          </a:p>
          <a:p>
            <a:endParaRPr lang="en-US" b="1" baseline="0" dirty="0" smtClean="0">
              <a:ea typeface="ＭＳ Ｐゴシック" charset="0"/>
              <a:cs typeface="ＭＳ Ｐゴシック" charset="0"/>
            </a:endParaRPr>
          </a:p>
          <a:p>
            <a:r>
              <a:rPr lang="en-US" b="1" baseline="0" dirty="0" smtClean="0">
                <a:ea typeface="ＭＳ Ｐゴシック" charset="0"/>
                <a:cs typeface="ＭＳ Ｐゴシック" charset="0"/>
              </a:rPr>
              <a:t>Note that the term business day is defined differently for other purposes; including counting days to ensure the consumer receives the Closing Disclosure on time. (See</a:t>
            </a:r>
          </a:p>
          <a:p>
            <a:r>
              <a:rPr lang="en-US" b="1" baseline="0" dirty="0" smtClean="0">
                <a:ea typeface="ＭＳ Ｐゴシック" charset="0"/>
                <a:cs typeface="ＭＳ Ｐゴシック" charset="0"/>
              </a:rPr>
              <a:t>§§ 1026.2(a)(6), 1026.19(f)(1)(ii)(A) and (f)(1)(iii)). For these other purposes, business day means all calendar days except Sundays and the legal public holidays specified in 5 U.S.C. 6103(a), such as New Year’s Day, the Birthday of Martin Luther King, Jr., Washington’s Birthday, Memorial Day, Independence Day, Labor Day, Columbus Day, Veterans Day, Thanksgiving Day, and Christmas Day. </a:t>
            </a:r>
          </a:p>
          <a:p>
            <a:endParaRPr lang="en-US" b="1" baseline="0"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30</a:t>
            </a:fld>
            <a:endParaRPr lang="en-US" dirty="0"/>
          </a:p>
        </p:txBody>
      </p:sp>
    </p:spTree>
    <p:extLst>
      <p:ext uri="{BB962C8B-B14F-4D97-AF65-F5344CB8AC3E}">
        <p14:creationId xmlns:p14="http://schemas.microsoft.com/office/powerpoint/2010/main" val="283847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institution</a:t>
            </a:r>
            <a:r>
              <a:rPr lang="en-US" baseline="0" dirty="0" smtClean="0"/>
              <a:t> is not open Sunday, this won’t affect you at all. But if you are open Saturday, Sunday  timing issues could arise.</a:t>
            </a:r>
          </a:p>
          <a:p>
            <a:endParaRPr lang="en-US" baseline="0" dirty="0" smtClean="0"/>
          </a:p>
          <a:p>
            <a:r>
              <a:rPr lang="en-US" baseline="0" dirty="0" smtClean="0"/>
              <a:t>This handout will be emailed to you after the webinar with other tools and aids. It has several different examples of how you determine when things are do.</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31</a:t>
            </a:fld>
            <a:endParaRPr lang="en-US" dirty="0"/>
          </a:p>
        </p:txBody>
      </p:sp>
    </p:spTree>
    <p:extLst>
      <p:ext uri="{BB962C8B-B14F-4D97-AF65-F5344CB8AC3E}">
        <p14:creationId xmlns:p14="http://schemas.microsoft.com/office/powerpoint/2010/main" val="2791557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consumer wants a 100% LTV</a:t>
            </a:r>
            <a:r>
              <a:rPr lang="en-US" baseline="0" dirty="0" smtClean="0"/>
              <a:t> loan and you don’t make those types of loans. No Loan Disclosure needed.</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33</a:t>
            </a:fld>
            <a:endParaRPr lang="en-US" dirty="0"/>
          </a:p>
        </p:txBody>
      </p:sp>
    </p:spTree>
    <p:extLst>
      <p:ext uri="{BB962C8B-B14F-4D97-AF65-F5344CB8AC3E}">
        <p14:creationId xmlns:p14="http://schemas.microsoft.com/office/powerpoint/2010/main" val="165436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t>
            </a:r>
            <a:r>
              <a:rPr lang="en-US" baseline="0" dirty="0" smtClean="0"/>
              <a:t>am leading people through forms– basically I’m reading the form instructions for hours. Brutally Boring. And difficult to absorb. Listening to numbers is hard. It was hard to follow slides, because to fit the pages on the slides you have to make them small– its ok on a computer screen but really hard to see from a </a:t>
            </a:r>
            <a:r>
              <a:rPr lang="en-US" baseline="0" dirty="0" smtClean="0"/>
              <a:t>distance.</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a:t>
            </a:fld>
            <a:endParaRPr lang="en-US" dirty="0"/>
          </a:p>
        </p:txBody>
      </p:sp>
    </p:spTree>
    <p:extLst>
      <p:ext uri="{BB962C8B-B14F-4D97-AF65-F5344CB8AC3E}">
        <p14:creationId xmlns:p14="http://schemas.microsoft.com/office/powerpoint/2010/main" val="2450342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Dollar amounts must be rounded to the nearest whole dollar where noted in the regulation. (1026.37(o)(4). If an amount is required to be rounded but is composed of other amounts that are NOT required or permitted to be rounded, use the unrounded amounts in calculating the total and then round the final sum. Conversely, if an amount is required to be rounded and is composed of rounded amounts, use the rounded amounts in calculating the total. Percentage amounts may not be rounded and should b e shown up to two or three decimals, as needed, except where noted in the regulation. If a percentage amount is a whole number, show the whole number only with no decimals.</a:t>
            </a:r>
          </a:p>
          <a:p>
            <a:r>
              <a:rPr lang="en-US" sz="1200" b="0" i="0" u="none" strike="noStrike" kern="1200" baseline="0" dirty="0" smtClean="0">
                <a:solidFill>
                  <a:schemeClr val="tx1"/>
                </a:solidFill>
                <a:latin typeface="+mn-lt"/>
                <a:ea typeface="+mn-ea"/>
                <a:cs typeface="+mn-cs"/>
              </a:rPr>
              <a:t>Percentage amounts may not be rounded and should be shown up to two or three decimals, as needed, except where noted in the regulation. (§ 1026.37(o)(4)(ii)) If a percentage amount is a whole number, show the whole number only with no decimals. (§ 1026.37(o)(4)(ii); Comment 37(o)(4)(ii)-1)</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34</a:t>
            </a:fld>
            <a:endParaRPr lang="en-US" dirty="0"/>
          </a:p>
        </p:txBody>
      </p:sp>
    </p:spTree>
    <p:extLst>
      <p:ext uri="{BB962C8B-B14F-4D97-AF65-F5344CB8AC3E}">
        <p14:creationId xmlns:p14="http://schemas.microsoft.com/office/powerpoint/2010/main" val="399301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general info on the first page</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36</a:t>
            </a:fld>
            <a:endParaRPr lang="en-US" dirty="0"/>
          </a:p>
        </p:txBody>
      </p:sp>
    </p:spTree>
    <p:extLst>
      <p:ext uri="{BB962C8B-B14F-4D97-AF65-F5344CB8AC3E}">
        <p14:creationId xmlns:p14="http://schemas.microsoft.com/office/powerpoint/2010/main" val="468266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Your Name is on the top. If there are multiple creditors, use only the name of the creditor completing the Loan Estimate. A logo or slogan can be used as long as it does not exceed the space provided.</a:t>
            </a:r>
          </a:p>
          <a:p>
            <a:r>
              <a:rPr lang="en-US" sz="1200" b="1" i="0" u="none" strike="noStrike" kern="1200" baseline="0" dirty="0" smtClean="0">
                <a:solidFill>
                  <a:schemeClr val="tx1"/>
                </a:solidFill>
                <a:latin typeface="+mn-lt"/>
                <a:ea typeface="+mn-ea"/>
                <a:cs typeface="+mn-cs"/>
              </a:rPr>
              <a:t>DATE Issued </a:t>
            </a:r>
            <a:r>
              <a:rPr lang="en-US" sz="1200" b="0" i="0" u="none" strike="noStrike" kern="1200" baseline="0" dirty="0" smtClean="0">
                <a:solidFill>
                  <a:schemeClr val="tx1"/>
                </a:solidFill>
                <a:latin typeface="+mn-lt"/>
                <a:ea typeface="+mn-ea"/>
                <a:cs typeface="+mn-cs"/>
              </a:rPr>
              <a:t>is the date mailed or delivered to the consumer – IMPORTANT that’s what examiners check.</a:t>
            </a:r>
          </a:p>
          <a:p>
            <a:r>
              <a:rPr lang="en-US" sz="1200" b="1" i="0" u="none" strike="noStrike" kern="1200" baseline="0" dirty="0" smtClean="0">
                <a:solidFill>
                  <a:schemeClr val="tx1"/>
                </a:solidFill>
                <a:latin typeface="+mn-lt"/>
                <a:ea typeface="+mn-ea"/>
                <a:cs typeface="+mn-cs"/>
              </a:rPr>
              <a:t>Applicants</a:t>
            </a:r>
            <a:r>
              <a:rPr lang="en-US" sz="1200" b="0" i="0" u="none" strike="noStrike" kern="1200" baseline="0" dirty="0" smtClean="0">
                <a:solidFill>
                  <a:schemeClr val="tx1"/>
                </a:solidFill>
                <a:latin typeface="+mn-lt"/>
                <a:ea typeface="+mn-ea"/>
                <a:cs typeface="+mn-cs"/>
              </a:rPr>
              <a:t> includes the name and mailing address of the consumer(s) applying for the loan. Use each Applicant’s name and mailing address if there are multiple Applicants. An additional page may be added to the Loan Estimate if the space provided is insufficient to list all of the Applicants. </a:t>
            </a:r>
          </a:p>
          <a:p>
            <a:r>
              <a:rPr lang="en-US" sz="1200" b="1" i="0" u="none" strike="noStrike" kern="1200" baseline="0" dirty="0" smtClean="0">
                <a:solidFill>
                  <a:schemeClr val="tx1"/>
                </a:solidFill>
                <a:latin typeface="+mn-lt"/>
                <a:ea typeface="+mn-ea"/>
                <a:cs typeface="+mn-cs"/>
              </a:rPr>
              <a:t>Property </a:t>
            </a:r>
            <a:r>
              <a:rPr lang="en-US" sz="1200" b="0" i="0" u="none" strike="noStrike" kern="1200" baseline="0" dirty="0" smtClean="0">
                <a:solidFill>
                  <a:schemeClr val="tx1"/>
                </a:solidFill>
                <a:latin typeface="+mn-lt"/>
                <a:ea typeface="+mn-ea"/>
                <a:cs typeface="+mn-cs"/>
              </a:rPr>
              <a:t>is the address of the Property securing the Transaction-not billing address and MUST include the ZIP Code. </a:t>
            </a:r>
          </a:p>
          <a:p>
            <a:r>
              <a:rPr lang="en-US" sz="1200" b="1" i="0" u="none" strike="noStrike" kern="1200" baseline="0" dirty="0" smtClean="0">
                <a:solidFill>
                  <a:schemeClr val="tx1"/>
                </a:solidFill>
                <a:latin typeface="+mn-lt"/>
                <a:ea typeface="+mn-ea"/>
                <a:cs typeface="+mn-cs"/>
              </a:rPr>
              <a:t>Sales Price </a:t>
            </a:r>
            <a:r>
              <a:rPr lang="en-US" sz="1200" b="0" i="0" u="none" strike="noStrike" kern="1200" baseline="0" dirty="0" smtClean="0">
                <a:solidFill>
                  <a:schemeClr val="tx1"/>
                </a:solidFill>
                <a:latin typeface="+mn-lt"/>
                <a:ea typeface="+mn-ea"/>
                <a:cs typeface="+mn-cs"/>
              </a:rPr>
              <a:t>if it</a:t>
            </a:r>
            <a:r>
              <a:rPr lang="fr-FR"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 a purchase money loan then it really is the sales price, if personal property is included still use the sales price without deduction, if there is no seller use appraised or estimated value. Comment 37 a 71 talks about how that is calculated.</a:t>
            </a: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Loan Term </a:t>
            </a:r>
            <a:r>
              <a:rPr lang="en-US" sz="1200" b="0" i="0" u="none" strike="noStrike" kern="1200" baseline="0" dirty="0" smtClean="0">
                <a:solidFill>
                  <a:schemeClr val="tx1"/>
                </a:solidFill>
                <a:latin typeface="+mn-lt"/>
                <a:ea typeface="+mn-ea"/>
                <a:cs typeface="+mn-cs"/>
              </a:rPr>
              <a:t>is the term of the debt obligation. Describe the Loan Term as “years” when the Loan Term is in whole years. For example “1 year” or “30 years.”(Comment 37(a)(8)-1.i, -1.ii) For a Loan Term that is more than 24 months but is not whole years, describe using years and months with the abbreviations “yr.” and “mo.,” respectively. For example, a loan term of 185 months is disclosed as “15 yr., 5mo.” For a Loan Term that is less than 24 months and not whole years, use months only with the abbreviation “mo.” For example, “6 mo.” or “16 mo.”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Purpose: </a:t>
            </a:r>
            <a:r>
              <a:rPr lang="en-US" sz="1200" b="0" i="0" u="none" strike="noStrike" kern="1200" baseline="0" dirty="0" smtClean="0">
                <a:solidFill>
                  <a:schemeClr val="tx1"/>
                </a:solidFill>
                <a:latin typeface="+mn-lt"/>
                <a:ea typeface="+mn-ea"/>
                <a:cs typeface="+mn-cs"/>
              </a:rPr>
              <a:t>consumers intended use for the loans 4 options: purchase, refinance, construction or Home Equity Loan (is the catch all any other purpose)</a:t>
            </a:r>
          </a:p>
          <a:p>
            <a:r>
              <a:rPr lang="en-US" sz="1200" b="0" i="0" u="none" strike="noStrike" kern="1200" baseline="0" dirty="0" smtClean="0">
                <a:solidFill>
                  <a:schemeClr val="tx1"/>
                </a:solidFill>
                <a:latin typeface="+mn-lt"/>
                <a:ea typeface="+mn-ea"/>
                <a:cs typeface="+mn-cs"/>
              </a:rPr>
              <a:t>The next one is Product and we are going to look at that closely on the next slide.</a:t>
            </a:r>
          </a:p>
        </p:txBody>
      </p:sp>
      <p:sp>
        <p:nvSpPr>
          <p:cNvPr id="4" name="Slide Number Placeholder 3"/>
          <p:cNvSpPr>
            <a:spLocks noGrp="1"/>
          </p:cNvSpPr>
          <p:nvPr>
            <p:ph type="sldNum" sz="quarter" idx="10"/>
          </p:nvPr>
        </p:nvSpPr>
        <p:spPr/>
        <p:txBody>
          <a:bodyPr/>
          <a:lstStyle/>
          <a:p>
            <a:fld id="{FD06F88B-2625-6F4E-AF5E-400373E92969}" type="slidenum">
              <a:rPr lang="en-US" smtClean="0"/>
              <a:t>37</a:t>
            </a:fld>
            <a:endParaRPr lang="en-US" dirty="0"/>
          </a:p>
        </p:txBody>
      </p:sp>
    </p:spTree>
    <p:extLst>
      <p:ext uri="{BB962C8B-B14F-4D97-AF65-F5344CB8AC3E}">
        <p14:creationId xmlns:p14="http://schemas.microsoft.com/office/powerpoint/2010/main" val="468266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Product: 2 </a:t>
            </a:r>
            <a:r>
              <a:rPr lang="en-US" sz="1200" b="0" i="0" u="none" strike="noStrike" kern="1200" baseline="0" dirty="0" smtClean="0">
                <a:solidFill>
                  <a:schemeClr val="tx1"/>
                </a:solidFill>
                <a:latin typeface="+mn-lt"/>
                <a:ea typeface="+mn-ea"/>
                <a:cs typeface="+mn-cs"/>
              </a:rPr>
              <a:t>Pieces of info here. Any payment feature that may change the periodic payment and the duration of the relevant payment feature. Such as….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Seasonal Payment is when the terms of the legal obligation expressly provide that regular periodic payments are not scheduled between specified unit periods</a:t>
            </a:r>
          </a:p>
          <a:p>
            <a:r>
              <a:rPr lang="en-US" sz="1200" b="0" i="0" u="none" strike="noStrike" kern="1200" baseline="0" dirty="0" smtClean="0">
                <a:solidFill>
                  <a:schemeClr val="tx1"/>
                </a:solidFill>
                <a:latin typeface="+mn-lt"/>
                <a:ea typeface="+mn-ea"/>
                <a:cs typeface="+mn-cs"/>
              </a:rPr>
              <a:t>on a regular basis. For example, a “teacher” loan that does not require monthly payments during summer months has a Seasonal Payment.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If the loan can be described with more than one of these descriptions, only the first applicable feature is disclosed. (§ 1026.37(a)(10)(iii)) For example, a loan that</a:t>
            </a:r>
          </a:p>
          <a:p>
            <a:r>
              <a:rPr lang="en-US" sz="1200" b="0" i="0" u="none" strike="noStrike" kern="1200" baseline="0" dirty="0" smtClean="0">
                <a:solidFill>
                  <a:schemeClr val="tx1"/>
                </a:solidFill>
                <a:latin typeface="+mn-lt"/>
                <a:ea typeface="+mn-ea"/>
                <a:cs typeface="+mn-cs"/>
              </a:rPr>
              <a:t>would result in both Negative Amortization and a Balloon Payment would only disclose Negative Amortization as part of Product.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the second piece of information on Product is whether the loan uses an Adjustable Rate, Step Rate or Fixed Rate. An interest rate is an Adjustable Rate if the interest rate may increase after</a:t>
            </a:r>
          </a:p>
          <a:p>
            <a:r>
              <a:rPr lang="en-US" sz="1200" b="0" i="0" u="none" strike="noStrike" kern="1200" baseline="0" dirty="0" smtClean="0">
                <a:solidFill>
                  <a:schemeClr val="tx1"/>
                </a:solidFill>
                <a:latin typeface="+mn-lt"/>
                <a:ea typeface="+mn-ea"/>
                <a:cs typeface="+mn-cs"/>
              </a:rPr>
              <a:t>consummation, but the rates that will apply or the periods for which they will apply are not known at consummation. Each description must be preceded by the duration of any introductory</a:t>
            </a:r>
          </a:p>
          <a:p>
            <a:r>
              <a:rPr lang="en-US" sz="1200" b="0" i="0" u="none" strike="noStrike" kern="1200" baseline="0" dirty="0" smtClean="0">
                <a:solidFill>
                  <a:schemeClr val="tx1"/>
                </a:solidFill>
                <a:latin typeface="+mn-lt"/>
                <a:ea typeface="+mn-ea"/>
                <a:cs typeface="+mn-cs"/>
              </a:rPr>
              <a:t>rate or payment period, and the first adjustment period, as applicable. (§ 1026.37(a)(10)(iv)) For example, a product with an introductory rate that is fixed for the first five years and adjusts every three years starting in year 6 is a 5/3 Adjustable Rate.  When there is no introductory period for an Adjustable Rate, disclose “0.” (Comment 37(a)(10)-1.i.A) For example, a product with no introductory</a:t>
            </a:r>
          </a:p>
          <a:p>
            <a:r>
              <a:rPr lang="en-US" sz="1200" b="0" i="0" u="none" strike="noStrike" kern="1200" baseline="0" dirty="0" smtClean="0">
                <a:solidFill>
                  <a:schemeClr val="tx1"/>
                </a:solidFill>
                <a:latin typeface="+mn-lt"/>
                <a:ea typeface="+mn-ea"/>
                <a:cs typeface="+mn-cs"/>
              </a:rPr>
              <a:t>rate that adjusts every year after consummation is a 0/1 Adjustable Rate. </a:t>
            </a:r>
          </a:p>
          <a:p>
            <a:r>
              <a:rPr lang="en-US" sz="1200" b="0" i="0" u="none" strike="noStrike" kern="1200" baseline="0" dirty="0" smtClean="0">
                <a:solidFill>
                  <a:schemeClr val="tx1"/>
                </a:solidFill>
                <a:latin typeface="+mn-lt"/>
                <a:ea typeface="+mn-ea"/>
                <a:cs typeface="+mn-cs"/>
              </a:rPr>
              <a:t>Each description must be preceded by the duration of any introductory rate or payment period, and the first adjustment period, as applicable. (§ 1026.37(a)(10)(iv)) For example, a product with a step rate that lasts for ten years, adjusts every year for five years, and then adjusts every three years for the next 15 years is a 10/1 Step Rate. (Comment 37(a)(10)-1.ii) úú When there is no introductory rate for a Step Rate, disclose “0” and then the applicable time period until the first adjustment.</a:t>
            </a:r>
            <a:endParaRPr lang="en-US" sz="1200" b="1"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38</a:t>
            </a:fld>
            <a:endParaRPr lang="en-US" dirty="0"/>
          </a:p>
        </p:txBody>
      </p:sp>
    </p:spTree>
    <p:extLst>
      <p:ext uri="{BB962C8B-B14F-4D97-AF65-F5344CB8AC3E}">
        <p14:creationId xmlns:p14="http://schemas.microsoft.com/office/powerpoint/2010/main" val="215571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Page 1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includes general information, a </a:t>
            </a:r>
            <a:r>
              <a:rPr lang="en-US" sz="1200" b="1" kern="1200" dirty="0" smtClean="0">
                <a:solidFill>
                  <a:schemeClr val="tx1"/>
                </a:solidFill>
                <a:effectLst/>
                <a:latin typeface="+mn-lt"/>
                <a:ea typeface="+mn-ea"/>
                <a:cs typeface="+mn-cs"/>
              </a:rPr>
              <a:t>Loan Terms </a:t>
            </a:r>
            <a:r>
              <a:rPr lang="en-US" sz="1200" kern="1200" dirty="0" smtClean="0">
                <a:solidFill>
                  <a:schemeClr val="tx1"/>
                </a:solidFill>
                <a:effectLst/>
                <a:latin typeface="+mn-lt"/>
                <a:ea typeface="+mn-ea"/>
                <a:cs typeface="+mn-cs"/>
              </a:rPr>
              <a:t>table with descriptions of applicable information about the loan, a </a:t>
            </a:r>
            <a:r>
              <a:rPr lang="en-US" sz="1200" b="1" kern="1200" dirty="0" smtClean="0">
                <a:solidFill>
                  <a:schemeClr val="tx1"/>
                </a:solidFill>
                <a:effectLst/>
                <a:latin typeface="+mn-lt"/>
                <a:ea typeface="+mn-ea"/>
                <a:cs typeface="+mn-cs"/>
              </a:rPr>
              <a:t>Projected Payments </a:t>
            </a:r>
            <a:r>
              <a:rPr lang="en-US" sz="1200" kern="1200" dirty="0" smtClean="0">
                <a:solidFill>
                  <a:schemeClr val="tx1"/>
                </a:solidFill>
                <a:effectLst/>
                <a:latin typeface="+mn-lt"/>
                <a:ea typeface="+mn-ea"/>
                <a:cs typeface="+mn-cs"/>
              </a:rPr>
              <a:t>table, a </a:t>
            </a:r>
            <a:r>
              <a:rPr lang="en-US" sz="1200" b="1" kern="1200" dirty="0" smtClean="0">
                <a:solidFill>
                  <a:schemeClr val="tx1"/>
                </a:solidFill>
                <a:effectLst/>
                <a:latin typeface="+mn-lt"/>
                <a:ea typeface="+mn-ea"/>
                <a:cs typeface="+mn-cs"/>
              </a:rPr>
              <a:t>Costs at Closing </a:t>
            </a:r>
            <a:r>
              <a:rPr lang="en-US" sz="1200" kern="1200" dirty="0" smtClean="0">
                <a:solidFill>
                  <a:schemeClr val="tx1"/>
                </a:solidFill>
                <a:effectLst/>
                <a:latin typeface="+mn-lt"/>
                <a:ea typeface="+mn-ea"/>
                <a:cs typeface="+mn-cs"/>
              </a:rPr>
              <a:t>table, and a link for consumers to obtain more information about loans secured by real property at a website maintained by the Bureau. </a:t>
            </a:r>
          </a:p>
          <a:p>
            <a:endParaRPr lang="en-US" dirty="0" smtClean="0"/>
          </a:p>
          <a:p>
            <a:r>
              <a:rPr lang="en-US" sz="1200" kern="1200" dirty="0" smtClean="0">
                <a:solidFill>
                  <a:schemeClr val="tx1"/>
                </a:solidFill>
                <a:effectLst/>
                <a:latin typeface="+mn-lt"/>
                <a:ea typeface="+mn-ea"/>
                <a:cs typeface="+mn-cs"/>
              </a:rPr>
              <a:t>Page 1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includes the title “Loan Estimate” and a statement of “Save this Loan Estimate to compare with your closing disclosure.” (§ 1026.37(a)(1),(2)) </a:t>
            </a:r>
            <a:endParaRPr lang="en-US" dirty="0" smtClean="0"/>
          </a:p>
          <a:p>
            <a:r>
              <a:rPr lang="en-US" sz="1200" kern="1200" dirty="0" smtClean="0">
                <a:solidFill>
                  <a:schemeClr val="tx1"/>
                </a:solidFill>
                <a:effectLst/>
                <a:latin typeface="+mn-lt"/>
                <a:ea typeface="+mn-ea"/>
                <a:cs typeface="+mn-cs"/>
              </a:rPr>
              <a:t>The top of page 1 also includes the name and address of the creditor.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logo or slogan can be used along with the creditor’s name and address, so long as the logo or slogan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exceed the space provided for that information. </a:t>
            </a:r>
          </a:p>
          <a:p>
            <a:endParaRPr lang="en-US" dirty="0" smtClean="0"/>
          </a:p>
          <a:p>
            <a:r>
              <a:rPr lang="en-US" sz="1200" kern="1200" dirty="0" smtClean="0">
                <a:solidFill>
                  <a:schemeClr val="tx1"/>
                </a:solidFill>
                <a:effectLst/>
                <a:latin typeface="+mn-lt"/>
                <a:ea typeface="+mn-ea"/>
                <a:cs typeface="+mn-cs"/>
              </a:rPr>
              <a:t>If there are multiple creditors, use only the name of the creditor completing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37(a)(3)-1) If a mortgage broker is completing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use the name and address of the creditor if known. If not yet known, leave this space blank. (comment 37(a)(3)-2)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40</a:t>
            </a:fld>
            <a:endParaRPr lang="en-US" dirty="0"/>
          </a:p>
        </p:txBody>
      </p:sp>
    </p:spTree>
    <p:extLst>
      <p:ext uri="{BB962C8B-B14F-4D97-AF65-F5344CB8AC3E}">
        <p14:creationId xmlns:p14="http://schemas.microsoft.com/office/powerpoint/2010/main" val="177221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Date Issued </a:t>
            </a:r>
            <a:endParaRPr lang="en-US" b="1" u="sng" dirty="0" smtClean="0"/>
          </a:p>
          <a:p>
            <a:r>
              <a:rPr lang="en-US" sz="1200" kern="1200" dirty="0" smtClean="0">
                <a:solidFill>
                  <a:schemeClr val="tx1"/>
                </a:solidFill>
                <a:effectLst/>
                <a:latin typeface="+mn-lt"/>
                <a:ea typeface="+mn-ea"/>
                <a:cs typeface="+mn-cs"/>
              </a:rPr>
              <a:t>The date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is mailed or delivered to the consumer. (§ 1026.37(a)(4))</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Applicants </a:t>
            </a:r>
            <a:endParaRPr lang="en-US" b="1" u="sng" dirty="0" smtClean="0"/>
          </a:p>
          <a:p>
            <a:r>
              <a:rPr lang="en-US" sz="1200" b="1" kern="1200" dirty="0" smtClean="0">
                <a:solidFill>
                  <a:schemeClr val="tx1"/>
                </a:solidFill>
                <a:effectLst/>
                <a:latin typeface="+mn-lt"/>
                <a:ea typeface="+mn-ea"/>
                <a:cs typeface="+mn-cs"/>
              </a:rPr>
              <a:t>Applicants </a:t>
            </a:r>
            <a:r>
              <a:rPr lang="en-US" sz="1200" kern="1200" dirty="0" smtClean="0">
                <a:solidFill>
                  <a:schemeClr val="tx1"/>
                </a:solidFill>
                <a:effectLst/>
                <a:latin typeface="+mn-lt"/>
                <a:ea typeface="+mn-ea"/>
                <a:cs typeface="+mn-cs"/>
              </a:rPr>
              <a:t>includes the name and mailing address of the consumer(s) applying for the loan. use each </a:t>
            </a:r>
            <a:r>
              <a:rPr lang="en-US" sz="1200" b="1" kern="1200" dirty="0" smtClean="0">
                <a:solidFill>
                  <a:schemeClr val="tx1"/>
                </a:solidFill>
                <a:effectLst/>
                <a:latin typeface="+mn-lt"/>
                <a:ea typeface="+mn-ea"/>
                <a:cs typeface="+mn-cs"/>
              </a:rPr>
              <a:t>Applicant’s </a:t>
            </a:r>
            <a:r>
              <a:rPr lang="en-US" sz="1200" kern="1200" dirty="0" smtClean="0">
                <a:solidFill>
                  <a:schemeClr val="tx1"/>
                </a:solidFill>
                <a:effectLst/>
                <a:latin typeface="+mn-lt"/>
                <a:ea typeface="+mn-ea"/>
                <a:cs typeface="+mn-cs"/>
              </a:rPr>
              <a:t>name and mailing address if there are multiple </a:t>
            </a:r>
            <a:r>
              <a:rPr lang="en-US" sz="1200" b="1" kern="1200" dirty="0" smtClean="0">
                <a:solidFill>
                  <a:schemeClr val="tx1"/>
                </a:solidFill>
                <a:effectLst/>
                <a:latin typeface="+mn-lt"/>
                <a:ea typeface="+mn-ea"/>
                <a:cs typeface="+mn-cs"/>
              </a:rPr>
              <a:t>Applicants</a:t>
            </a:r>
            <a:r>
              <a:rPr lang="en-US" sz="1200" kern="1200" dirty="0" smtClean="0">
                <a:solidFill>
                  <a:schemeClr val="tx1"/>
                </a:solidFill>
                <a:effectLst/>
                <a:latin typeface="+mn-lt"/>
                <a:ea typeface="+mn-ea"/>
                <a:cs typeface="+mn-cs"/>
              </a:rPr>
              <a:t>. An additional page may be added to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if the space provided is insufficient to list all of the </a:t>
            </a:r>
            <a:r>
              <a:rPr lang="en-US" sz="1200" b="1" kern="1200" dirty="0" smtClean="0">
                <a:solidFill>
                  <a:schemeClr val="tx1"/>
                </a:solidFill>
                <a:effectLst/>
                <a:latin typeface="+mn-lt"/>
                <a:ea typeface="+mn-ea"/>
                <a:cs typeface="+mn-cs"/>
              </a:rPr>
              <a:t>Applicants</a:t>
            </a:r>
            <a:r>
              <a:rPr lang="en-US" sz="1200" kern="1200" dirty="0" smtClean="0">
                <a:solidFill>
                  <a:schemeClr val="tx1"/>
                </a:solidFill>
                <a:effectLst/>
                <a:latin typeface="+mn-lt"/>
                <a:ea typeface="+mn-ea"/>
                <a:cs typeface="+mn-cs"/>
              </a:rPr>
              <a:t>. (comment 37(a)(5)-1)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Property </a:t>
            </a:r>
            <a:endParaRPr lang="en-US" b="1" u="sng" dirty="0" smtClean="0"/>
          </a:p>
          <a:p>
            <a:r>
              <a:rPr lang="en-US" sz="1200" b="1" kern="1200" dirty="0" smtClean="0">
                <a:solidFill>
                  <a:schemeClr val="tx1"/>
                </a:solidFill>
                <a:effectLst/>
                <a:latin typeface="+mn-lt"/>
                <a:ea typeface="+mn-ea"/>
                <a:cs typeface="+mn-cs"/>
              </a:rPr>
              <a:t>Property </a:t>
            </a:r>
            <a:r>
              <a:rPr lang="en-US" sz="1200" kern="1200" dirty="0" smtClean="0">
                <a:solidFill>
                  <a:schemeClr val="tx1"/>
                </a:solidFill>
                <a:effectLst/>
                <a:latin typeface="+mn-lt"/>
                <a:ea typeface="+mn-ea"/>
                <a:cs typeface="+mn-cs"/>
              </a:rPr>
              <a:t>is the address of the property (which must include the zip code)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secure the transaction. If the address of the </a:t>
            </a:r>
            <a:r>
              <a:rPr lang="en-US" sz="1200" b="1" kern="1200" dirty="0" smtClean="0">
                <a:solidFill>
                  <a:schemeClr val="tx1"/>
                </a:solidFill>
                <a:effectLst/>
                <a:latin typeface="+mn-lt"/>
                <a:ea typeface="+mn-ea"/>
                <a:cs typeface="+mn-cs"/>
              </a:rPr>
              <a:t>Property </a:t>
            </a:r>
            <a:r>
              <a:rPr lang="en-US" sz="1200" kern="1200" dirty="0" smtClean="0">
                <a:solidFill>
                  <a:schemeClr val="tx1"/>
                </a:solidFill>
                <a:effectLst/>
                <a:latin typeface="+mn-lt"/>
                <a:ea typeface="+mn-ea"/>
                <a:cs typeface="+mn-cs"/>
              </a:rPr>
              <a:t>is unavailable, use a description of the location of the property, for example a lot number. Always use a zip code. (Comment 37(a)(6)-1) Personal property such as furniture or appliances that also secures the credit transaction may be, but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to be included as </a:t>
            </a:r>
            <a:r>
              <a:rPr lang="en-US" sz="1200" b="1" kern="1200" dirty="0" smtClean="0">
                <a:solidFill>
                  <a:schemeClr val="tx1"/>
                </a:solidFill>
                <a:effectLst/>
                <a:latin typeface="+mn-lt"/>
                <a:ea typeface="+mn-ea"/>
                <a:cs typeface="+mn-cs"/>
              </a:rPr>
              <a:t>Property</a:t>
            </a:r>
            <a:r>
              <a:rPr lang="en-US" sz="1200" kern="1200" dirty="0" smtClean="0">
                <a:solidFill>
                  <a:schemeClr val="tx1"/>
                </a:solidFill>
                <a:effectLst/>
                <a:latin typeface="+mn-lt"/>
                <a:ea typeface="+mn-ea"/>
                <a:cs typeface="+mn-cs"/>
              </a:rPr>
              <a:t>. An additional page may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appended to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to disclose a description of personal property. (comment 37(a)(6)-2)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Sale Price or Appraised Value or Estimated Value </a:t>
            </a:r>
            <a:endParaRPr lang="en-US" b="1" u="sng" dirty="0" smtClean="0"/>
          </a:p>
          <a:p>
            <a:r>
              <a:rPr lang="en-US" sz="1200" kern="1200" dirty="0" smtClean="0">
                <a:solidFill>
                  <a:schemeClr val="tx1"/>
                </a:solidFill>
                <a:effectLst/>
                <a:latin typeface="+mn-lt"/>
                <a:ea typeface="+mn-ea"/>
                <a:cs typeface="+mn-cs"/>
              </a:rPr>
              <a:t>If the loan is for a purchase money mortgage, use </a:t>
            </a:r>
            <a:r>
              <a:rPr lang="en-US" sz="1200" b="1" kern="1200" dirty="0" smtClean="0">
                <a:solidFill>
                  <a:schemeClr val="tx1"/>
                </a:solidFill>
                <a:effectLst/>
                <a:latin typeface="+mn-lt"/>
                <a:ea typeface="+mn-ea"/>
                <a:cs typeface="+mn-cs"/>
              </a:rPr>
              <a:t>Sale Price</a:t>
            </a:r>
            <a:r>
              <a:rPr lang="en-US" sz="1200" kern="1200" dirty="0" smtClean="0">
                <a:solidFill>
                  <a:schemeClr val="tx1"/>
                </a:solidFill>
                <a:effectLst/>
                <a:latin typeface="+mn-lt"/>
                <a:ea typeface="+mn-ea"/>
                <a:cs typeface="+mn-cs"/>
              </a:rPr>
              <a:t>. (§ 1026.37(a)(7)(i)) If personal property is included in the </a:t>
            </a:r>
            <a:r>
              <a:rPr lang="en-US" sz="1200" b="1" kern="1200" dirty="0" smtClean="0">
                <a:solidFill>
                  <a:schemeClr val="tx1"/>
                </a:solidFill>
                <a:effectLst/>
                <a:latin typeface="+mn-lt"/>
                <a:ea typeface="+mn-ea"/>
                <a:cs typeface="+mn-cs"/>
              </a:rPr>
              <a:t>Sale Price </a:t>
            </a:r>
            <a:r>
              <a:rPr lang="en-US" sz="1200" kern="1200" dirty="0" smtClean="0">
                <a:solidFill>
                  <a:schemeClr val="tx1"/>
                </a:solidFill>
                <a:effectLst/>
                <a:latin typeface="+mn-lt"/>
                <a:ea typeface="+mn-ea"/>
                <a:cs typeface="+mn-cs"/>
              </a:rPr>
              <a:t>of the </a:t>
            </a:r>
            <a:r>
              <a:rPr lang="en-US" sz="1200" b="1" kern="1200" dirty="0" smtClean="0">
                <a:solidFill>
                  <a:schemeClr val="tx1"/>
                </a:solidFill>
                <a:effectLst/>
                <a:latin typeface="+mn-lt"/>
                <a:ea typeface="+mn-ea"/>
                <a:cs typeface="+mn-cs"/>
              </a:rPr>
              <a:t>Property</a:t>
            </a:r>
            <a:r>
              <a:rPr lang="en-US" sz="1200" kern="1200" dirty="0" smtClean="0">
                <a:solidFill>
                  <a:schemeClr val="tx1"/>
                </a:solidFill>
                <a:effectLst/>
                <a:latin typeface="+mn-lt"/>
                <a:ea typeface="+mn-ea"/>
                <a:cs typeface="+mn-cs"/>
              </a:rPr>
              <a:t>, use that price without any reduction for the appraised or estimated value of the personal property. (comment 37(a)(7)-2) </a:t>
            </a:r>
            <a:endParaRPr lang="en-US" dirty="0" smtClean="0"/>
          </a:p>
          <a:p>
            <a:r>
              <a:rPr lang="en-US" sz="1200" kern="1200" dirty="0" smtClean="0">
                <a:solidFill>
                  <a:schemeClr val="tx1"/>
                </a:solidFill>
                <a:effectLst/>
                <a:latin typeface="+mn-lt"/>
                <a:ea typeface="+mn-ea"/>
                <a:cs typeface="+mn-cs"/>
              </a:rPr>
              <a:t>If the loan is for a transaction without a seller, use </a:t>
            </a:r>
            <a:r>
              <a:rPr lang="en-US" sz="1200" b="1" kern="1200" dirty="0" smtClean="0">
                <a:solidFill>
                  <a:schemeClr val="tx1"/>
                </a:solidFill>
                <a:effectLst/>
                <a:latin typeface="+mn-lt"/>
                <a:ea typeface="+mn-ea"/>
                <a:cs typeface="+mn-cs"/>
              </a:rPr>
              <a:t>Appraised Value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Estimated Value</a:t>
            </a:r>
            <a:r>
              <a:rPr lang="en-US" sz="1200" kern="1200" dirty="0" smtClean="0">
                <a:solidFill>
                  <a:schemeClr val="tx1"/>
                </a:solidFill>
                <a:effectLst/>
                <a:latin typeface="+mn-lt"/>
                <a:ea typeface="+mn-ea"/>
                <a:cs typeface="+mn-cs"/>
              </a:rPr>
              <a:t>. (comment 37(a)(7)-1)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Loan Term </a:t>
            </a:r>
            <a:endParaRPr lang="en-US" b="1" u="sng" dirty="0" smtClean="0"/>
          </a:p>
          <a:p>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is the term of the debt obligation. describe the </a:t>
            </a:r>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as “years” when the </a:t>
            </a:r>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is in whole years. For example “1 year” or “30 years.” </a:t>
            </a:r>
            <a:endParaRPr lang="en-US" dirty="0" smtClean="0"/>
          </a:p>
          <a:p>
            <a:r>
              <a:rPr lang="en-US" sz="1200" kern="1200" dirty="0" smtClean="0">
                <a:solidFill>
                  <a:schemeClr val="tx1"/>
                </a:solidFill>
                <a:effectLst/>
                <a:latin typeface="+mn-lt"/>
                <a:ea typeface="+mn-ea"/>
                <a:cs typeface="+mn-cs"/>
              </a:rPr>
              <a:t>(comment 37(a)(8)-1.i, -1.ii) For a </a:t>
            </a:r>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that is more than 24 months but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whole years, describe using years and months with the abbreviations “yr.” and “mo.,” respectively. For example, a loan term of 185 months is disclosed as “15 yr., 5mo.” For a </a:t>
            </a:r>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that is less than 24 months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whole years, use months only with the abbreviation “mo.” For example, “6 mo.” or “16 mo.” (comment 37(a)(8)-2)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Purpose </a:t>
            </a:r>
            <a:endParaRPr lang="en-US" b="1" u="sng" dirty="0" smtClean="0"/>
          </a:p>
          <a:p>
            <a:r>
              <a:rPr lang="en-US" sz="1200" b="1" kern="1200" dirty="0" smtClean="0">
                <a:solidFill>
                  <a:schemeClr val="tx1"/>
                </a:solidFill>
                <a:effectLst/>
                <a:latin typeface="+mn-lt"/>
                <a:ea typeface="+mn-ea"/>
                <a:cs typeface="+mn-cs"/>
              </a:rPr>
              <a:t>Describe the consumer’s intended use for the loan</a:t>
            </a:r>
            <a:r>
              <a:rPr lang="en-US" sz="1200" kern="1200" dirty="0" smtClean="0">
                <a:solidFill>
                  <a:schemeClr val="tx1"/>
                </a:solidFill>
                <a:effectLst/>
                <a:latin typeface="+mn-lt"/>
                <a:ea typeface="+mn-ea"/>
                <a:cs typeface="+mn-cs"/>
              </a:rPr>
              <a:t>. (§ 1026.37(a)(9)) </a:t>
            </a:r>
            <a:r>
              <a:rPr lang="en-US" sz="1200" b="1" kern="1200" dirty="0" smtClean="0">
                <a:solidFill>
                  <a:schemeClr val="tx1"/>
                </a:solidFill>
                <a:effectLst/>
                <a:latin typeface="+mn-lt"/>
                <a:ea typeface="+mn-ea"/>
                <a:cs typeface="+mn-cs"/>
              </a:rPr>
              <a:t>Purpose </a:t>
            </a:r>
            <a:r>
              <a:rPr lang="en-US" sz="1200" kern="1200" dirty="0" smtClean="0">
                <a:solidFill>
                  <a:schemeClr val="tx1"/>
                </a:solidFill>
                <a:effectLst/>
                <a:latin typeface="+mn-lt"/>
                <a:ea typeface="+mn-ea"/>
                <a:cs typeface="+mn-cs"/>
              </a:rPr>
              <a:t>is disclosed using one of four descriptions: </a:t>
            </a:r>
            <a:r>
              <a:rPr lang="en-US" sz="1200" b="1" kern="1200" dirty="0" smtClean="0">
                <a:solidFill>
                  <a:schemeClr val="tx1"/>
                </a:solidFill>
                <a:effectLst/>
                <a:latin typeface="+mn-lt"/>
                <a:ea typeface="+mn-ea"/>
                <a:cs typeface="+mn-cs"/>
              </a:rPr>
              <a:t>Purchase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Refinance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Construction</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Home Equity Loan</a:t>
            </a:r>
            <a:r>
              <a:rPr lang="en-US" sz="1200" kern="1200" dirty="0" smtClean="0">
                <a:solidFill>
                  <a:schemeClr val="tx1"/>
                </a:solidFill>
                <a:effectLst/>
                <a:latin typeface="+mn-lt"/>
                <a:ea typeface="+mn-ea"/>
                <a:cs typeface="+mn-cs"/>
              </a:rPr>
              <a:t>. </a:t>
            </a:r>
            <a:endParaRPr lang="en-US" dirty="0" smtClean="0"/>
          </a:p>
          <a:p>
            <a:endParaRPr lang="en-US" dirty="0" smtClean="0"/>
          </a:p>
          <a:p>
            <a:pPr marL="171450" indent="-171450">
              <a:buFont typeface="Arial"/>
              <a:buChar char="•"/>
            </a:pPr>
            <a:r>
              <a:rPr lang="en-US" sz="1200" b="1" kern="1200" dirty="0" smtClean="0">
                <a:solidFill>
                  <a:schemeClr val="tx1"/>
                </a:solidFill>
                <a:effectLst/>
                <a:latin typeface="+mn-lt"/>
                <a:ea typeface="+mn-ea"/>
                <a:cs typeface="+mn-cs"/>
              </a:rPr>
              <a:t>Purchase </a:t>
            </a:r>
            <a:r>
              <a:rPr lang="en-US" sz="1200" kern="1200" dirty="0" smtClean="0">
                <a:solidFill>
                  <a:schemeClr val="tx1"/>
                </a:solidFill>
                <a:effectLst/>
                <a:latin typeface="+mn-lt"/>
                <a:ea typeface="+mn-ea"/>
                <a:cs typeface="+mn-cs"/>
              </a:rPr>
              <a:t>is disclosed if the loan will be used to finance the </a:t>
            </a:r>
            <a:r>
              <a:rPr lang="en-US" sz="1200" b="1" kern="1200" dirty="0" smtClean="0">
                <a:solidFill>
                  <a:schemeClr val="tx1"/>
                </a:solidFill>
                <a:effectLst/>
                <a:latin typeface="+mn-lt"/>
                <a:ea typeface="+mn-ea"/>
                <a:cs typeface="+mn-cs"/>
              </a:rPr>
              <a:t>Property’s </a:t>
            </a:r>
            <a:r>
              <a:rPr lang="en-US" sz="1200" kern="1200" dirty="0" smtClean="0">
                <a:solidFill>
                  <a:schemeClr val="tx1"/>
                </a:solidFill>
                <a:effectLst/>
                <a:latin typeface="+mn-lt"/>
                <a:ea typeface="+mn-ea"/>
                <a:cs typeface="+mn-cs"/>
              </a:rPr>
              <a:t>acquisition. (§ 1026.37(a)(9)(i)) </a:t>
            </a:r>
            <a:endParaRPr lang="en-US" dirty="0" smtClean="0"/>
          </a:p>
          <a:p>
            <a:pPr marL="171450" indent="-171450">
              <a:buFont typeface="Arial"/>
              <a:buChar char="•"/>
            </a:pPr>
            <a:r>
              <a:rPr lang="en-US" sz="1200" b="1" kern="1200" dirty="0" smtClean="0">
                <a:solidFill>
                  <a:schemeClr val="tx1"/>
                </a:solidFill>
                <a:effectLst/>
                <a:latin typeface="+mn-lt"/>
                <a:ea typeface="+mn-ea"/>
                <a:cs typeface="+mn-cs"/>
              </a:rPr>
              <a:t>Refinance </a:t>
            </a:r>
            <a:r>
              <a:rPr lang="en-US" sz="1200" kern="1200" dirty="0" smtClean="0">
                <a:solidFill>
                  <a:schemeClr val="tx1"/>
                </a:solidFill>
                <a:effectLst/>
                <a:latin typeface="+mn-lt"/>
                <a:ea typeface="+mn-ea"/>
                <a:cs typeface="+mn-cs"/>
              </a:rPr>
              <a:t>is disclosed if the loan will be used for the refinance of an existing obligation that is secured by the </a:t>
            </a:r>
            <a:r>
              <a:rPr lang="en-US" sz="1200" b="1" kern="1200" dirty="0" smtClean="0">
                <a:solidFill>
                  <a:schemeClr val="tx1"/>
                </a:solidFill>
                <a:effectLst/>
                <a:latin typeface="+mn-lt"/>
                <a:ea typeface="+mn-ea"/>
                <a:cs typeface="+mn-cs"/>
              </a:rPr>
              <a:t>Property </a:t>
            </a:r>
            <a:r>
              <a:rPr lang="en-US" sz="1200" kern="1200" dirty="0" smtClean="0">
                <a:solidFill>
                  <a:schemeClr val="tx1"/>
                </a:solidFill>
                <a:effectLst/>
                <a:latin typeface="+mn-lt"/>
                <a:ea typeface="+mn-ea"/>
                <a:cs typeface="+mn-cs"/>
              </a:rPr>
              <a:t>(even if the creditor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the holder or servicer of the original obligation).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Construction </a:t>
            </a:r>
            <a:r>
              <a:rPr lang="en-US" sz="1200" kern="1200" dirty="0" smtClean="0">
                <a:solidFill>
                  <a:schemeClr val="tx1"/>
                </a:solidFill>
                <a:effectLst/>
                <a:latin typeface="+mn-lt"/>
                <a:ea typeface="+mn-ea"/>
                <a:cs typeface="+mn-cs"/>
              </a:rPr>
              <a:t>is disclosed if the loan will be used to finance the initial construction of a dwelling on the property disclosed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1026.37(a)(9)(iii))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Home Equity Loan </a:t>
            </a:r>
            <a:r>
              <a:rPr lang="en-US" sz="1200" kern="1200" dirty="0" smtClean="0">
                <a:solidFill>
                  <a:schemeClr val="tx1"/>
                </a:solidFill>
                <a:effectLst/>
                <a:latin typeface="+mn-lt"/>
                <a:ea typeface="+mn-ea"/>
                <a:cs typeface="+mn-cs"/>
              </a:rPr>
              <a:t>is disclosed if the loan will be used for any other purpose. (§ 1026.37(a)(9)(iv)) </a:t>
            </a:r>
            <a:endParaRPr lang="en-US" dirty="0" smtClean="0">
              <a:effectLst/>
            </a:endParaRPr>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Product </a:t>
            </a:r>
            <a:endParaRPr lang="en-US" b="1" u="sng" dirty="0" smtClean="0">
              <a:effectLst/>
            </a:endParaRPr>
          </a:p>
          <a:p>
            <a:r>
              <a:rPr lang="en-US" sz="1200" b="1" kern="1200" dirty="0" smtClean="0">
                <a:solidFill>
                  <a:schemeClr val="tx1"/>
                </a:solidFill>
                <a:effectLst/>
                <a:latin typeface="+mn-lt"/>
                <a:ea typeface="+mn-ea"/>
                <a:cs typeface="+mn-cs"/>
              </a:rPr>
              <a:t>Provide a description of the loan. You are required to include </a:t>
            </a:r>
            <a:r>
              <a:rPr lang="en-US" sz="1200" kern="1200" dirty="0" smtClean="0">
                <a:solidFill>
                  <a:schemeClr val="tx1"/>
                </a:solidFill>
                <a:effectLst/>
                <a:latin typeface="+mn-lt"/>
                <a:ea typeface="+mn-ea"/>
                <a:cs typeface="+mn-cs"/>
              </a:rPr>
              <a:t>two pieces of information in this disclosure: </a:t>
            </a:r>
            <a:endParaRPr lang="en-US" dirty="0" smtClean="0">
              <a:effectLst/>
            </a:endParaRPr>
          </a:p>
          <a:p>
            <a:r>
              <a:rPr lang="en-US" sz="1200" kern="1200" dirty="0" smtClean="0">
                <a:solidFill>
                  <a:schemeClr val="tx1"/>
                </a:solidFill>
                <a:effectLst/>
                <a:latin typeface="+mn-lt"/>
                <a:ea typeface="+mn-ea"/>
                <a:cs typeface="+mn-cs"/>
              </a:rPr>
              <a:t>The first piece of information is any payment feature that may change the periodic payment, which includes </a:t>
            </a:r>
            <a:r>
              <a:rPr lang="en-US" sz="1200" b="1" kern="1200" dirty="0" smtClean="0">
                <a:solidFill>
                  <a:schemeClr val="tx1"/>
                </a:solidFill>
                <a:effectLst/>
                <a:latin typeface="+mn-lt"/>
                <a:ea typeface="+mn-ea"/>
                <a:cs typeface="+mn-cs"/>
              </a:rPr>
              <a:t>Negative Amortization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Interest Only</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Step Payment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Balloon Payment</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Seasonal Payment</a:t>
            </a:r>
            <a:r>
              <a:rPr lang="en-US" sz="1200" kern="1200" dirty="0" smtClean="0">
                <a:solidFill>
                  <a:schemeClr val="tx1"/>
                </a:solidFill>
                <a:effectLst/>
                <a:latin typeface="+mn-lt"/>
                <a:ea typeface="+mn-ea"/>
                <a:cs typeface="+mn-cs"/>
              </a:rPr>
              <a:t>. (§ 1026.37(a)(10)(ii)) Additionally, the duration of the relevant payment feature must be disclosed with a </a:t>
            </a:r>
            <a:r>
              <a:rPr lang="en-US" sz="1200" b="1" kern="1200" dirty="0" smtClean="0">
                <a:solidFill>
                  <a:schemeClr val="tx1"/>
                </a:solidFill>
                <a:effectLst/>
                <a:latin typeface="+mn-lt"/>
                <a:ea typeface="+mn-ea"/>
                <a:cs typeface="+mn-cs"/>
              </a:rPr>
              <a:t>Negative Amortization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Interest Only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Step Payment</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Balloon Payment</a:t>
            </a:r>
            <a:r>
              <a:rPr lang="en-US" sz="1200" kern="1200" dirty="0" smtClean="0">
                <a:solidFill>
                  <a:schemeClr val="tx1"/>
                </a:solidFill>
                <a:effectLst/>
                <a:latin typeface="+mn-lt"/>
                <a:ea typeface="+mn-ea"/>
                <a:cs typeface="+mn-cs"/>
              </a:rPr>
              <a:t>. </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a payment feature where there is a five-year period during which the payments cover only interest, and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applied to the principal balance, would be disclosed as a </a:t>
            </a:r>
            <a:r>
              <a:rPr lang="en-US" sz="1200" b="1" kern="1200" dirty="0" smtClean="0">
                <a:solidFill>
                  <a:schemeClr val="tx1"/>
                </a:solidFill>
                <a:effectLst/>
                <a:latin typeface="+mn-lt"/>
                <a:ea typeface="+mn-ea"/>
                <a:cs typeface="+mn-cs"/>
              </a:rPr>
              <a:t>5 Year Interest Only </a:t>
            </a:r>
            <a:r>
              <a:rPr lang="en-US" sz="1200" kern="1200" dirty="0" smtClean="0">
                <a:solidFill>
                  <a:schemeClr val="tx1"/>
                </a:solidFill>
                <a:effectLst/>
                <a:latin typeface="+mn-lt"/>
                <a:ea typeface="+mn-ea"/>
                <a:cs typeface="+mn-cs"/>
              </a:rPr>
              <a:t>for the payment feature.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is when the principal balance of the loan may increase due to the addition of accrued interest to the principal balance. </a:t>
            </a:r>
            <a:endParaRPr lang="en-US" dirty="0" smtClean="0">
              <a:effectLst/>
            </a:endParaRPr>
          </a:p>
          <a:p>
            <a:pPr marL="171450" indent="-171450">
              <a:buFont typeface="Arial"/>
              <a:buChar char="•"/>
            </a:pPr>
            <a:r>
              <a:rPr lang="en-US" sz="1200" b="0" kern="1200" dirty="0" smtClean="0">
                <a:solidFill>
                  <a:schemeClr val="tx1"/>
                </a:solidFill>
                <a:effectLst/>
                <a:latin typeface="Wingdings"/>
                <a:ea typeface="+mn-ea"/>
                <a:cs typeface="+mn-cs"/>
              </a:rPr>
              <a:t>I</a:t>
            </a:r>
            <a:r>
              <a:rPr lang="en-US" sz="1200" b="1" kern="1200" dirty="0" smtClean="0">
                <a:solidFill>
                  <a:schemeClr val="tx1"/>
                </a:solidFill>
                <a:effectLst/>
                <a:latin typeface="+mn-lt"/>
                <a:ea typeface="+mn-ea"/>
                <a:cs typeface="+mn-cs"/>
              </a:rPr>
              <a:t>nterest Only </a:t>
            </a:r>
            <a:r>
              <a:rPr lang="en-US" sz="1200" kern="1200" dirty="0" smtClean="0">
                <a:solidFill>
                  <a:schemeClr val="tx1"/>
                </a:solidFill>
                <a:effectLst/>
                <a:latin typeface="+mn-lt"/>
                <a:ea typeface="+mn-ea"/>
                <a:cs typeface="+mn-cs"/>
              </a:rPr>
              <a:t>is when one or more regular periodic payments may be applied only to interest accrued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to the principal of the loan.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Step Payment </a:t>
            </a:r>
            <a:r>
              <a:rPr lang="en-US" sz="1200" kern="1200" dirty="0" smtClean="0">
                <a:solidFill>
                  <a:schemeClr val="tx1"/>
                </a:solidFill>
                <a:effectLst/>
                <a:latin typeface="+mn-lt"/>
                <a:ea typeface="+mn-ea"/>
                <a:cs typeface="+mn-cs"/>
              </a:rPr>
              <a:t>is when the scheduled variations in regular periodic payment amounts occur that are not caused by changes to the interest rate during the loan term.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is when the terms of the legal obligation include a payment that is more than two times that of a regular periodic payment.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Seasonal Payment </a:t>
            </a:r>
            <a:r>
              <a:rPr lang="en-US" sz="1200" kern="1200" dirty="0" smtClean="0">
                <a:solidFill>
                  <a:schemeClr val="tx1"/>
                </a:solidFill>
                <a:effectLst/>
                <a:latin typeface="+mn-lt"/>
                <a:ea typeface="+mn-ea"/>
                <a:cs typeface="+mn-cs"/>
              </a:rPr>
              <a:t>is when the terms of the legal obligation expressly provide that regular periodic payments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scheduled between specified unit- periods on a regular basis. For example, a “teacher” loan that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 monthly payments during summer months has a </a:t>
            </a:r>
            <a:r>
              <a:rPr lang="en-US" sz="1200" b="1" kern="1200" dirty="0" smtClean="0">
                <a:solidFill>
                  <a:schemeClr val="tx1"/>
                </a:solidFill>
                <a:effectLst/>
                <a:latin typeface="+mn-lt"/>
                <a:ea typeface="+mn-ea"/>
                <a:cs typeface="+mn-cs"/>
              </a:rPr>
              <a:t>Seasonal Payment</a:t>
            </a:r>
            <a:r>
              <a:rPr lang="en-US" sz="1200" kern="1200" dirty="0" smtClean="0">
                <a:solidFill>
                  <a:schemeClr val="tx1"/>
                </a:solidFill>
                <a:effectLst/>
                <a:latin typeface="+mn-lt"/>
                <a:ea typeface="+mn-ea"/>
                <a:cs typeface="+mn-cs"/>
              </a:rPr>
              <a:t>.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the loan can be described with more than one of these descriptions, only the first applicable feature is disclosed. (§ 1026.37(a)(10)(iii)) For example, a loan that would result in both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and 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would only disclose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as part of </a:t>
            </a:r>
            <a:r>
              <a:rPr lang="en-US" sz="1200" b="1" kern="1200" dirty="0" smtClean="0">
                <a:solidFill>
                  <a:schemeClr val="tx1"/>
                </a:solidFill>
                <a:effectLst/>
                <a:latin typeface="+mn-lt"/>
                <a:ea typeface="+mn-ea"/>
                <a:cs typeface="+mn-cs"/>
              </a:rPr>
              <a:t>Product</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The second piece of information disclosed is whether the loan uses an </a:t>
            </a:r>
            <a:r>
              <a:rPr lang="en-US" sz="1200" b="1" kern="1200" dirty="0" smtClean="0">
                <a:solidFill>
                  <a:schemeClr val="tx1"/>
                </a:solidFill>
                <a:effectLst/>
                <a:latin typeface="+mn-lt"/>
                <a:ea typeface="+mn-ea"/>
                <a:cs typeface="+mn-cs"/>
              </a:rPr>
              <a:t>Adjustable Rate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Step Rate</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Fixed Rate </a:t>
            </a:r>
            <a:r>
              <a:rPr lang="en-US" sz="1200" kern="1200" dirty="0" smtClean="0">
                <a:solidFill>
                  <a:schemeClr val="tx1"/>
                </a:solidFill>
                <a:effectLst/>
                <a:latin typeface="+mn-lt"/>
                <a:ea typeface="+mn-ea"/>
                <a:cs typeface="+mn-cs"/>
              </a:rPr>
              <a:t>to determine the interest rate applied to the principal balance. (§ 1026.37(a)(10)(i))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An interest rate is an </a:t>
            </a:r>
            <a:r>
              <a:rPr lang="en-US" sz="1200" b="1" kern="1200" dirty="0" smtClean="0">
                <a:solidFill>
                  <a:schemeClr val="tx1"/>
                </a:solidFill>
                <a:effectLst/>
                <a:latin typeface="+mn-lt"/>
                <a:ea typeface="+mn-ea"/>
                <a:cs typeface="+mn-cs"/>
              </a:rPr>
              <a:t>Adjustable Rate </a:t>
            </a:r>
            <a:r>
              <a:rPr lang="en-US" sz="1200" kern="1200" dirty="0" smtClean="0">
                <a:solidFill>
                  <a:schemeClr val="tx1"/>
                </a:solidFill>
                <a:effectLst/>
                <a:latin typeface="+mn-lt"/>
                <a:ea typeface="+mn-ea"/>
                <a:cs typeface="+mn-cs"/>
              </a:rPr>
              <a:t>if the interest rate may increase after consummation, but the rates that will apply or the periods for which they will apply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known at consummation. (§ 1026.37(a)(10)(i)(A))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Each description must be preceded by the duration of any introductory rate or payment period, and the first adjustment period, as applicable.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1026.37(a)(10)(iv)) For example, a product with an introductory rate that is fixed for the first five years and adjusts every three years starting in year 6 is a 5/3 Adjustable Rate.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When there is no introductory period for an Adjustable Rate, disclose “0.” (comment 37(a)(10)-1.i.A) For example, a product with no introductory rate that adjusts every year after consummation is a 0/1 Adjustable Rate.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An interest rate is a </a:t>
            </a:r>
            <a:r>
              <a:rPr lang="en-US" sz="1200" b="1" kern="1200" dirty="0" smtClean="0">
                <a:solidFill>
                  <a:schemeClr val="tx1"/>
                </a:solidFill>
                <a:effectLst/>
                <a:latin typeface="+mn-lt"/>
                <a:ea typeface="+mn-ea"/>
                <a:cs typeface="+mn-cs"/>
              </a:rPr>
              <a:t>Step Rate </a:t>
            </a:r>
            <a:r>
              <a:rPr lang="en-US" sz="1200" kern="1200" dirty="0" smtClean="0">
                <a:solidFill>
                  <a:schemeClr val="tx1"/>
                </a:solidFill>
                <a:effectLst/>
                <a:latin typeface="+mn-lt"/>
                <a:ea typeface="+mn-ea"/>
                <a:cs typeface="+mn-cs"/>
              </a:rPr>
              <a:t>if the interest rate will change after consummation and the rates that will apply and the periods for which they apply are known at consummation. (§ 1026.37(a)(10)(i)(B))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Each description must be preceded by the duration of any introductory rate or payment period, and the first adjustment period, as applicable. (§ 1026.37(a)(10)(iv)) For example, a product with a step rate that lasts for ten years, adjusts every year for five years, and then adjusts every three years for the next 15 years is a </a:t>
            </a:r>
            <a:r>
              <a:rPr lang="en-US" sz="1200" b="1" kern="1200" dirty="0" smtClean="0">
                <a:solidFill>
                  <a:schemeClr val="tx1"/>
                </a:solidFill>
                <a:effectLst/>
                <a:latin typeface="+mn-lt"/>
                <a:ea typeface="+mn-ea"/>
                <a:cs typeface="+mn-cs"/>
              </a:rPr>
              <a:t>10/1 Step Rate</a:t>
            </a:r>
            <a:r>
              <a:rPr lang="en-US" sz="1200" kern="1200" dirty="0" smtClean="0">
                <a:solidFill>
                  <a:schemeClr val="tx1"/>
                </a:solidFill>
                <a:effectLst/>
                <a:latin typeface="+mn-lt"/>
                <a:ea typeface="+mn-ea"/>
                <a:cs typeface="+mn-cs"/>
              </a:rPr>
              <a:t>. (comment 37(a)(10)-1.ii)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When there is no introductory rate for a </a:t>
            </a:r>
            <a:r>
              <a:rPr lang="en-US" sz="1200" b="1" kern="1200" dirty="0" smtClean="0">
                <a:solidFill>
                  <a:schemeClr val="tx1"/>
                </a:solidFill>
                <a:effectLst/>
                <a:latin typeface="+mn-lt"/>
                <a:ea typeface="+mn-ea"/>
                <a:cs typeface="+mn-cs"/>
              </a:rPr>
              <a:t>Step Rate</a:t>
            </a:r>
            <a:r>
              <a:rPr lang="en-US" sz="1200" kern="1200" dirty="0" smtClean="0">
                <a:solidFill>
                  <a:schemeClr val="tx1"/>
                </a:solidFill>
                <a:effectLst/>
                <a:latin typeface="+mn-lt"/>
                <a:ea typeface="+mn-ea"/>
                <a:cs typeface="+mn-cs"/>
              </a:rPr>
              <a:t>, disclose “0” and then the applicable time period until the first adjustment.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(comment 37(a)(10)-1.ii)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An interest rate is a </a:t>
            </a:r>
            <a:r>
              <a:rPr lang="en-US" sz="1200" b="1" kern="1200" dirty="0" smtClean="0">
                <a:solidFill>
                  <a:schemeClr val="tx1"/>
                </a:solidFill>
                <a:effectLst/>
                <a:latin typeface="+mn-lt"/>
                <a:ea typeface="+mn-ea"/>
                <a:cs typeface="+mn-cs"/>
              </a:rPr>
              <a:t>Fixed Rate </a:t>
            </a:r>
            <a:r>
              <a:rPr lang="en-US" sz="1200" kern="1200" dirty="0" smtClean="0">
                <a:solidFill>
                  <a:schemeClr val="tx1"/>
                </a:solidFill>
                <a:effectLst/>
                <a:latin typeface="+mn-lt"/>
                <a:ea typeface="+mn-ea"/>
                <a:cs typeface="+mn-cs"/>
              </a:rPr>
              <a:t>if the interest rate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Adjustable Rate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Step Rate</a:t>
            </a:r>
            <a:r>
              <a:rPr lang="en-US" sz="1200" kern="1200" dirty="0" smtClean="0">
                <a:solidFill>
                  <a:schemeClr val="tx1"/>
                </a:solidFill>
                <a:effectLst/>
                <a:latin typeface="+mn-lt"/>
                <a:ea typeface="+mn-ea"/>
                <a:cs typeface="+mn-cs"/>
              </a:rPr>
              <a:t>. (§ 1026.37(a)(10)(i)(c)) </a:t>
            </a:r>
          </a:p>
          <a:p>
            <a:endParaRPr lang="en-US" dirty="0" smtClean="0">
              <a:effectLst/>
            </a:endParaRPr>
          </a:p>
          <a:p>
            <a:r>
              <a:rPr lang="en-US" sz="1200" kern="1200" dirty="0" smtClean="0">
                <a:solidFill>
                  <a:schemeClr val="tx1"/>
                </a:solidFill>
                <a:effectLst/>
                <a:latin typeface="+mn-lt"/>
                <a:ea typeface="+mn-ea"/>
                <a:cs typeface="+mn-cs"/>
              </a:rPr>
              <a:t>The following are examples of </a:t>
            </a:r>
            <a:r>
              <a:rPr lang="en-US" sz="1200" b="1" kern="1200" dirty="0" smtClean="0">
                <a:solidFill>
                  <a:schemeClr val="tx1"/>
                </a:solidFill>
                <a:effectLst/>
                <a:latin typeface="+mn-lt"/>
                <a:ea typeface="+mn-ea"/>
                <a:cs typeface="+mn-cs"/>
              </a:rPr>
              <a:t>Product </a:t>
            </a:r>
            <a:r>
              <a:rPr lang="en-US" sz="1200" kern="1200" dirty="0" smtClean="0">
                <a:solidFill>
                  <a:schemeClr val="tx1"/>
                </a:solidFill>
                <a:effectLst/>
                <a:latin typeface="+mn-lt"/>
                <a:ea typeface="+mn-ea"/>
                <a:cs typeface="+mn-cs"/>
              </a:rPr>
              <a:t>with both pieces of information included: </a:t>
            </a:r>
          </a:p>
          <a:p>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Year 7 Balloon Payment, 3/1 Step Rate: </a:t>
            </a:r>
            <a:r>
              <a:rPr lang="en-US" sz="1200" kern="1200" dirty="0" smtClean="0">
                <a:solidFill>
                  <a:schemeClr val="tx1"/>
                </a:solidFill>
                <a:effectLst/>
                <a:latin typeface="+mn-lt"/>
                <a:ea typeface="+mn-ea"/>
                <a:cs typeface="+mn-cs"/>
              </a:rPr>
              <a:t>a step rate with an introductory interest rate that lasts for three years and adjusts each year thereafter until a balloon payment is due in the seventh year of the loan term.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2 Year Negative Amortization: </a:t>
            </a:r>
            <a:r>
              <a:rPr lang="en-US" sz="1200" kern="1200" dirty="0" smtClean="0">
                <a:solidFill>
                  <a:schemeClr val="tx1"/>
                </a:solidFill>
                <a:effectLst/>
                <a:latin typeface="+mn-lt"/>
                <a:ea typeface="+mn-ea"/>
                <a:cs typeface="+mn-cs"/>
              </a:rPr>
              <a:t>a fixed rate product with a step-payment feature for the first two years of the legal obligation that may negatively amortize. </a:t>
            </a:r>
          </a:p>
          <a:p>
            <a:pPr marL="171450" indent="-171450">
              <a:buFont typeface="Arial"/>
              <a:buChar char="•"/>
            </a:pPr>
            <a:endParaRPr lang="en-US" dirty="0" smtClean="0">
              <a:effectLst/>
            </a:endParaRPr>
          </a:p>
          <a:p>
            <a:r>
              <a:rPr lang="en-US" sz="1200" kern="1200" dirty="0" smtClean="0">
                <a:solidFill>
                  <a:schemeClr val="tx1"/>
                </a:solidFill>
                <a:effectLst/>
                <a:latin typeface="+mn-lt"/>
                <a:ea typeface="+mn-ea"/>
                <a:cs typeface="+mn-cs"/>
              </a:rPr>
              <a:t>When the time periods disclosed in </a:t>
            </a:r>
            <a:r>
              <a:rPr lang="en-US" sz="1200" b="1" kern="1200" dirty="0" smtClean="0">
                <a:solidFill>
                  <a:schemeClr val="tx1"/>
                </a:solidFill>
                <a:effectLst/>
                <a:latin typeface="+mn-lt"/>
                <a:ea typeface="+mn-ea"/>
                <a:cs typeface="+mn-cs"/>
              </a:rPr>
              <a:t>Product </a:t>
            </a:r>
            <a:r>
              <a:rPr lang="en-US" sz="1200" kern="1200" dirty="0" smtClean="0">
                <a:solidFill>
                  <a:schemeClr val="tx1"/>
                </a:solidFill>
                <a:effectLst/>
                <a:latin typeface="+mn-lt"/>
                <a:ea typeface="+mn-ea"/>
                <a:cs typeface="+mn-cs"/>
              </a:rPr>
              <a:t>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 whole years, for time periods of 24 months or more, disclose the applicable fraction of a year by use of decimals rounded to two places. For time periods of 24 months or less, disclose the number of months with the abbreviation “mo.” (comment 37(a)(10)-3) For example: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Adjustable Rate Product </a:t>
            </a:r>
            <a:r>
              <a:rPr lang="en-US" sz="1200" kern="1200" dirty="0" smtClean="0">
                <a:solidFill>
                  <a:schemeClr val="tx1"/>
                </a:solidFill>
                <a:effectLst/>
                <a:latin typeface="+mn-lt"/>
                <a:ea typeface="+mn-ea"/>
                <a:cs typeface="+mn-cs"/>
              </a:rPr>
              <a:t>with an introductory interest rate for 31 months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that adjusts every year thereafter is a </a:t>
            </a:r>
            <a:r>
              <a:rPr lang="en-US" sz="1200" b="1" kern="1200" dirty="0" smtClean="0">
                <a:solidFill>
                  <a:schemeClr val="tx1"/>
                </a:solidFill>
                <a:effectLst/>
                <a:latin typeface="+mn-lt"/>
                <a:ea typeface="+mn-ea"/>
                <a:cs typeface="+mn-cs"/>
              </a:rPr>
              <a:t>2.58/1 Adjustable Rate</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Adjustable Rate Product </a:t>
            </a:r>
            <a:r>
              <a:rPr lang="en-US" sz="1200" kern="1200" dirty="0" smtClean="0">
                <a:solidFill>
                  <a:schemeClr val="tx1"/>
                </a:solidFill>
                <a:effectLst/>
                <a:latin typeface="+mn-lt"/>
                <a:ea typeface="+mn-ea"/>
                <a:cs typeface="+mn-cs"/>
              </a:rPr>
              <a:t>with an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introductory interest rate for 18 months that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adjusts every 18 months thereafter is an </a:t>
            </a:r>
            <a:r>
              <a:rPr lang="en-US" sz="1200" b="1" kern="1200" dirty="0" smtClean="0">
                <a:solidFill>
                  <a:schemeClr val="tx1"/>
                </a:solidFill>
                <a:effectLst/>
                <a:latin typeface="+mn-lt"/>
                <a:ea typeface="+mn-ea"/>
                <a:cs typeface="+mn-cs"/>
              </a:rPr>
              <a:t>18 mo./18 mo. Adjustable Rate</a:t>
            </a:r>
            <a:r>
              <a:rPr lang="en-US" sz="1200" kern="1200" dirty="0" smtClean="0">
                <a:solidFill>
                  <a:schemeClr val="tx1"/>
                </a:solidFill>
                <a:effectLst/>
                <a:latin typeface="+mn-lt"/>
                <a:ea typeface="+mn-ea"/>
                <a:cs typeface="+mn-cs"/>
              </a:rPr>
              <a:t>. </a:t>
            </a:r>
            <a:endParaRPr lang="en-US" dirty="0" smtClean="0"/>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Loan Type </a:t>
            </a:r>
            <a:endParaRPr lang="en-US" b="1" u="sng" dirty="0" smtClean="0"/>
          </a:p>
          <a:p>
            <a:r>
              <a:rPr lang="en-US" sz="1200" b="0" kern="1200" dirty="0" smtClean="0">
                <a:solidFill>
                  <a:schemeClr val="tx1"/>
                </a:solidFill>
                <a:effectLst/>
                <a:latin typeface="+mn-lt"/>
                <a:ea typeface="+mn-ea"/>
                <a:cs typeface="+mn-cs"/>
              </a:rPr>
              <a:t>Loan Type is the type of the loan, such as Conventional or FHA. </a:t>
            </a:r>
            <a:endParaRPr lang="en-US" b="0" dirty="0" smtClean="0"/>
          </a:p>
          <a:p>
            <a:r>
              <a:rPr lang="en-US" sz="1200" b="0" kern="1200" dirty="0" smtClean="0">
                <a:solidFill>
                  <a:schemeClr val="tx1"/>
                </a:solidFill>
                <a:effectLst/>
                <a:latin typeface="+mn-lt"/>
                <a:ea typeface="+mn-ea"/>
                <a:cs typeface="+mn-cs"/>
              </a:rPr>
              <a:t>For Loan Type, </a:t>
            </a:r>
            <a:r>
              <a:rPr lang="en-US" sz="1200" kern="1200" dirty="0" smtClean="0">
                <a:solidFill>
                  <a:schemeClr val="tx1"/>
                </a:solidFill>
                <a:effectLst/>
                <a:latin typeface="+mn-lt"/>
                <a:ea typeface="+mn-ea"/>
                <a:cs typeface="+mn-cs"/>
              </a:rPr>
              <a:t>disclose: </a:t>
            </a:r>
            <a:endParaRPr lang="en-US" dirty="0" smtClean="0"/>
          </a:p>
          <a:p>
            <a:pPr marL="171450" indent="-171450">
              <a:buFont typeface="Arial"/>
              <a:buChar char="•"/>
            </a:pPr>
            <a:r>
              <a:rPr lang="en-US" sz="1200" b="1" kern="1200" dirty="0" smtClean="0">
                <a:solidFill>
                  <a:schemeClr val="tx1"/>
                </a:solidFill>
                <a:effectLst/>
                <a:latin typeface="+mn-lt"/>
                <a:ea typeface="+mn-ea"/>
                <a:cs typeface="+mn-cs"/>
              </a:rPr>
              <a:t>Conventional </a:t>
            </a:r>
            <a:r>
              <a:rPr lang="en-US" sz="1200" kern="1200" dirty="0" smtClean="0">
                <a:solidFill>
                  <a:schemeClr val="tx1"/>
                </a:solidFill>
                <a:effectLst/>
                <a:latin typeface="+mn-lt"/>
                <a:ea typeface="+mn-ea"/>
                <a:cs typeface="+mn-cs"/>
              </a:rPr>
              <a:t>if the loan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guaranteed or insured by a Federal or State government agency,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FHA </a:t>
            </a:r>
            <a:r>
              <a:rPr lang="en-US" sz="1200" kern="1200" dirty="0" smtClean="0">
                <a:solidFill>
                  <a:schemeClr val="tx1"/>
                </a:solidFill>
                <a:effectLst/>
                <a:latin typeface="+mn-lt"/>
                <a:ea typeface="+mn-ea"/>
                <a:cs typeface="+mn-cs"/>
              </a:rPr>
              <a:t>if the loan is insured by the Federal housing Administration,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VA </a:t>
            </a:r>
            <a:r>
              <a:rPr lang="en-US" sz="1200" kern="1200" dirty="0" smtClean="0">
                <a:solidFill>
                  <a:schemeClr val="tx1"/>
                </a:solidFill>
                <a:effectLst/>
                <a:latin typeface="+mn-lt"/>
                <a:ea typeface="+mn-ea"/>
                <a:cs typeface="+mn-cs"/>
              </a:rPr>
              <a:t>if the loan is guaranteed by the u.S. department of Veterans Affairs, and </a:t>
            </a:r>
            <a:endParaRPr lang="en-US" dirty="0" smtClean="0">
              <a:effectLst/>
            </a:endParaRPr>
          </a:p>
          <a:p>
            <a:pPr marL="171450" indent="-171450">
              <a:buFont typeface="Arial"/>
              <a:buChar char="•"/>
            </a:pPr>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with a brief description if the loan is insured or guaranteed by another Federal or a State agency. (§ 1026.37(a)(11)) </a:t>
            </a:r>
            <a:endParaRPr lang="en-US" dirty="0" smtClean="0">
              <a:effectLst/>
            </a:endParaRPr>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Loan ID# </a:t>
            </a:r>
            <a:endParaRPr lang="en-US" b="1" u="sng" dirty="0" smtClean="0">
              <a:effectLst/>
            </a:endParaRPr>
          </a:p>
          <a:p>
            <a:r>
              <a:rPr lang="en-US" sz="1200" kern="1200" dirty="0" smtClean="0">
                <a:solidFill>
                  <a:schemeClr val="tx1"/>
                </a:solidFill>
                <a:effectLst/>
                <a:latin typeface="+mn-lt"/>
                <a:ea typeface="+mn-ea"/>
                <a:cs typeface="+mn-cs"/>
              </a:rPr>
              <a:t>Loan ID # is the creditor’s loan identification number that may be used by a creditor, consumer, and other parties to identify the transaction. The </a:t>
            </a:r>
            <a:r>
              <a:rPr lang="en-US" sz="1200" b="1" kern="1200" dirty="0" smtClean="0">
                <a:solidFill>
                  <a:schemeClr val="tx1"/>
                </a:solidFill>
                <a:effectLst/>
                <a:latin typeface="+mn-lt"/>
                <a:ea typeface="+mn-ea"/>
                <a:cs typeface="+mn-cs"/>
              </a:rPr>
              <a:t>Loan ID # </a:t>
            </a:r>
            <a:r>
              <a:rPr lang="en-US" sz="1200" kern="1200" dirty="0" smtClean="0">
                <a:solidFill>
                  <a:schemeClr val="tx1"/>
                </a:solidFill>
                <a:effectLst/>
                <a:latin typeface="+mn-lt"/>
                <a:ea typeface="+mn-ea"/>
                <a:cs typeface="+mn-cs"/>
              </a:rPr>
              <a:t>may contain alpha-numeric characters and must be unique to the particular transaction. </a:t>
            </a:r>
            <a:endParaRPr lang="en-US" dirty="0" smtClean="0">
              <a:effectLst/>
            </a:endParaRPr>
          </a:p>
          <a:p>
            <a:r>
              <a:rPr lang="en-US" sz="1200" kern="1200" dirty="0" smtClean="0">
                <a:solidFill>
                  <a:schemeClr val="tx1"/>
                </a:solidFill>
                <a:effectLst/>
                <a:latin typeface="+mn-lt"/>
                <a:ea typeface="+mn-ea"/>
                <a:cs typeface="+mn-cs"/>
              </a:rPr>
              <a:t>The same </a:t>
            </a:r>
            <a:r>
              <a:rPr lang="en-US" sz="1200" b="1" kern="1200" dirty="0" smtClean="0">
                <a:solidFill>
                  <a:schemeClr val="tx1"/>
                </a:solidFill>
                <a:effectLst/>
                <a:latin typeface="+mn-lt"/>
                <a:ea typeface="+mn-ea"/>
                <a:cs typeface="+mn-cs"/>
              </a:rPr>
              <a:t>Loan ID # </a:t>
            </a:r>
            <a:r>
              <a:rPr lang="en-US" sz="1200" kern="1200" dirty="0" smtClean="0">
                <a:solidFill>
                  <a:schemeClr val="tx1"/>
                </a:solidFill>
                <a:effectLst/>
                <a:latin typeface="+mn-lt"/>
                <a:ea typeface="+mn-ea"/>
                <a:cs typeface="+mn-cs"/>
              </a:rPr>
              <a:t>may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used for different, but related, loan transactions (such as different loans to the same borrower). When a revised </a:t>
            </a:r>
            <a:r>
              <a:rPr lang="en-US" sz="1200" b="1" kern="1200" dirty="0" smtClean="0">
                <a:solidFill>
                  <a:schemeClr val="tx1"/>
                </a:solidFill>
                <a:effectLst/>
                <a:latin typeface="+mn-lt"/>
                <a:ea typeface="+mn-ea"/>
                <a:cs typeface="+mn-cs"/>
              </a:rPr>
              <a:t>Loan Estimate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is issued, the </a:t>
            </a:r>
            <a:r>
              <a:rPr lang="en-US" sz="1200" b="1" kern="1200" dirty="0" smtClean="0">
                <a:solidFill>
                  <a:schemeClr val="tx1"/>
                </a:solidFill>
                <a:effectLst/>
                <a:latin typeface="+mn-lt"/>
                <a:ea typeface="+mn-ea"/>
                <a:cs typeface="+mn-cs"/>
              </a:rPr>
              <a:t>Loan ID # </a:t>
            </a:r>
            <a:r>
              <a:rPr lang="en-US" sz="1200" kern="1200" dirty="0" smtClean="0">
                <a:solidFill>
                  <a:schemeClr val="tx1"/>
                </a:solidFill>
                <a:effectLst/>
                <a:latin typeface="+mn-lt"/>
                <a:ea typeface="+mn-ea"/>
                <a:cs typeface="+mn-cs"/>
              </a:rPr>
              <a:t>must be sufficient for the purpose of identifying the transaction associated with the initial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37(a)(12)-1) </a:t>
            </a:r>
            <a:endParaRPr lang="en-US" dirty="0" smtClean="0">
              <a:effectLst/>
            </a:endParaRPr>
          </a:p>
          <a:p>
            <a:r>
              <a:rPr lang="en-US" sz="1200" kern="1200" dirty="0" smtClean="0">
                <a:solidFill>
                  <a:schemeClr val="tx1"/>
                </a:solidFill>
                <a:effectLst/>
                <a:latin typeface="+mn-lt"/>
                <a:ea typeface="+mn-ea"/>
                <a:cs typeface="+mn-cs"/>
              </a:rPr>
              <a:t>For more </a:t>
            </a:r>
            <a:r>
              <a:rPr lang="en-US" sz="1200" b="1" kern="1200" dirty="0" smtClean="0">
                <a:solidFill>
                  <a:schemeClr val="tx1"/>
                </a:solidFill>
                <a:effectLst/>
                <a:latin typeface="+mn-lt"/>
                <a:ea typeface="+mn-ea"/>
                <a:cs typeface="+mn-cs"/>
              </a:rPr>
              <a:t>Product </a:t>
            </a:r>
            <a:r>
              <a:rPr lang="en-US" sz="1200" kern="1200" dirty="0" smtClean="0">
                <a:solidFill>
                  <a:schemeClr val="tx1"/>
                </a:solidFill>
                <a:effectLst/>
                <a:latin typeface="+mn-lt"/>
                <a:ea typeface="+mn-ea"/>
                <a:cs typeface="+mn-cs"/>
              </a:rPr>
              <a:t>examples, please see comments 37(a)(10)-1, -2 and -3 in the Official Interpretations to Regulation Z. </a:t>
            </a:r>
            <a:endParaRPr lang="en-US" dirty="0" smtClean="0"/>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Rate Lock </a:t>
            </a:r>
            <a:endParaRPr lang="en-US" b="1" u="sng" dirty="0" smtClean="0"/>
          </a:p>
          <a:p>
            <a:r>
              <a:rPr lang="en-US" sz="1200" kern="1200" dirty="0" smtClean="0">
                <a:solidFill>
                  <a:schemeClr val="tx1"/>
                </a:solidFill>
                <a:effectLst/>
                <a:latin typeface="+mn-lt"/>
                <a:ea typeface="+mn-ea"/>
                <a:cs typeface="+mn-cs"/>
              </a:rPr>
              <a:t>Indicate the rate is locked with </a:t>
            </a:r>
            <a:r>
              <a:rPr lang="en-US" sz="1200" b="1" kern="1200" dirty="0" smtClean="0">
                <a:solidFill>
                  <a:schemeClr val="tx1"/>
                </a:solidFill>
                <a:effectLst/>
                <a:latin typeface="+mn-lt"/>
                <a:ea typeface="+mn-ea"/>
                <a:cs typeface="+mn-cs"/>
              </a:rPr>
              <a:t>Yes</a:t>
            </a:r>
            <a:r>
              <a:rPr lang="en-US" sz="1200" kern="1200" dirty="0" smtClean="0">
                <a:solidFill>
                  <a:schemeClr val="tx1"/>
                </a:solidFill>
                <a:effectLst/>
                <a:latin typeface="+mn-lt"/>
                <a:ea typeface="+mn-ea"/>
                <a:cs typeface="+mn-cs"/>
              </a:rPr>
              <a:t>, indicate the rate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locked with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 1026.37(a)(13)) </a:t>
            </a:r>
            <a:endParaRPr lang="en-US" dirty="0" smtClean="0"/>
          </a:p>
          <a:p>
            <a:r>
              <a:rPr lang="en-US" sz="1200" kern="1200" dirty="0" smtClean="0">
                <a:solidFill>
                  <a:schemeClr val="tx1"/>
                </a:solidFill>
                <a:effectLst/>
                <a:latin typeface="+mn-lt"/>
                <a:ea typeface="+mn-ea"/>
                <a:cs typeface="+mn-cs"/>
              </a:rPr>
              <a:t>When the interest rate is locked at the time of the </a:t>
            </a:r>
            <a:r>
              <a:rPr lang="en-US" sz="1200" b="1" kern="1200" dirty="0" smtClean="0">
                <a:solidFill>
                  <a:schemeClr val="tx1"/>
                </a:solidFill>
                <a:effectLst/>
                <a:latin typeface="+mn-lt"/>
                <a:ea typeface="+mn-ea"/>
                <a:cs typeface="+mn-cs"/>
              </a:rPr>
              <a:t>Loan Estimate’s </a:t>
            </a:r>
            <a:r>
              <a:rPr lang="en-US" sz="1200" kern="1200" dirty="0" smtClean="0">
                <a:solidFill>
                  <a:schemeClr val="tx1"/>
                </a:solidFill>
                <a:effectLst/>
                <a:latin typeface="+mn-lt"/>
                <a:ea typeface="+mn-ea"/>
                <a:cs typeface="+mn-cs"/>
              </a:rPr>
              <a:t>delivery, the date and time (including the applicable time zone) when the lock period ends must be disclosed. (§ 1026.37(a)(13)(i)) </a:t>
            </a:r>
            <a:endParaRPr lang="en-US" dirty="0" smtClean="0"/>
          </a:p>
          <a:p>
            <a:r>
              <a:rPr lang="en-US" sz="1200" kern="1200" dirty="0" smtClean="0">
                <a:solidFill>
                  <a:schemeClr val="tx1"/>
                </a:solidFill>
                <a:effectLst/>
                <a:latin typeface="+mn-lt"/>
                <a:ea typeface="+mn-ea"/>
                <a:cs typeface="+mn-cs"/>
              </a:rPr>
              <a:t>The date and time (including the applicable time zone) at which the estimated closing costs expire must be disclosed on every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1026.37(a)(13)(ii))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41</a:t>
            </a:fld>
            <a:endParaRPr lang="en-US" dirty="0"/>
          </a:p>
        </p:txBody>
      </p:sp>
    </p:spTree>
    <p:extLst>
      <p:ext uri="{BB962C8B-B14F-4D97-AF65-F5344CB8AC3E}">
        <p14:creationId xmlns:p14="http://schemas.microsoft.com/office/powerpoint/2010/main" val="1772216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Interest Rate &amp; Monthly Principal &amp; Interest </a:t>
            </a:r>
            <a:endParaRPr lang="en-US" b="1" u="sng" dirty="0" smtClean="0"/>
          </a:p>
          <a:p>
            <a:r>
              <a:rPr lang="en-US" sz="1200" kern="1200" dirty="0" smtClean="0">
                <a:solidFill>
                  <a:schemeClr val="tx1"/>
                </a:solidFill>
                <a:effectLst/>
                <a:latin typeface="+mn-lt"/>
                <a:ea typeface="+mn-ea"/>
                <a:cs typeface="+mn-cs"/>
              </a:rPr>
              <a:t>If the initial </a:t>
            </a:r>
            <a:r>
              <a:rPr lang="en-US" sz="1200" b="1" kern="1200" dirty="0" smtClean="0">
                <a:solidFill>
                  <a:schemeClr val="tx1"/>
                </a:solidFill>
                <a:effectLst/>
                <a:latin typeface="+mn-lt"/>
                <a:ea typeface="+mn-ea"/>
                <a:cs typeface="+mn-cs"/>
              </a:rPr>
              <a:t>Interest Rate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known at consummation, the fully-indexed rate is disclosed; a fully-indexed rate is the interest rate calculated using the index value and margin at the time of consummation. (§ 1026.37(b)(2)) </a:t>
            </a:r>
            <a:endParaRPr lang="en-US" dirty="0" smtClean="0"/>
          </a:p>
          <a:p>
            <a:r>
              <a:rPr lang="en-US" sz="1200" kern="1200" dirty="0" smtClean="0">
                <a:solidFill>
                  <a:schemeClr val="tx1"/>
                </a:solidFill>
                <a:effectLst/>
                <a:latin typeface="+mn-lt"/>
                <a:ea typeface="+mn-ea"/>
                <a:cs typeface="+mn-cs"/>
              </a:rPr>
              <a:t>The initial principal and interest payment amount also would be calculated using the same fully-indexed rate. (§ 1026.37(b)(3)) </a:t>
            </a:r>
            <a:endParaRPr lang="en-US" dirty="0" smtClean="0"/>
          </a:p>
          <a:p>
            <a:r>
              <a:rPr lang="en-US" sz="1200" b="0" kern="1200" dirty="0" smtClean="0">
                <a:solidFill>
                  <a:schemeClr val="tx1"/>
                </a:solidFill>
                <a:effectLst/>
                <a:latin typeface="+mn-lt"/>
                <a:ea typeface="+mn-ea"/>
                <a:cs typeface="+mn-cs"/>
              </a:rPr>
              <a:t>Adjustment to Loan Amount, Interest Rate, and Monthly Principal &amp; Interest after consummation </a:t>
            </a:r>
            <a:endParaRPr lang="en-US" dirty="0" smtClean="0"/>
          </a:p>
          <a:p>
            <a:r>
              <a:rPr lang="en-US" sz="1200" kern="1200" dirty="0" smtClean="0">
                <a:solidFill>
                  <a:schemeClr val="tx1"/>
                </a:solidFill>
                <a:effectLst/>
                <a:latin typeface="+mn-lt"/>
                <a:ea typeface="+mn-ea"/>
                <a:cs typeface="+mn-cs"/>
              </a:rPr>
              <a:t>under the subheading </a:t>
            </a:r>
            <a:r>
              <a:rPr lang="en-US" sz="1200" b="1" kern="1200" dirty="0" smtClean="0">
                <a:solidFill>
                  <a:schemeClr val="tx1"/>
                </a:solidFill>
                <a:effectLst/>
                <a:latin typeface="+mn-lt"/>
                <a:ea typeface="+mn-ea"/>
                <a:cs typeface="+mn-cs"/>
              </a:rPr>
              <a:t>Can this amount increase after closing?</a:t>
            </a:r>
            <a:r>
              <a:rPr lang="en-US" sz="1200" kern="1200" dirty="0" smtClean="0">
                <a:solidFill>
                  <a:schemeClr val="tx1"/>
                </a:solidFill>
                <a:effectLst/>
                <a:latin typeface="+mn-lt"/>
                <a:ea typeface="+mn-ea"/>
                <a:cs typeface="+mn-cs"/>
              </a:rPr>
              <a:t>, if the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Interest Rate</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Monthly Principal &amp; Interest </a:t>
            </a:r>
            <a:r>
              <a:rPr lang="en-US" sz="1200" kern="1200" dirty="0" smtClean="0">
                <a:solidFill>
                  <a:schemeClr val="tx1"/>
                </a:solidFill>
                <a:effectLst/>
                <a:latin typeface="+mn-lt"/>
                <a:ea typeface="+mn-ea"/>
                <a:cs typeface="+mn-cs"/>
              </a:rPr>
              <a:t>amounts can increase after consummation, disclose </a:t>
            </a:r>
            <a:r>
              <a:rPr lang="en-US" sz="1200" b="1" kern="1200" dirty="0" smtClean="0">
                <a:solidFill>
                  <a:schemeClr val="tx1"/>
                </a:solidFill>
                <a:effectLst/>
                <a:latin typeface="+mn-lt"/>
                <a:ea typeface="+mn-ea"/>
                <a:cs typeface="+mn-cs"/>
              </a:rPr>
              <a:t>Yes </a:t>
            </a:r>
            <a:r>
              <a:rPr lang="en-US" sz="1200" kern="1200" dirty="0" smtClean="0">
                <a:solidFill>
                  <a:schemeClr val="tx1"/>
                </a:solidFill>
                <a:effectLst/>
                <a:latin typeface="+mn-lt"/>
                <a:ea typeface="+mn-ea"/>
                <a:cs typeface="+mn-cs"/>
              </a:rPr>
              <a:t>where applicable with the information pertinent to the adjustment after consummation. (§ 1026. 37(b)(6))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For an adjustment in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creditor must also disclose the maximum principal balance for the transaction and the due date (expressed as the year or month in which it occurs, rather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than an exact date) of the last payment that may cause the principal balance to increase, together with a statement whether the maximum principal balance may or will occur under the terms of the legal obligation. (§ 1026.37(b)(6)(i)) The date disclosed is the year in which the event occurs, counting from the due date of the initial periodic payment. (§ 1026.37(b)(8)(ii)) </a:t>
            </a:r>
          </a:p>
          <a:p>
            <a:pPr marL="171450" indent="-171450">
              <a:buFont typeface="Arial"/>
              <a:buChar char="•"/>
            </a:pP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For an adjustment in the </a:t>
            </a:r>
            <a:r>
              <a:rPr lang="en-US" sz="1200" b="1" kern="1200" dirty="0" smtClean="0">
                <a:solidFill>
                  <a:schemeClr val="tx1"/>
                </a:solidFill>
                <a:effectLst/>
                <a:latin typeface="+mn-lt"/>
                <a:ea typeface="+mn-ea"/>
                <a:cs typeface="+mn-cs"/>
              </a:rPr>
              <a:t>Interest Rate</a:t>
            </a:r>
            <a:r>
              <a:rPr lang="en-US" sz="1200" kern="1200" dirty="0" smtClean="0">
                <a:solidFill>
                  <a:schemeClr val="tx1"/>
                </a:solidFill>
                <a:effectLst/>
                <a:latin typeface="+mn-lt"/>
                <a:ea typeface="+mn-ea"/>
                <a:cs typeface="+mn-cs"/>
              </a:rPr>
              <a:t>, also disclose the frequency of interest rate adjustments, the date when the interest rate may first adjust, the maximum interest rate, and the first date when the interest rate can reach the maximum interest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 1026.37(b)(6)(ii)) The date disclosed is the year in which the event occurs, counting from the date that interest for the first scheduled periodic payment begins to accrue after consummation. (§ 1026.37(b)(8)(i)) Also, disclose and reference the </a:t>
            </a:r>
            <a:r>
              <a:rPr lang="en-US" sz="1200" b="1" kern="1200" dirty="0" smtClean="0">
                <a:solidFill>
                  <a:schemeClr val="tx1"/>
                </a:solidFill>
                <a:effectLst/>
                <a:latin typeface="+mn-lt"/>
                <a:ea typeface="+mn-ea"/>
                <a:cs typeface="+mn-cs"/>
              </a:rPr>
              <a:t>Adjustable Interest Rate (AIR) Table </a:t>
            </a:r>
            <a:r>
              <a:rPr lang="en-US" sz="1200" kern="1200" dirty="0" smtClean="0">
                <a:solidFill>
                  <a:schemeClr val="tx1"/>
                </a:solidFill>
                <a:effectLst/>
                <a:latin typeface="+mn-lt"/>
                <a:ea typeface="+mn-ea"/>
                <a:cs typeface="+mn-cs"/>
              </a:rPr>
              <a:t>on page 2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1026.37(b)(6)(ii)) </a:t>
            </a:r>
          </a:p>
          <a:p>
            <a:pPr marL="171450" indent="-171450">
              <a:buFont typeface="Arial"/>
              <a:buChar char="•"/>
            </a:pPr>
            <a:endParaRPr lang="en-US" dirty="0" smtClean="0">
              <a:effectLst/>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For an adjustment to the </a:t>
            </a:r>
            <a:r>
              <a:rPr lang="en-US" sz="1200" b="1" kern="1200" dirty="0" smtClean="0">
                <a:solidFill>
                  <a:schemeClr val="tx1"/>
                </a:solidFill>
                <a:effectLst/>
                <a:latin typeface="+mn-lt"/>
                <a:ea typeface="+mn-ea"/>
                <a:cs typeface="+mn-cs"/>
              </a:rPr>
              <a:t>Monthly Principal &amp; Interest</a:t>
            </a:r>
            <a:r>
              <a:rPr lang="en-US" sz="1200" kern="1200" dirty="0" smtClean="0">
                <a:solidFill>
                  <a:schemeClr val="tx1"/>
                </a:solidFill>
                <a:effectLst/>
                <a:latin typeface="+mn-lt"/>
                <a:ea typeface="+mn-ea"/>
                <a:cs typeface="+mn-cs"/>
              </a:rPr>
              <a:t>, the creditor would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also disclose the scheduled frequency of adjustments, due date of the first adjustment, and the maximum possible amount (and the earliest date it can occur) of the </a:t>
            </a:r>
            <a:r>
              <a:rPr lang="en-US" sz="1200" b="1" kern="1200" dirty="0" smtClean="0">
                <a:solidFill>
                  <a:schemeClr val="tx1"/>
                </a:solidFill>
                <a:effectLst/>
                <a:latin typeface="+mn-lt"/>
                <a:ea typeface="+mn-ea"/>
                <a:cs typeface="+mn-cs"/>
              </a:rPr>
              <a:t>Monthly Principal &amp; Interest</a:t>
            </a:r>
            <a:r>
              <a:rPr lang="en-US" sz="1200" kern="1200" dirty="0" smtClean="0">
                <a:solidFill>
                  <a:schemeClr val="tx1"/>
                </a:solidFill>
                <a:effectLst/>
                <a:latin typeface="+mn-lt"/>
                <a:ea typeface="+mn-ea"/>
                <a:cs typeface="+mn-cs"/>
              </a:rPr>
              <a:t>. In addition, if there is a period during which only interest is required to be paid, also disclose that fact and the due date of the last periodic payment of such period. (§ 1026.37(b)(6)(iii)) The date disclosed is the year in which the event occurs, counting from the due date of the initial payment. (§ 1026.37(b)(8)(ii)) Also, disclose and reference the </a:t>
            </a:r>
            <a:r>
              <a:rPr lang="en-US" sz="1200" b="1" kern="1200" dirty="0" smtClean="0">
                <a:solidFill>
                  <a:schemeClr val="tx1"/>
                </a:solidFill>
                <a:effectLst/>
                <a:latin typeface="+mn-lt"/>
                <a:ea typeface="+mn-ea"/>
                <a:cs typeface="+mn-cs"/>
              </a:rPr>
              <a:t>Adjustable Payment (AP) Table </a:t>
            </a:r>
            <a:r>
              <a:rPr lang="en-US" sz="1200" kern="1200" dirty="0" smtClean="0">
                <a:solidFill>
                  <a:schemeClr val="tx1"/>
                </a:solidFill>
                <a:effectLst/>
                <a:latin typeface="+mn-lt"/>
                <a:ea typeface="+mn-ea"/>
                <a:cs typeface="+mn-cs"/>
              </a:rPr>
              <a:t>on page 2. </a:t>
            </a:r>
            <a:endParaRPr lang="en-US" dirty="0" smtClean="0"/>
          </a:p>
          <a:p>
            <a:pPr marL="171450" indent="-171450">
              <a:buFont typeface="Arial"/>
              <a:buChar char="•"/>
            </a:pPr>
            <a:endParaRPr lang="en-US" dirty="0" smtClean="0">
              <a:effectLst/>
            </a:endParaRPr>
          </a:p>
          <a:p>
            <a:r>
              <a:rPr lang="en-US" sz="1200" kern="1200" dirty="0" smtClean="0">
                <a:solidFill>
                  <a:schemeClr val="tx1"/>
                </a:solidFill>
                <a:effectLst/>
                <a:latin typeface="+mn-lt"/>
                <a:ea typeface="+mn-ea"/>
                <a:cs typeface="+mn-cs"/>
              </a:rPr>
              <a:t>When the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Interest Rate</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Monthly Principal &amp; Interest </a:t>
            </a:r>
            <a:r>
              <a:rPr lang="en-US" sz="1200" kern="1200" dirty="0" smtClean="0">
                <a:solidFill>
                  <a:schemeClr val="tx1"/>
                </a:solidFill>
                <a:effectLst/>
                <a:latin typeface="+mn-lt"/>
                <a:ea typeface="+mn-ea"/>
                <a:cs typeface="+mn-cs"/>
              </a:rPr>
              <a:t>payment cannot increase after consummation, disclose </a:t>
            </a:r>
            <a:r>
              <a:rPr lang="en-US" sz="1200" b="1" kern="1200" dirty="0" smtClean="0">
                <a:solidFill>
                  <a:schemeClr val="tx1"/>
                </a:solidFill>
                <a:effectLst/>
                <a:latin typeface="+mn-lt"/>
                <a:ea typeface="+mn-ea"/>
                <a:cs typeface="+mn-cs"/>
              </a:rPr>
              <a:t>No </a:t>
            </a:r>
            <a:r>
              <a:rPr lang="en-US" sz="1200" kern="1200" dirty="0" smtClean="0">
                <a:solidFill>
                  <a:schemeClr val="tx1"/>
                </a:solidFill>
                <a:effectLst/>
                <a:latin typeface="+mn-lt"/>
                <a:ea typeface="+mn-ea"/>
                <a:cs typeface="+mn-cs"/>
              </a:rPr>
              <a:t>where applicable. (§ 1026.37(b)(6)) </a:t>
            </a:r>
          </a:p>
        </p:txBody>
      </p:sp>
      <p:sp>
        <p:nvSpPr>
          <p:cNvPr id="4" name="Slide Number Placeholder 3"/>
          <p:cNvSpPr>
            <a:spLocks noGrp="1"/>
          </p:cNvSpPr>
          <p:nvPr>
            <p:ph type="sldNum" sz="quarter" idx="10"/>
          </p:nvPr>
        </p:nvSpPr>
        <p:spPr/>
        <p:txBody>
          <a:bodyPr/>
          <a:lstStyle/>
          <a:p>
            <a:fld id="{FD06F88B-2625-6F4E-AF5E-400373E92969}" type="slidenum">
              <a:rPr lang="en-US" smtClean="0"/>
              <a:t>42</a:t>
            </a:fld>
            <a:endParaRPr lang="en-US" dirty="0"/>
          </a:p>
        </p:txBody>
      </p:sp>
    </p:spTree>
    <p:extLst>
      <p:ext uri="{BB962C8B-B14F-4D97-AF65-F5344CB8AC3E}">
        <p14:creationId xmlns:p14="http://schemas.microsoft.com/office/powerpoint/2010/main" val="2567631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Prepayment Penalty and Balloon Payment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Prepayment Penalty </a:t>
            </a:r>
            <a:r>
              <a:rPr lang="en-US" sz="1200" kern="1200" dirty="0" smtClean="0">
                <a:solidFill>
                  <a:schemeClr val="tx1"/>
                </a:solidFill>
                <a:effectLst/>
                <a:latin typeface="+mn-lt"/>
                <a:ea typeface="+mn-ea"/>
                <a:cs typeface="+mn-cs"/>
              </a:rPr>
              <a:t>is a charge imposed for paying all or part of a transaction’s principal before the date on which the principal is due. It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 a waived third-party charge that the creditor imposes if the consumer prepays the loan’s entire principal sooner than 36 months after closing. (§ 1026.37(b)(4)) </a:t>
            </a:r>
            <a:endParaRPr lang="en-US" dirty="0" smtClean="0"/>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is a payment that is more than two times a regular periodic payment. (§ 1026.37(b)(5)) </a:t>
            </a:r>
            <a:endParaRPr lang="en-US" dirty="0" smtClean="0"/>
          </a:p>
          <a:p>
            <a:r>
              <a:rPr lang="en-US" sz="1200" kern="1200" dirty="0" smtClean="0">
                <a:solidFill>
                  <a:schemeClr val="tx1"/>
                </a:solidFill>
                <a:effectLst/>
                <a:latin typeface="+mn-lt"/>
                <a:ea typeface="+mn-ea"/>
                <a:cs typeface="+mn-cs"/>
              </a:rPr>
              <a:t>under the subheading </a:t>
            </a:r>
            <a:r>
              <a:rPr lang="en-US" sz="1200" b="1" kern="1200" dirty="0" smtClean="0">
                <a:solidFill>
                  <a:schemeClr val="tx1"/>
                </a:solidFill>
                <a:effectLst/>
                <a:latin typeface="+mn-lt"/>
                <a:ea typeface="+mn-ea"/>
                <a:cs typeface="+mn-cs"/>
              </a:rPr>
              <a:t>Does the loan have these features?</a:t>
            </a:r>
            <a:r>
              <a:rPr lang="en-US" sz="1200" kern="1200" dirty="0" smtClean="0">
                <a:solidFill>
                  <a:schemeClr val="tx1"/>
                </a:solidFill>
                <a:effectLst/>
                <a:latin typeface="+mn-lt"/>
                <a:ea typeface="+mn-ea"/>
                <a:cs typeface="+mn-cs"/>
              </a:rPr>
              <a:t>, when the loan has a </a:t>
            </a:r>
            <a:r>
              <a:rPr lang="en-US" sz="1200" b="1" kern="1200" dirty="0" smtClean="0">
                <a:solidFill>
                  <a:schemeClr val="tx1"/>
                </a:solidFill>
                <a:effectLst/>
                <a:latin typeface="+mn-lt"/>
                <a:ea typeface="+mn-ea"/>
                <a:cs typeface="+mn-cs"/>
              </a:rPr>
              <a:t>Prepayment Penalty </a:t>
            </a:r>
            <a:r>
              <a:rPr lang="en-US" sz="1200" kern="1200" dirty="0" smtClean="0">
                <a:solidFill>
                  <a:schemeClr val="tx1"/>
                </a:solidFill>
                <a:effectLst/>
                <a:latin typeface="+mn-lt"/>
                <a:ea typeface="+mn-ea"/>
                <a:cs typeface="+mn-cs"/>
              </a:rPr>
              <a:t>or 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disclose </a:t>
            </a:r>
            <a:r>
              <a:rPr lang="en-US" sz="1200" b="1" kern="1200" dirty="0" smtClean="0">
                <a:solidFill>
                  <a:schemeClr val="tx1"/>
                </a:solidFill>
                <a:effectLst/>
                <a:latin typeface="+mn-lt"/>
                <a:ea typeface="+mn-ea"/>
                <a:cs typeface="+mn-cs"/>
              </a:rPr>
              <a:t>Yes</a:t>
            </a:r>
            <a:r>
              <a:rPr lang="en-US" sz="1200" kern="1200" dirty="0" smtClean="0">
                <a:solidFill>
                  <a:schemeClr val="tx1"/>
                </a:solidFill>
                <a:effectLst/>
                <a:latin typeface="+mn-lt"/>
                <a:ea typeface="+mn-ea"/>
                <a:cs typeface="+mn-cs"/>
              </a:rPr>
              <a:t>, as applicable.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1026.37(b)(4) and (5)) When the answer is </a:t>
            </a:r>
            <a:r>
              <a:rPr lang="en-US" sz="1200" b="1" kern="1200" dirty="0" smtClean="0">
                <a:solidFill>
                  <a:schemeClr val="tx1"/>
                </a:solidFill>
                <a:effectLst/>
                <a:latin typeface="+mn-lt"/>
                <a:ea typeface="+mn-ea"/>
                <a:cs typeface="+mn-cs"/>
              </a:rPr>
              <a:t>Yes </a:t>
            </a:r>
            <a:r>
              <a:rPr lang="en-US" sz="1200" kern="1200" dirty="0" smtClean="0">
                <a:solidFill>
                  <a:schemeClr val="tx1"/>
                </a:solidFill>
                <a:effectLst/>
                <a:latin typeface="+mn-lt"/>
                <a:ea typeface="+mn-ea"/>
                <a:cs typeface="+mn-cs"/>
              </a:rPr>
              <a:t>to either, also disclose, as applicable: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maximum amount of the </a:t>
            </a:r>
            <a:r>
              <a:rPr lang="en-US" sz="1200" b="1" kern="1200" dirty="0" smtClean="0">
                <a:solidFill>
                  <a:schemeClr val="tx1"/>
                </a:solidFill>
                <a:effectLst/>
                <a:latin typeface="+mn-lt"/>
                <a:ea typeface="+mn-ea"/>
                <a:cs typeface="+mn-cs"/>
              </a:rPr>
              <a:t>Prepayment Penalty </a:t>
            </a:r>
            <a:r>
              <a:rPr lang="en-US" sz="1200" kern="1200" dirty="0" smtClean="0">
                <a:solidFill>
                  <a:schemeClr val="tx1"/>
                </a:solidFill>
                <a:effectLst/>
                <a:latin typeface="+mn-lt"/>
                <a:ea typeface="+mn-ea"/>
                <a:cs typeface="+mn-cs"/>
              </a:rPr>
              <a:t>and the date when the period during which the penalty may be imposed terminates. For example, </a:t>
            </a:r>
            <a:r>
              <a:rPr lang="en-US" sz="1200" b="1" kern="1200" dirty="0" smtClean="0">
                <a:solidFill>
                  <a:schemeClr val="tx1"/>
                </a:solidFill>
                <a:effectLst/>
                <a:latin typeface="+mn-lt"/>
                <a:ea typeface="+mn-ea"/>
                <a:cs typeface="+mn-cs"/>
              </a:rPr>
              <a:t>As high as $3,240 if you pay off the loan in the first two years</a:t>
            </a:r>
            <a:r>
              <a:rPr lang="en-US" sz="1200" kern="1200" dirty="0" smtClean="0">
                <a:solidFill>
                  <a:schemeClr val="tx1"/>
                </a:solidFill>
                <a:effectLst/>
                <a:latin typeface="+mn-lt"/>
                <a:ea typeface="+mn-ea"/>
                <a:cs typeface="+mn-cs"/>
              </a:rPr>
              <a:t>. (§ 1026.37(b)(7)(i))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maximum amount of the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and the due date of such payment. For example, </a:t>
            </a:r>
            <a:r>
              <a:rPr lang="en-US" sz="1200" b="1" kern="1200" dirty="0" smtClean="0">
                <a:solidFill>
                  <a:schemeClr val="tx1"/>
                </a:solidFill>
                <a:effectLst/>
                <a:latin typeface="+mn-lt"/>
                <a:ea typeface="+mn-ea"/>
                <a:cs typeface="+mn-cs"/>
              </a:rPr>
              <a:t>You will have to pay $149,263 at the end of year 7</a:t>
            </a:r>
            <a:r>
              <a:rPr lang="en-US" sz="1200" kern="1200" dirty="0" smtClean="0">
                <a:solidFill>
                  <a:schemeClr val="tx1"/>
                </a:solidFill>
                <a:effectLst/>
                <a:latin typeface="+mn-lt"/>
                <a:ea typeface="+mn-ea"/>
                <a:cs typeface="+mn-cs"/>
              </a:rPr>
              <a:t>. (§ 1026.37(b)(7)(ii))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43</a:t>
            </a:fld>
            <a:endParaRPr lang="en-US" dirty="0"/>
          </a:p>
        </p:txBody>
      </p:sp>
    </p:spTree>
    <p:extLst>
      <p:ext uri="{BB962C8B-B14F-4D97-AF65-F5344CB8AC3E}">
        <p14:creationId xmlns:p14="http://schemas.microsoft.com/office/powerpoint/2010/main" val="256763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General Instructions </a:t>
            </a:r>
            <a:endParaRPr lang="en-US" b="1" u="sng" dirty="0" smtClean="0"/>
          </a:p>
          <a:p>
            <a:r>
              <a:rPr lang="en-US" sz="1200" kern="1200" dirty="0" smtClean="0">
                <a:solidFill>
                  <a:schemeClr val="tx1"/>
                </a:solidFill>
                <a:effectLst/>
                <a:latin typeface="+mn-lt"/>
                <a:ea typeface="+mn-ea"/>
                <a:cs typeface="+mn-cs"/>
              </a:rPr>
              <a:t>Show in one column the initial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(or range of payments if required) for each of </a:t>
            </a:r>
            <a:r>
              <a:rPr lang="en-US" sz="1200" b="1" kern="1200" dirty="0" smtClean="0">
                <a:solidFill>
                  <a:schemeClr val="tx1"/>
                </a:solidFill>
                <a:effectLst/>
                <a:latin typeface="+mn-lt"/>
                <a:ea typeface="+mn-ea"/>
                <a:cs typeface="+mn-cs"/>
              </a:rPr>
              <a:t>Principal &amp; Interest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Mortgage Insurance</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Estimated Escrow</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1026.37(c)(1)) depending on the features of the loan, subsequent periodic payments also may be required to be disclosed. The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is the regularly scheduled payment of </a:t>
            </a:r>
            <a:r>
              <a:rPr lang="en-US" sz="1200" b="1" kern="1200" dirty="0" smtClean="0">
                <a:solidFill>
                  <a:schemeClr val="tx1"/>
                </a:solidFill>
                <a:effectLst/>
                <a:latin typeface="+mn-lt"/>
                <a:ea typeface="+mn-ea"/>
                <a:cs typeface="+mn-cs"/>
              </a:rPr>
              <a:t>Principal &amp; Interest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Mortgage Insurance</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Estimated Escrow</a:t>
            </a:r>
            <a:r>
              <a:rPr lang="en-US" sz="1200" kern="1200" dirty="0" smtClean="0">
                <a:solidFill>
                  <a:schemeClr val="tx1"/>
                </a:solidFill>
                <a:effectLst/>
                <a:latin typeface="+mn-lt"/>
                <a:ea typeface="+mn-ea"/>
                <a:cs typeface="+mn-cs"/>
              </a:rPr>
              <a:t>. (comment 37(c)(1)(i)-1)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Initial Periodic Payment </a:t>
            </a:r>
            <a:endParaRPr lang="en-US" b="1" u="sng" dirty="0" smtClean="0"/>
          </a:p>
          <a:p>
            <a:r>
              <a:rPr lang="en-US" sz="1200" kern="1200" dirty="0" smtClean="0">
                <a:solidFill>
                  <a:schemeClr val="tx1"/>
                </a:solidFill>
                <a:effectLst/>
                <a:latin typeface="+mn-lt"/>
                <a:ea typeface="+mn-ea"/>
                <a:cs typeface="+mn-cs"/>
              </a:rPr>
              <a:t>To calculate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use the interest rate that will apply at closing, including any initial discounted or premium interest rate. If the interest rate at closing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known, such as for an adjustable rate loan without an introductory fixed rate period, use the fully-indexed rate to determine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(comment 37(c)(1)(i)-2)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Subsequent Periodic Payments </a:t>
            </a:r>
            <a:endParaRPr lang="en-US" b="1" u="sng" dirty="0" smtClean="0"/>
          </a:p>
          <a:p>
            <a:r>
              <a:rPr lang="en-US" sz="1200" kern="1200" dirty="0" smtClean="0">
                <a:solidFill>
                  <a:schemeClr val="tx1"/>
                </a:solidFill>
                <a:effectLst/>
                <a:latin typeface="+mn-lt"/>
                <a:ea typeface="+mn-ea"/>
                <a:cs typeface="+mn-cs"/>
              </a:rPr>
              <a:t>If any of the triggering events listed below may occur during the life of the loan, add a column to show the amount of the periodic payments after the triggering event. (§ 1026.37(c)(1)(i)):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amount or range of such amount may change (for example if the loan has an adjustable rate). (§ 1026.37(c)(1)(i)(A))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 for loans that have a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feature, 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amount may change when the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period ends under the terms of the legal obligation, meaning the consumer must begin making payments that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result in an increase of the principal balance. (comment 37(c)(1)(i)(A)-2)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Interest Only </a:t>
            </a:r>
            <a:r>
              <a:rPr lang="en-US" sz="1200" kern="1200" dirty="0" smtClean="0">
                <a:solidFill>
                  <a:schemeClr val="tx1"/>
                </a:solidFill>
                <a:effectLst/>
                <a:latin typeface="+mn-lt"/>
                <a:ea typeface="+mn-ea"/>
                <a:cs typeface="+mn-cs"/>
              </a:rPr>
              <a:t>– for </a:t>
            </a:r>
            <a:r>
              <a:rPr lang="en-US" sz="1200" b="1" kern="1200" dirty="0" smtClean="0">
                <a:solidFill>
                  <a:schemeClr val="tx1"/>
                </a:solidFill>
                <a:effectLst/>
                <a:latin typeface="+mn-lt"/>
                <a:ea typeface="+mn-ea"/>
                <a:cs typeface="+mn-cs"/>
              </a:rPr>
              <a:t>Interest Only </a:t>
            </a:r>
            <a:r>
              <a:rPr lang="en-US" sz="1200" kern="1200" dirty="0" smtClean="0">
                <a:solidFill>
                  <a:schemeClr val="tx1"/>
                </a:solidFill>
                <a:effectLst/>
                <a:latin typeface="+mn-lt"/>
                <a:ea typeface="+mn-ea"/>
                <a:cs typeface="+mn-cs"/>
              </a:rPr>
              <a:t>loans, 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amount may change when the </a:t>
            </a:r>
            <a:r>
              <a:rPr lang="en-US" sz="1200" b="1" kern="1200" dirty="0" smtClean="0">
                <a:solidFill>
                  <a:schemeClr val="tx1"/>
                </a:solidFill>
                <a:effectLst/>
                <a:latin typeface="+mn-lt"/>
                <a:ea typeface="+mn-ea"/>
                <a:cs typeface="+mn-cs"/>
              </a:rPr>
              <a:t>Interest Only </a:t>
            </a:r>
            <a:r>
              <a:rPr lang="en-US" sz="1200" kern="1200" dirty="0" smtClean="0">
                <a:solidFill>
                  <a:schemeClr val="tx1"/>
                </a:solidFill>
                <a:effectLst/>
                <a:latin typeface="+mn-lt"/>
                <a:ea typeface="+mn-ea"/>
                <a:cs typeface="+mn-cs"/>
              </a:rPr>
              <a:t>period ends, meaning the consumer must begin making payments that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defer repayment of principal. (comment 37(c)(1)(i)(A)-3)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Minor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variations resulting solely from the fact that months have different numbers of days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triggering events. (comment 37(c)(1)(i)(A)-1)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There is a scheduled </a:t>
            </a:r>
            <a:r>
              <a:rPr lang="en-US" sz="1200" b="1" kern="1200" dirty="0" smtClean="0">
                <a:solidFill>
                  <a:schemeClr val="tx1"/>
                </a:solidFill>
                <a:effectLst/>
                <a:latin typeface="+mn-lt"/>
                <a:ea typeface="+mn-ea"/>
                <a:cs typeface="+mn-cs"/>
              </a:rPr>
              <a:t>Balloon Payment</a:t>
            </a:r>
            <a:r>
              <a:rPr lang="en-US" sz="1200" kern="1200" dirty="0" smtClean="0">
                <a:solidFill>
                  <a:schemeClr val="tx1"/>
                </a:solidFill>
                <a:effectLst/>
                <a:latin typeface="+mn-lt"/>
                <a:ea typeface="+mn-ea"/>
                <a:cs typeface="+mn-cs"/>
              </a:rPr>
              <a:t>. (§ 1026.37(c)(1)(i)(B))</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lender must automatically terminate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or any functional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equivalent. (§ 1026.37(c)(1)(i)(c))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Even if the borrower may cancel the insurance earlier, use the date on which the lender must automatically terminate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coverage under applicable law. only termination of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is a triggering event, while a decline in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premiums is </a:t>
            </a:r>
            <a:r>
              <a:rPr lang="en-US" sz="1200" b="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(comment 37(c)(1)(i)(c)-3)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When the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amount changes more than once in a single year, show in the subsequent column the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amounts in the year following the one in which there were multiple changes. (§ 1026.37(c)(1)(i)(d)) A year for this table is the 12-month period following the due date of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 1026.37(c)(3)(ii))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Number of Columns </a:t>
            </a:r>
            <a:endParaRPr lang="en-US" b="1" u="sng" dirty="0" smtClean="0"/>
          </a:p>
          <a:p>
            <a:r>
              <a:rPr lang="en-US" sz="1200" kern="1200" dirty="0" smtClean="0">
                <a:solidFill>
                  <a:schemeClr val="tx1"/>
                </a:solidFill>
                <a:effectLst/>
                <a:latin typeface="+mn-lt"/>
                <a:ea typeface="+mn-ea"/>
                <a:cs typeface="+mn-cs"/>
              </a:rPr>
              <a:t>The maximum number of columns the </a:t>
            </a:r>
            <a:r>
              <a:rPr lang="en-US" sz="1200" b="1" kern="1200" dirty="0" smtClean="0">
                <a:solidFill>
                  <a:schemeClr val="tx1"/>
                </a:solidFill>
                <a:effectLst/>
                <a:latin typeface="+mn-lt"/>
                <a:ea typeface="+mn-ea"/>
                <a:cs typeface="+mn-cs"/>
              </a:rPr>
              <a:t>Periodic Payments </a:t>
            </a:r>
            <a:r>
              <a:rPr lang="en-US" sz="1200" kern="1200" dirty="0" smtClean="0">
                <a:solidFill>
                  <a:schemeClr val="tx1"/>
                </a:solidFill>
                <a:effectLst/>
                <a:latin typeface="+mn-lt"/>
                <a:ea typeface="+mn-ea"/>
                <a:cs typeface="+mn-cs"/>
              </a:rPr>
              <a:t>table may contain is four. If a loan has more than four triggering events, show a range of payments in the fourth column that reflects all remaining periodic payments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shown in the first three columns. (§ 1026.37(c)(1)(ii)) Except: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scheduled as a final payment always requires its own column. (§ 1026.37(c)(1)(ii)(A))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disclosing the final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means that other triggering events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fit within the four-column maximum, show the other triggering events as a range of payments in the third column. (§ 1026.37(c)(1)(ii)(A))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that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 final payment is a triggering event that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necessarily require its own column. (comment 37(c)(1)(ii)(A)-1)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automatic termination of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generally requires the corresponding periodic payment to be shown in its own column, unless doing so would exceed the four-column maximum. (§ 1026.37(c)(1)(ii)(B)) </a:t>
            </a:r>
            <a:r>
              <a:rPr lang="en-US" sz="1200" kern="1200" dirty="0" smtClean="0">
                <a:solidFill>
                  <a:schemeClr val="tx1"/>
                </a:solidFill>
                <a:effectLst/>
                <a:latin typeface="Wingdings"/>
                <a:ea typeface="+mn-ea"/>
                <a:cs typeface="+mn-cs"/>
              </a:rPr>
              <a:t>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Where the automatic termination of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need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shown in its own column, the column showing the next periodic payment or range of payments should show the periodic payment amount without </a:t>
            </a:r>
            <a:r>
              <a:rPr lang="en-US" sz="1200" b="1" kern="1200" dirty="0" smtClean="0">
                <a:solidFill>
                  <a:schemeClr val="tx1"/>
                </a:solidFill>
                <a:effectLst/>
                <a:latin typeface="+mn-lt"/>
                <a:ea typeface="+mn-ea"/>
                <a:cs typeface="+mn-cs"/>
              </a:rPr>
              <a:t>Mortgage Insurance</a:t>
            </a:r>
            <a:r>
              <a:rPr lang="en-US" sz="1200" kern="1200" dirty="0" smtClean="0">
                <a:solidFill>
                  <a:schemeClr val="tx1"/>
                </a:solidFill>
                <a:effectLst/>
                <a:latin typeface="+mn-lt"/>
                <a:ea typeface="+mn-ea"/>
                <a:cs typeface="+mn-cs"/>
              </a:rPr>
              <a:t>. (comment 37(c)(1)(ii)(B)-1)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Show a range of payments rather than a single payment when: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There are more triggering events than can be shown in four columns and thus one column must be used to show two or more periodic payment amounts.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More than one of the triggering events occurs in a single year or one of the triggering events occurs in the same year as the initial periodic payment.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payment may adjust based on an interest rate index and the rates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yet known (i.e., for an adjustable rate loan). (§ 1026.37(c)(1)(iii))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For a column that contains a range of payments, show both a minimum and maximum payment using rounded dollar amounts. (§ 1026.37(c)(1)(iii), (o)(4)(ii)) For an </a:t>
            </a:r>
            <a:r>
              <a:rPr lang="en-US" sz="1200" b="1" kern="1200" dirty="0" smtClean="0">
                <a:solidFill>
                  <a:schemeClr val="tx1"/>
                </a:solidFill>
                <a:effectLst/>
                <a:latin typeface="+mn-lt"/>
                <a:ea typeface="+mn-ea"/>
                <a:cs typeface="+mn-cs"/>
              </a:rPr>
              <a:t>Adjustable Rate </a:t>
            </a:r>
            <a:r>
              <a:rPr lang="en-US" sz="1200" kern="1200" dirty="0" smtClean="0">
                <a:solidFill>
                  <a:schemeClr val="tx1"/>
                </a:solidFill>
                <a:effectLst/>
                <a:latin typeface="+mn-lt"/>
                <a:ea typeface="+mn-ea"/>
                <a:cs typeface="+mn-cs"/>
              </a:rPr>
              <a:t>loan, use the maximum and minimum interest rates that could apply such as through an interest rate cap. (comment 37(c)(1)(iii)(c)-1)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Ranges of payments are required only for 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amount and the </a:t>
            </a:r>
            <a:r>
              <a:rPr lang="en-US" sz="1200" b="1" kern="1200" dirty="0" smtClean="0">
                <a:solidFill>
                  <a:schemeClr val="tx1"/>
                </a:solidFill>
                <a:effectLst/>
                <a:latin typeface="+mn-lt"/>
                <a:ea typeface="+mn-ea"/>
                <a:cs typeface="+mn-cs"/>
              </a:rPr>
              <a:t>Estimated Total Monthly Payment</a:t>
            </a:r>
            <a:r>
              <a:rPr lang="en-US" sz="1200" kern="1200" dirty="0" smtClean="0">
                <a:solidFill>
                  <a:schemeClr val="tx1"/>
                </a:solidFill>
                <a:effectLst/>
                <a:latin typeface="+mn-lt"/>
                <a:ea typeface="+mn-ea"/>
                <a:cs typeface="+mn-cs"/>
              </a:rPr>
              <a:t>.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show a range of payments for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Estimated Escrow</a:t>
            </a:r>
            <a:r>
              <a:rPr lang="en-US" sz="1200" kern="1200" dirty="0" smtClean="0">
                <a:solidFill>
                  <a:schemeClr val="tx1"/>
                </a:solidFill>
                <a:effectLst/>
                <a:latin typeface="+mn-lt"/>
                <a:ea typeface="+mn-ea"/>
                <a:cs typeface="+mn-cs"/>
              </a:rPr>
              <a:t>. (comment 37(c)(1)(iii)-1)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44</a:t>
            </a:fld>
            <a:endParaRPr lang="en-US" dirty="0"/>
          </a:p>
        </p:txBody>
      </p:sp>
    </p:spTree>
    <p:extLst>
      <p:ext uri="{BB962C8B-B14F-4D97-AF65-F5344CB8AC3E}">
        <p14:creationId xmlns:p14="http://schemas.microsoft.com/office/powerpoint/2010/main" val="1579323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Payment Calculation Column Headings </a:t>
            </a:r>
            <a:endParaRPr lang="en-US" u="sng" dirty="0" smtClean="0"/>
          </a:p>
          <a:p>
            <a:r>
              <a:rPr lang="en-US" sz="1200" kern="1200" dirty="0" smtClean="0">
                <a:solidFill>
                  <a:schemeClr val="tx1"/>
                </a:solidFill>
                <a:effectLst/>
                <a:latin typeface="+mn-lt"/>
                <a:ea typeface="+mn-ea"/>
                <a:cs typeface="+mn-cs"/>
              </a:rPr>
              <a:t>To the right of the </a:t>
            </a:r>
            <a:r>
              <a:rPr lang="en-US" sz="1200" b="1" kern="1200" dirty="0" smtClean="0">
                <a:solidFill>
                  <a:schemeClr val="tx1"/>
                </a:solidFill>
                <a:effectLst/>
                <a:latin typeface="+mn-lt"/>
                <a:ea typeface="+mn-ea"/>
                <a:cs typeface="+mn-cs"/>
              </a:rPr>
              <a:t>Payment Calculation </a:t>
            </a:r>
            <a:r>
              <a:rPr lang="en-US" sz="1200" kern="1200" dirty="0" smtClean="0">
                <a:solidFill>
                  <a:schemeClr val="tx1"/>
                </a:solidFill>
                <a:effectLst/>
                <a:latin typeface="+mn-lt"/>
                <a:ea typeface="+mn-ea"/>
                <a:cs typeface="+mn-cs"/>
              </a:rPr>
              <a:t>label, as column headings, use the years of the loan during which the payments or ranges of payments shown in that column will apply. (§ 1026.37(c)(3)(ii))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use a sequence of whole years, counting from the due date of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For example, a two-column projected payments table might contain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headings “years 1-7” and “Years 8-30” if a triggering event occurs 85 months after the due date of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If a triggering event occurs in the middle of a year, use the next year in sequence as the heading for the subsequent column.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For example, assume a 30-year loan that requires </a:t>
            </a:r>
            <a:r>
              <a:rPr lang="en-US" sz="1200" b="1" kern="1200" dirty="0" smtClean="0">
                <a:solidFill>
                  <a:schemeClr val="tx1"/>
                </a:solidFill>
                <a:effectLst/>
                <a:latin typeface="+mn-lt"/>
                <a:ea typeface="+mn-ea"/>
                <a:cs typeface="+mn-cs"/>
              </a:rPr>
              <a:t>Interest Only </a:t>
            </a:r>
            <a:r>
              <a:rPr lang="en-US" sz="1200" kern="1200" dirty="0" smtClean="0">
                <a:solidFill>
                  <a:schemeClr val="tx1"/>
                </a:solidFill>
                <a:effectLst/>
                <a:latin typeface="+mn-lt"/>
                <a:ea typeface="+mn-ea"/>
                <a:cs typeface="+mn-cs"/>
              </a:rPr>
              <a:t>payments for the first 54 months from the due date of the initial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The column heading for the initial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would be “Years 1-5” and the column heading for the subsequent </a:t>
            </a:r>
            <a:r>
              <a:rPr lang="en-US" sz="1200" b="1" kern="1200" dirty="0" smtClean="0">
                <a:solidFill>
                  <a:schemeClr val="tx1"/>
                </a:solidFill>
                <a:effectLst/>
                <a:latin typeface="+mn-lt"/>
                <a:ea typeface="+mn-ea"/>
                <a:cs typeface="+mn-cs"/>
              </a:rPr>
              <a:t>Periodic Payment </a:t>
            </a:r>
            <a:r>
              <a:rPr lang="en-US" sz="1200" kern="1200" dirty="0" smtClean="0">
                <a:solidFill>
                  <a:schemeClr val="tx1"/>
                </a:solidFill>
                <a:effectLst/>
                <a:latin typeface="+mn-lt"/>
                <a:ea typeface="+mn-ea"/>
                <a:cs typeface="+mn-cs"/>
              </a:rPr>
              <a:t>would be “Years 6-30” because the triggering event occurs during the 5th year of the loan. (comment 37(c)(3)(ii)-1)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Periodic Payments </a:t>
            </a:r>
            <a:r>
              <a:rPr lang="en-US" sz="1200" kern="1200" dirty="0" smtClean="0">
                <a:solidFill>
                  <a:schemeClr val="tx1"/>
                </a:solidFill>
                <a:effectLst/>
                <a:latin typeface="+mn-lt"/>
                <a:ea typeface="+mn-ea"/>
                <a:cs typeface="+mn-cs"/>
              </a:rPr>
              <a:t>that may increase based on an adjustment of the interest rate, use the maximum loan term possible under the terms of the legal obligation. To calculate the maximum loan term, assume that the interest rate rises as rapidly as is possible under the terms of the legal obligation, taking into account any applicable interest rate caps. (comment 37(c)(3)(ii)-2)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For 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scheduled as a final payment, use </a:t>
            </a:r>
            <a:r>
              <a:rPr lang="en-US" sz="1200" b="1" kern="1200" dirty="0" smtClean="0">
                <a:solidFill>
                  <a:schemeClr val="tx1"/>
                </a:solidFill>
                <a:effectLst/>
                <a:latin typeface="+mn-lt"/>
                <a:ea typeface="+mn-ea"/>
                <a:cs typeface="+mn-cs"/>
              </a:rPr>
              <a:t>Final Payment </a:t>
            </a:r>
            <a:r>
              <a:rPr lang="en-US" sz="1200" kern="1200" dirty="0" smtClean="0">
                <a:solidFill>
                  <a:schemeClr val="tx1"/>
                </a:solidFill>
                <a:effectLst/>
                <a:latin typeface="+mn-lt"/>
                <a:ea typeface="+mn-ea"/>
                <a:cs typeface="+mn-cs"/>
              </a:rPr>
              <a:t>as the column heading. (§ 1026.37(c)(3)(iii)) </a:t>
            </a:r>
            <a:endParaRPr lang="en-US" dirty="0" smtClean="0">
              <a:effectLst/>
            </a:endParaRPr>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Principal &amp; Interest</a:t>
            </a:r>
            <a:br>
              <a:rPr lang="en-US" sz="1200" b="1" u="sng" kern="1200" dirty="0" smtClean="0">
                <a:solidFill>
                  <a:schemeClr val="tx1"/>
                </a:solidFill>
                <a:effectLst/>
                <a:latin typeface="+mn-lt"/>
                <a:ea typeface="+mn-ea"/>
                <a:cs typeface="+mn-cs"/>
              </a:rPr>
            </a:br>
            <a:r>
              <a:rPr lang="en-US" sz="1200" b="0" u="none" kern="1200" dirty="0" smtClean="0">
                <a:solidFill>
                  <a:schemeClr val="tx1"/>
                </a:solidFill>
                <a:effectLst/>
                <a:latin typeface="+mn-lt"/>
                <a:ea typeface="+mn-ea"/>
                <a:cs typeface="+mn-cs"/>
              </a:rPr>
              <a:t>U</a:t>
            </a:r>
            <a:r>
              <a:rPr lang="en-US" sz="1200" u="none" kern="1200" dirty="0" smtClean="0">
                <a:solidFill>
                  <a:schemeClr val="tx1"/>
                </a:solidFill>
                <a:effectLst/>
                <a:latin typeface="+mn-lt"/>
                <a:ea typeface="+mn-ea"/>
                <a:cs typeface="+mn-cs"/>
              </a:rPr>
              <a:t>se the amount due for </a:t>
            </a:r>
            <a:r>
              <a:rPr lang="en-US" sz="1200" b="1" u="none" kern="1200" dirty="0" smtClean="0">
                <a:solidFill>
                  <a:schemeClr val="tx1"/>
                </a:solidFill>
                <a:effectLst/>
                <a:latin typeface="+mn-lt"/>
                <a:ea typeface="+mn-ea"/>
                <a:cs typeface="+mn-cs"/>
              </a:rPr>
              <a:t>Principal &amp; Interest </a:t>
            </a:r>
            <a:r>
              <a:rPr lang="en-US" sz="1200" u="none" kern="1200" dirty="0" smtClean="0">
                <a:solidFill>
                  <a:schemeClr val="tx1"/>
                </a:solidFill>
                <a:effectLst/>
                <a:latin typeface="+mn-lt"/>
                <a:ea typeface="+mn-ea"/>
                <a:cs typeface="+mn-cs"/>
              </a:rPr>
              <a:t>for the period shown in the column </a:t>
            </a:r>
            <a:endParaRPr lang="en-US" u="none" dirty="0" smtClean="0"/>
          </a:p>
          <a:p>
            <a:r>
              <a:rPr lang="en-US" sz="1200" kern="1200" dirty="0" smtClean="0">
                <a:solidFill>
                  <a:schemeClr val="tx1"/>
                </a:solidFill>
                <a:effectLst/>
                <a:latin typeface="+mn-lt"/>
                <a:ea typeface="+mn-ea"/>
                <a:cs typeface="+mn-cs"/>
              </a:rPr>
              <a:t>heading. (§ 1026.37(c)(2)(i)) If the payment or range of payments includes any </a:t>
            </a:r>
            <a:endParaRPr lang="en-US" dirty="0" smtClean="0"/>
          </a:p>
          <a:p>
            <a:r>
              <a:rPr lang="en-US" sz="1200" kern="1200" dirty="0" smtClean="0">
                <a:solidFill>
                  <a:schemeClr val="tx1"/>
                </a:solidFill>
                <a:effectLst/>
                <a:latin typeface="+mn-lt"/>
                <a:ea typeface="+mn-ea"/>
                <a:cs typeface="+mn-cs"/>
              </a:rPr>
              <a:t>payments of </a:t>
            </a:r>
            <a:r>
              <a:rPr lang="en-US" sz="1200" b="1" kern="1200" dirty="0" smtClean="0">
                <a:solidFill>
                  <a:schemeClr val="tx1"/>
                </a:solidFill>
                <a:effectLst/>
                <a:latin typeface="+mn-lt"/>
                <a:ea typeface="+mn-ea"/>
                <a:cs typeface="+mn-cs"/>
              </a:rPr>
              <a:t>Interest Only</a:t>
            </a:r>
            <a:r>
              <a:rPr lang="en-US" sz="1200" kern="1200" dirty="0" smtClean="0">
                <a:solidFill>
                  <a:schemeClr val="tx1"/>
                </a:solidFill>
                <a:effectLst/>
                <a:latin typeface="+mn-lt"/>
                <a:ea typeface="+mn-ea"/>
                <a:cs typeface="+mn-cs"/>
              </a:rPr>
              <a:t>, use the phrase </a:t>
            </a:r>
            <a:r>
              <a:rPr lang="en-US" sz="1200" b="1" kern="1200" dirty="0" smtClean="0">
                <a:solidFill>
                  <a:schemeClr val="tx1"/>
                </a:solidFill>
                <a:effectLst/>
                <a:latin typeface="+mn-lt"/>
                <a:ea typeface="+mn-ea"/>
                <a:cs typeface="+mn-cs"/>
              </a:rPr>
              <a:t>Only Interest </a:t>
            </a:r>
            <a:r>
              <a:rPr lang="en-US" sz="1200" kern="1200" dirty="0" smtClean="0">
                <a:solidFill>
                  <a:schemeClr val="tx1"/>
                </a:solidFill>
                <a:effectLst/>
                <a:latin typeface="+mn-lt"/>
                <a:ea typeface="+mn-ea"/>
                <a:cs typeface="+mn-cs"/>
              </a:rPr>
              <a:t>under the amount of the payment or range of payments. </a:t>
            </a:r>
          </a:p>
          <a:p>
            <a:endParaRPr lang="en-US" dirty="0" smtClean="0"/>
          </a:p>
          <a:p>
            <a:r>
              <a:rPr lang="en-US" sz="1200" b="1" u="sng" kern="1200" dirty="0" smtClean="0">
                <a:solidFill>
                  <a:schemeClr val="tx1"/>
                </a:solidFill>
                <a:effectLst/>
                <a:latin typeface="+mn-lt"/>
                <a:ea typeface="+mn-ea"/>
                <a:cs typeface="+mn-cs"/>
              </a:rPr>
              <a:t>Adjustable Rate Loans </a:t>
            </a:r>
            <a:endParaRPr lang="en-US" b="1" u="sng" dirty="0" smtClean="0"/>
          </a:p>
          <a:p>
            <a:r>
              <a:rPr lang="en-US" sz="1200" kern="1200" dirty="0" smtClean="0">
                <a:solidFill>
                  <a:schemeClr val="tx1"/>
                </a:solidFill>
                <a:effectLst/>
                <a:latin typeface="+mn-lt"/>
                <a:ea typeface="+mn-ea"/>
                <a:cs typeface="+mn-cs"/>
              </a:rPr>
              <a:t>generally, calculate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using the maximum payments by assuming that the interest rate will rise as rapidly as possible, taking into account the terms of the legal obligation, including any applicable caps on interest rate adjustments and lifetime interest rate cap. other laws, such as a State usury law, can set the maximum rate if the legal obligation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 a lifetime interest rate cap. calculate the minimum payments by assuming that the interest rate will decrease as rapidly as possible, taking into account any introductory rates, caps on interest rate adjustments, and lifetime interest rate floor. For an </a:t>
            </a:r>
            <a:r>
              <a:rPr lang="en-US" sz="1200" b="1" kern="1200" dirty="0" smtClean="0">
                <a:solidFill>
                  <a:schemeClr val="tx1"/>
                </a:solidFill>
                <a:effectLst/>
                <a:latin typeface="+mn-lt"/>
                <a:ea typeface="+mn-ea"/>
                <a:cs typeface="+mn-cs"/>
              </a:rPr>
              <a:t>Adjustable Rate </a:t>
            </a:r>
            <a:r>
              <a:rPr lang="en-US" sz="1200" kern="1200" dirty="0" smtClean="0">
                <a:solidFill>
                  <a:schemeClr val="tx1"/>
                </a:solidFill>
                <a:effectLst/>
                <a:latin typeface="+mn-lt"/>
                <a:ea typeface="+mn-ea"/>
                <a:cs typeface="+mn-cs"/>
              </a:rPr>
              <a:t>loan based on an index that has no lifetime interest rate floor, the minimum interest rate is equal to the margin. (comment 37(c)(2)(i)-1) </a:t>
            </a:r>
            <a:endParaRPr lang="en-US" dirty="0" smtClean="0"/>
          </a:p>
          <a:p>
            <a:r>
              <a:rPr lang="en-US" sz="1200" kern="1200" dirty="0" smtClean="0">
                <a:solidFill>
                  <a:schemeClr val="tx1"/>
                </a:solidFill>
                <a:effectLst/>
                <a:latin typeface="+mn-lt"/>
                <a:ea typeface="+mn-ea"/>
                <a:cs typeface="+mn-cs"/>
              </a:rPr>
              <a:t>For loans with a </a:t>
            </a:r>
            <a:r>
              <a:rPr lang="en-US" sz="1200" b="1" kern="1200" dirty="0" smtClean="0">
                <a:solidFill>
                  <a:schemeClr val="tx1"/>
                </a:solidFill>
                <a:effectLst/>
                <a:latin typeface="+mn-lt"/>
                <a:ea typeface="+mn-ea"/>
                <a:cs typeface="+mn-cs"/>
              </a:rPr>
              <a:t>Negative Amortization </a:t>
            </a:r>
            <a:r>
              <a:rPr lang="en-US" sz="1200" kern="1200" dirty="0" smtClean="0">
                <a:solidFill>
                  <a:schemeClr val="tx1"/>
                </a:solidFill>
                <a:effectLst/>
                <a:latin typeface="+mn-lt"/>
                <a:ea typeface="+mn-ea"/>
                <a:cs typeface="+mn-cs"/>
              </a:rPr>
              <a:t>feature, calculate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using the maximum payment amounts after the end of the period during which the principal balance may increase by assuming the maximum principal amount permitted under the terms of the legal obligation at the end of the period. calculate the minimum payment amount by assuming the interest rate is the minimum possible under the terms of the legal obligation. (comment 37(c)(2)(i)-2) </a:t>
            </a:r>
            <a:endParaRPr lang="en-US" dirty="0" smtClean="0"/>
          </a:p>
          <a:p>
            <a:r>
              <a:rPr lang="en-US" sz="1200" kern="1200" dirty="0" smtClean="0">
                <a:solidFill>
                  <a:schemeClr val="tx1"/>
                </a:solidFill>
                <a:effectLst/>
                <a:latin typeface="+mn-lt"/>
                <a:ea typeface="+mn-ea"/>
                <a:cs typeface="+mn-cs"/>
              </a:rPr>
              <a:t>For loans with a </a:t>
            </a:r>
            <a:r>
              <a:rPr lang="en-US" sz="1200" b="1" kern="1200" dirty="0" smtClean="0">
                <a:solidFill>
                  <a:schemeClr val="tx1"/>
                </a:solidFill>
                <a:effectLst/>
                <a:latin typeface="+mn-lt"/>
                <a:ea typeface="+mn-ea"/>
                <a:cs typeface="+mn-cs"/>
              </a:rPr>
              <a:t>Balloon Payment </a:t>
            </a:r>
            <a:r>
              <a:rPr lang="en-US" sz="1200" kern="1200" dirty="0" smtClean="0">
                <a:solidFill>
                  <a:schemeClr val="tx1"/>
                </a:solidFill>
                <a:effectLst/>
                <a:latin typeface="+mn-lt"/>
                <a:ea typeface="+mn-ea"/>
                <a:cs typeface="+mn-cs"/>
              </a:rPr>
              <a:t>feature that may change depending on previous interest rate adjustments, calculate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using the assumptions for minimum and maximum interest rates described above and show as a range of payments. (comment 37(c)(2)(i)-3) </a:t>
            </a:r>
            <a:endParaRPr lang="en-US" dirty="0" smtClean="0"/>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Mortgage Insurance </a:t>
            </a:r>
            <a:endParaRPr lang="en-US" u="sng" dirty="0" smtClean="0"/>
          </a:p>
          <a:p>
            <a:r>
              <a:rPr lang="en-US" sz="1200" kern="1200" dirty="0" smtClean="0">
                <a:solidFill>
                  <a:schemeClr val="tx1"/>
                </a:solidFill>
                <a:effectLst/>
                <a:latin typeface="+mn-lt"/>
                <a:ea typeface="+mn-ea"/>
                <a:cs typeface="+mn-cs"/>
              </a:rPr>
              <a:t>disclose the maximum amount payable as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that corresponds to 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payment shown in the same column. (§ 1026.37(c)(2)(ii)) disclose as a rounded number. (§ 1026.37(o)(4)(ii)) </a:t>
            </a:r>
            <a:endParaRPr lang="en-US" dirty="0" smtClean="0"/>
          </a:p>
          <a:p>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includes any mortgage guarantee that provides coverage similar to mortgage insurance (such as a united States department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Veterans Affairs or united States department of Agriculture guarantee), even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technically considered insurance under State or other applicable law. </a:t>
            </a:r>
            <a:endParaRPr lang="en-US" dirty="0" smtClean="0"/>
          </a:p>
          <a:p>
            <a:r>
              <a:rPr lang="en-US" sz="1200" kern="1200" dirty="0" smtClean="0">
                <a:solidFill>
                  <a:schemeClr val="tx1"/>
                </a:solidFill>
                <a:effectLst/>
                <a:latin typeface="+mn-lt"/>
                <a:ea typeface="+mn-ea"/>
                <a:cs typeface="+mn-cs"/>
              </a:rPr>
              <a:t>(§ 1026.4(b)(5); comment 37(c)(1)(i)(c)-1) </a:t>
            </a:r>
            <a:endParaRPr lang="en-US" dirty="0" smtClean="0"/>
          </a:p>
          <a:p>
            <a:r>
              <a:rPr lang="en-US" sz="1200" kern="1200" dirty="0" smtClean="0">
                <a:solidFill>
                  <a:schemeClr val="tx1"/>
                </a:solidFill>
                <a:effectLst/>
                <a:latin typeface="+mn-lt"/>
                <a:ea typeface="+mn-ea"/>
                <a:cs typeface="+mn-cs"/>
              </a:rPr>
              <a:t>calculate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premiums based on the principal balance that will exist after changes to the interest rate and payment amounts pursuant to the </a:t>
            </a:r>
            <a:endParaRPr lang="en-US" dirty="0" smtClean="0"/>
          </a:p>
          <a:p>
            <a:r>
              <a:rPr lang="en-US" sz="1200" kern="1200" dirty="0" smtClean="0">
                <a:solidFill>
                  <a:schemeClr val="tx1"/>
                </a:solidFill>
                <a:effectLst/>
                <a:latin typeface="+mn-lt"/>
                <a:ea typeface="+mn-ea"/>
                <a:cs typeface="+mn-cs"/>
              </a:rPr>
              <a:t>legal obligation. The calculations should take into account any initial discounted or premium interest rate. For example, for an </a:t>
            </a:r>
            <a:r>
              <a:rPr lang="en-US" sz="1200" b="1" kern="1200" dirty="0" smtClean="0">
                <a:solidFill>
                  <a:schemeClr val="tx1"/>
                </a:solidFill>
                <a:effectLst/>
                <a:latin typeface="+mn-lt"/>
                <a:ea typeface="+mn-ea"/>
                <a:cs typeface="+mn-cs"/>
              </a:rPr>
              <a:t>Adjustable Rate </a:t>
            </a:r>
            <a:r>
              <a:rPr lang="en-US" sz="1200" kern="1200" dirty="0" smtClean="0">
                <a:solidFill>
                  <a:schemeClr val="tx1"/>
                </a:solidFill>
                <a:effectLst/>
                <a:latin typeface="+mn-lt"/>
                <a:ea typeface="+mn-ea"/>
                <a:cs typeface="+mn-cs"/>
              </a:rPr>
              <a:t>transaction that has a discounted interest rate during an initial five-year period, calculate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premiums using a composite rate based on the rate in effect during the initial five-year period and, thereafter, the fully-indexed rate, unless otherwise required by applicable law. (comment 37(c)(1)(i)(c)-2) </a:t>
            </a:r>
            <a:endParaRPr lang="en-US" dirty="0" smtClean="0"/>
          </a:p>
          <a:p>
            <a:r>
              <a:rPr lang="en-US" sz="1200" kern="1200" dirty="0" smtClean="0">
                <a:solidFill>
                  <a:schemeClr val="tx1"/>
                </a:solidFill>
                <a:effectLst/>
                <a:latin typeface="+mn-lt"/>
                <a:ea typeface="+mn-ea"/>
                <a:cs typeface="+mn-cs"/>
              </a:rPr>
              <a:t>If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disclose “0.” (comments 37(c)(2)(ii)-1 and -2) </a:t>
            </a:r>
            <a:endParaRPr lang="en-US" dirty="0" smtClean="0"/>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amount that corresponds with the </a:t>
            </a:r>
            <a:r>
              <a:rPr lang="en-US" sz="1200" b="1" kern="1200" dirty="0" smtClean="0">
                <a:solidFill>
                  <a:schemeClr val="tx1"/>
                </a:solidFill>
                <a:effectLst/>
                <a:latin typeface="+mn-lt"/>
                <a:ea typeface="+mn-ea"/>
                <a:cs typeface="+mn-cs"/>
              </a:rPr>
              <a:t>Principal &amp; Interest </a:t>
            </a:r>
            <a:r>
              <a:rPr lang="en-US" sz="1200" kern="1200" dirty="0" smtClean="0">
                <a:solidFill>
                  <a:schemeClr val="tx1"/>
                </a:solidFill>
                <a:effectLst/>
                <a:latin typeface="+mn-lt"/>
                <a:ea typeface="+mn-ea"/>
                <a:cs typeface="+mn-cs"/>
              </a:rPr>
              <a:t>amount shown in the same column, even if </a:t>
            </a:r>
            <a:r>
              <a:rPr lang="en-US" sz="1200" b="1" kern="1200" dirty="0" smtClean="0">
                <a:solidFill>
                  <a:schemeClr val="tx1"/>
                </a:solidFill>
                <a:effectLst/>
                <a:latin typeface="+mn-lt"/>
                <a:ea typeface="+mn-ea"/>
                <a:cs typeface="+mn-cs"/>
              </a:rPr>
              <a:t>Mortgage Insurance </a:t>
            </a:r>
            <a:r>
              <a:rPr lang="en-US" sz="1200" kern="1200" dirty="0" smtClean="0">
                <a:solidFill>
                  <a:schemeClr val="tx1"/>
                </a:solidFill>
                <a:effectLst/>
                <a:latin typeface="+mn-lt"/>
                <a:ea typeface="+mn-ea"/>
                <a:cs typeface="+mn-cs"/>
              </a:rPr>
              <a:t>is paid on a different schedule than </a:t>
            </a:r>
            <a:r>
              <a:rPr lang="en-US" sz="1200" b="1" kern="1200" dirty="0" smtClean="0">
                <a:solidFill>
                  <a:schemeClr val="tx1"/>
                </a:solidFill>
                <a:effectLst/>
                <a:latin typeface="+mn-lt"/>
                <a:ea typeface="+mn-ea"/>
                <a:cs typeface="+mn-cs"/>
              </a:rPr>
              <a:t>Principal &amp; Interest</a:t>
            </a:r>
            <a:r>
              <a:rPr lang="en-US" sz="1200" kern="1200" dirty="0" smtClean="0">
                <a:solidFill>
                  <a:schemeClr val="tx1"/>
                </a:solidFill>
                <a:effectLst/>
                <a:latin typeface="+mn-lt"/>
                <a:ea typeface="+mn-ea"/>
                <a:cs typeface="+mn-cs"/>
              </a:rPr>
              <a:t>. (comment 37(c)(2)(ii)-2)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Estimated Escrow </a:t>
            </a:r>
            <a:endParaRPr lang="en-US" u="sng" dirty="0" smtClean="0"/>
          </a:p>
          <a:p>
            <a:r>
              <a:rPr lang="en-US" sz="1200" kern="1200" dirty="0" smtClean="0">
                <a:solidFill>
                  <a:schemeClr val="tx1"/>
                </a:solidFill>
                <a:effectLst/>
                <a:latin typeface="+mn-lt"/>
                <a:ea typeface="+mn-ea"/>
                <a:cs typeface="+mn-cs"/>
              </a:rPr>
              <a:t>disclose the amount the consumer will pay into an escrow account each month under the terms of the legal obligation. (§ 1026.37(c)(2)(iii)) use a rounded number. (§ 1026.37(o)(4)(ii)) If an escrow account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established, disclose “0.” disclose “—” if there will be an escrow account, but the escrow account will be closed during the time-frame attributable to the applicable </a:t>
            </a:r>
            <a:r>
              <a:rPr lang="en-US" sz="1200" b="1" kern="1200" dirty="0" smtClean="0">
                <a:solidFill>
                  <a:schemeClr val="tx1"/>
                </a:solidFill>
                <a:effectLst/>
                <a:latin typeface="+mn-lt"/>
                <a:ea typeface="+mn-ea"/>
                <a:cs typeface="+mn-cs"/>
              </a:rPr>
              <a:t>Periodic Payment</a:t>
            </a:r>
            <a:r>
              <a:rPr lang="en-US" sz="1200" kern="1200" dirty="0" smtClean="0">
                <a:solidFill>
                  <a:schemeClr val="tx1"/>
                </a:solidFill>
                <a:effectLst/>
                <a:latin typeface="+mn-lt"/>
                <a:ea typeface="+mn-ea"/>
                <a:cs typeface="+mn-cs"/>
              </a:rPr>
              <a:t>. (comment 37(c)(2)(iii)-1)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Estimated Total Monthly Payment </a:t>
            </a:r>
            <a:endParaRPr lang="en-US" u="sng" dirty="0" smtClean="0"/>
          </a:p>
          <a:p>
            <a:r>
              <a:rPr lang="en-US" sz="1200" kern="1200" dirty="0" smtClean="0">
                <a:solidFill>
                  <a:schemeClr val="tx1"/>
                </a:solidFill>
                <a:effectLst/>
                <a:latin typeface="+mn-lt"/>
                <a:ea typeface="+mn-ea"/>
                <a:cs typeface="+mn-cs"/>
              </a:rPr>
              <a:t>For each column, disclose the sum of the </a:t>
            </a:r>
            <a:r>
              <a:rPr lang="en-US" sz="1200" b="1" kern="1200" dirty="0" smtClean="0">
                <a:solidFill>
                  <a:schemeClr val="tx1"/>
                </a:solidFill>
                <a:effectLst/>
                <a:latin typeface="+mn-lt"/>
                <a:ea typeface="+mn-ea"/>
                <a:cs typeface="+mn-cs"/>
              </a:rPr>
              <a:t>Principal &amp; Interest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Mortgage Insurance</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Estimated Escrow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Estimated Total Monthly Payment</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1026.37(c)(2)(iv)) The amount is rounded if any of the component amounts are rounded. (§ 1026.37(o)(4)(i)(c))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45</a:t>
            </a:fld>
            <a:endParaRPr lang="en-US" dirty="0"/>
          </a:p>
        </p:txBody>
      </p:sp>
    </p:spTree>
    <p:extLst>
      <p:ext uri="{BB962C8B-B14F-4D97-AF65-F5344CB8AC3E}">
        <p14:creationId xmlns:p14="http://schemas.microsoft.com/office/powerpoint/2010/main" val="157932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Stop after Each Page for a Mini Quiz and do Group Work</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a:t>
            </a:fld>
            <a:endParaRPr lang="en-US" dirty="0"/>
          </a:p>
        </p:txBody>
      </p:sp>
    </p:spTree>
    <p:extLst>
      <p:ext uri="{BB962C8B-B14F-4D97-AF65-F5344CB8AC3E}">
        <p14:creationId xmlns:p14="http://schemas.microsoft.com/office/powerpoint/2010/main" val="2205816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Estimated Taxes, Insurance &amp; Assessments </a:t>
            </a:r>
            <a:endParaRPr lang="en-US" u="sng" dirty="0" smtClean="0"/>
          </a:p>
          <a:p>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Estimated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Insurance &amp; Assessments</a:t>
            </a:r>
            <a:r>
              <a:rPr lang="en-US" sz="1200" kern="1200" dirty="0" smtClean="0">
                <a:solidFill>
                  <a:schemeClr val="tx1"/>
                </a:solidFill>
                <a:effectLst/>
                <a:latin typeface="+mn-lt"/>
                <a:ea typeface="+mn-ea"/>
                <a:cs typeface="+mn-cs"/>
              </a:rPr>
              <a:t>, disclose the total monthly amount due for </a:t>
            </a:r>
            <a:r>
              <a:rPr lang="en-US" sz="1200" b="1" kern="1200" dirty="0" smtClean="0">
                <a:solidFill>
                  <a:schemeClr val="tx1"/>
                </a:solidFill>
                <a:effectLst/>
                <a:latin typeface="+mn-lt"/>
                <a:ea typeface="+mn-ea"/>
                <a:cs typeface="+mn-cs"/>
              </a:rPr>
              <a:t>Property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Homeowner’s Insurance</a:t>
            </a:r>
            <a:r>
              <a:rPr lang="en-US" sz="1200" kern="1200" dirty="0" smtClean="0">
                <a:solidFill>
                  <a:schemeClr val="tx1"/>
                </a:solidFill>
                <a:effectLst/>
                <a:latin typeface="+mn-lt"/>
                <a:ea typeface="+mn-ea"/>
                <a:cs typeface="+mn-cs"/>
              </a:rPr>
              <a:t>, charges imposed by a cooperative, condominium or homeowners association; ground rent; leasehold payments; and certain insurance premiums or charges if required by the lender. (§§ 1026.37(c)(4)(ii), 1026.43(b)(8)) disclose </a:t>
            </a:r>
            <a:r>
              <a:rPr lang="en-US" sz="1200" b="1" kern="1200" dirty="0" smtClean="0">
                <a:solidFill>
                  <a:schemeClr val="tx1"/>
                </a:solidFill>
                <a:effectLst/>
                <a:latin typeface="+mn-lt"/>
                <a:ea typeface="+mn-ea"/>
                <a:cs typeface="+mn-cs"/>
              </a:rPr>
              <a:t>Estimated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Insurance &amp; Assessments </a:t>
            </a:r>
            <a:r>
              <a:rPr lang="en-US" sz="1200" kern="1200" dirty="0" smtClean="0">
                <a:solidFill>
                  <a:schemeClr val="tx1"/>
                </a:solidFill>
                <a:effectLst/>
                <a:latin typeface="+mn-lt"/>
                <a:ea typeface="+mn-ea"/>
                <a:cs typeface="+mn-cs"/>
              </a:rPr>
              <a:t>as a rounded number. (§ 1026.37(o)(4)(i)) </a:t>
            </a:r>
            <a:endParaRPr lang="en-US" dirty="0" smtClean="0"/>
          </a:p>
          <a:p>
            <a:r>
              <a:rPr lang="en-US" sz="1200" b="1" kern="1200" dirty="0" smtClean="0">
                <a:solidFill>
                  <a:schemeClr val="tx1"/>
                </a:solidFill>
                <a:effectLst/>
                <a:latin typeface="+mn-lt"/>
                <a:ea typeface="+mn-ea"/>
                <a:cs typeface="+mn-cs"/>
              </a:rPr>
              <a:t>Homeowner’s Insurance </a:t>
            </a:r>
            <a:r>
              <a:rPr lang="en-US" sz="1200" kern="1200" dirty="0" smtClean="0">
                <a:solidFill>
                  <a:schemeClr val="tx1"/>
                </a:solidFill>
                <a:effectLst/>
                <a:latin typeface="+mn-lt"/>
                <a:ea typeface="+mn-ea"/>
                <a:cs typeface="+mn-cs"/>
              </a:rPr>
              <a:t>is any insurance against loss or damage, or against liability arising out of the property. (§§ 1026.4(b)(8), 1026.37(c)(4)(ii)) The insurance premiums included as </a:t>
            </a:r>
            <a:r>
              <a:rPr lang="en-US" sz="1200" b="1" kern="1200" dirty="0" smtClean="0">
                <a:solidFill>
                  <a:schemeClr val="tx1"/>
                </a:solidFill>
                <a:effectLst/>
                <a:latin typeface="+mn-lt"/>
                <a:ea typeface="+mn-ea"/>
                <a:cs typeface="+mn-cs"/>
              </a:rPr>
              <a:t>Estimated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Insurance &amp; Assessments </a:t>
            </a:r>
            <a:r>
              <a:rPr lang="en-US" sz="1200" kern="1200" dirty="0" smtClean="0">
                <a:solidFill>
                  <a:schemeClr val="tx1"/>
                </a:solidFill>
                <a:effectLst/>
                <a:latin typeface="+mn-lt"/>
                <a:ea typeface="+mn-ea"/>
                <a:cs typeface="+mn-cs"/>
              </a:rPr>
              <a:t>are for credit life, accident, health, or loss-of-income insurance; insurance against loss of or damage to property, or against liability arising out of the ownership or use of property; and debt cancellation or debt suspension coverage.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1026.4(b)(7), (8), (10), 1026.37(c)(4)(ii)) </a:t>
            </a:r>
            <a:endParaRPr lang="en-US" dirty="0" smtClean="0"/>
          </a:p>
          <a:p>
            <a:r>
              <a:rPr lang="en-US" sz="1200" kern="1200" dirty="0" smtClean="0">
                <a:solidFill>
                  <a:schemeClr val="tx1"/>
                </a:solidFill>
                <a:effectLst/>
                <a:latin typeface="+mn-lt"/>
                <a:ea typeface="+mn-ea"/>
                <a:cs typeface="+mn-cs"/>
              </a:rPr>
              <a:t>To calculate </a:t>
            </a:r>
            <a:r>
              <a:rPr lang="en-US" sz="1200" b="1" kern="1200" dirty="0" smtClean="0">
                <a:solidFill>
                  <a:schemeClr val="tx1"/>
                </a:solidFill>
                <a:effectLst/>
                <a:latin typeface="+mn-lt"/>
                <a:ea typeface="+mn-ea"/>
                <a:cs typeface="+mn-cs"/>
              </a:rPr>
              <a:t>Property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Homeowner’s Insurance</a:t>
            </a:r>
            <a:r>
              <a:rPr lang="en-US" sz="1200" kern="1200" dirty="0" smtClean="0">
                <a:solidFill>
                  <a:schemeClr val="tx1"/>
                </a:solidFill>
                <a:effectLst/>
                <a:latin typeface="+mn-lt"/>
                <a:ea typeface="+mn-ea"/>
                <a:cs typeface="+mn-cs"/>
              </a:rPr>
              <a:t>, and other insurance premiums, use the taxable assessed value of the real property securing the transaction after consummation, including the value of any improvements or construction, to the extent known, and the replacement costs of the property over the first year. (§ 1026.37(c)(5)) </a:t>
            </a:r>
            <a:endParaRPr lang="en-US" dirty="0" smtClean="0"/>
          </a:p>
          <a:p>
            <a:r>
              <a:rPr lang="en-US" sz="1200" kern="1200" dirty="0" smtClean="0">
                <a:solidFill>
                  <a:schemeClr val="tx1"/>
                </a:solidFill>
                <a:effectLst/>
                <a:latin typeface="+mn-lt"/>
                <a:ea typeface="+mn-ea"/>
                <a:cs typeface="+mn-cs"/>
              </a:rPr>
              <a:t>Include these amounts as </a:t>
            </a:r>
            <a:r>
              <a:rPr lang="en-US" sz="1200" b="1" kern="1200" dirty="0" smtClean="0">
                <a:solidFill>
                  <a:schemeClr val="tx1"/>
                </a:solidFill>
                <a:effectLst/>
                <a:latin typeface="+mn-lt"/>
                <a:ea typeface="+mn-ea"/>
                <a:cs typeface="+mn-cs"/>
              </a:rPr>
              <a:t>Estimated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Insurance &amp; Assessments </a:t>
            </a:r>
            <a:r>
              <a:rPr lang="en-US" sz="1200" kern="1200" dirty="0" smtClean="0">
                <a:solidFill>
                  <a:schemeClr val="tx1"/>
                </a:solidFill>
                <a:effectLst/>
                <a:latin typeface="+mn-lt"/>
                <a:ea typeface="+mn-ea"/>
                <a:cs typeface="+mn-cs"/>
              </a:rPr>
              <a:t>even if an escrow account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 established under the terms of the legal obligation. </a:t>
            </a:r>
            <a:endParaRPr lang="en-US" dirty="0" smtClean="0"/>
          </a:p>
          <a:p>
            <a:r>
              <a:rPr lang="en-US" sz="1200" kern="1200" dirty="0" smtClean="0">
                <a:solidFill>
                  <a:schemeClr val="tx1"/>
                </a:solidFill>
                <a:effectLst/>
                <a:latin typeface="+mn-lt"/>
                <a:ea typeface="+mn-ea"/>
                <a:cs typeface="+mn-cs"/>
              </a:rPr>
              <a:t>By the use of checkboxes, disclose if </a:t>
            </a:r>
            <a:r>
              <a:rPr lang="en-US" sz="1200" b="1" kern="1200" dirty="0" smtClean="0">
                <a:solidFill>
                  <a:schemeClr val="tx1"/>
                </a:solidFill>
                <a:effectLst/>
                <a:latin typeface="+mn-lt"/>
                <a:ea typeface="+mn-ea"/>
                <a:cs typeface="+mn-cs"/>
              </a:rPr>
              <a:t>Property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Homeowner’s Insurance</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required charges will be paid from an escrow account established under the terms of the legal obligation under the heading </a:t>
            </a:r>
            <a:r>
              <a:rPr lang="en-US" sz="1200" b="1" kern="1200" dirty="0" smtClean="0">
                <a:solidFill>
                  <a:schemeClr val="tx1"/>
                </a:solidFill>
                <a:effectLst/>
                <a:latin typeface="+mn-lt"/>
                <a:ea typeface="+mn-ea"/>
                <a:cs typeface="+mn-cs"/>
              </a:rPr>
              <a:t>“This estimate includes”</a:t>
            </a:r>
            <a:r>
              <a:rPr lang="en-US" sz="1200" kern="1200" dirty="0" smtClean="0">
                <a:solidFill>
                  <a:schemeClr val="tx1"/>
                </a:solidFill>
                <a:effectLst/>
                <a:latin typeface="+mn-lt"/>
                <a:ea typeface="+mn-ea"/>
                <a:cs typeface="+mn-cs"/>
              </a:rPr>
              <a:t>. When applicable, describe briefly the type of charge to the right of the word </a:t>
            </a:r>
            <a:r>
              <a:rPr lang="en-US" sz="1200" b="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If there is more than one </a:t>
            </a:r>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charge, disclose one type and the phrase </a:t>
            </a:r>
            <a:r>
              <a:rPr lang="en-US" sz="1200" b="1" kern="1200" dirty="0" smtClean="0">
                <a:solidFill>
                  <a:schemeClr val="tx1"/>
                </a:solidFill>
                <a:effectLst/>
                <a:latin typeface="+mn-lt"/>
                <a:ea typeface="+mn-ea"/>
                <a:cs typeface="+mn-cs"/>
              </a:rPr>
              <a:t>and additional charges</a:t>
            </a:r>
            <a:r>
              <a:rPr lang="en-US" sz="1200" kern="1200" dirty="0" smtClean="0">
                <a:solidFill>
                  <a:schemeClr val="tx1"/>
                </a:solidFill>
                <a:effectLst/>
                <a:latin typeface="+mn-lt"/>
                <a:ea typeface="+mn-ea"/>
                <a:cs typeface="+mn-cs"/>
              </a:rPr>
              <a:t>. (comment 37(c)(4)(iv)-1) </a:t>
            </a:r>
            <a:endParaRPr lang="en-US" dirty="0" smtClean="0"/>
          </a:p>
          <a:p>
            <a:r>
              <a:rPr lang="en-US" sz="1200" kern="1200" dirty="0" smtClean="0">
                <a:solidFill>
                  <a:schemeClr val="tx1"/>
                </a:solidFill>
                <a:effectLst/>
                <a:latin typeface="+mn-lt"/>
                <a:ea typeface="+mn-ea"/>
                <a:cs typeface="+mn-cs"/>
              </a:rPr>
              <a:t>under a heading of </a:t>
            </a:r>
            <a:r>
              <a:rPr lang="en-US" sz="1200" b="1" kern="1200" dirty="0" smtClean="0">
                <a:solidFill>
                  <a:schemeClr val="tx1"/>
                </a:solidFill>
                <a:effectLst/>
                <a:latin typeface="+mn-lt"/>
                <a:ea typeface="+mn-ea"/>
                <a:cs typeface="+mn-cs"/>
              </a:rPr>
              <a:t>In Escrow?</a:t>
            </a:r>
            <a:r>
              <a:rPr lang="en-US" sz="1200" kern="1200" dirty="0" smtClean="0">
                <a:solidFill>
                  <a:schemeClr val="tx1"/>
                </a:solidFill>
                <a:effectLst/>
                <a:latin typeface="+mn-lt"/>
                <a:ea typeface="+mn-ea"/>
                <a:cs typeface="+mn-cs"/>
              </a:rPr>
              <a:t>: disclose </a:t>
            </a:r>
            <a:r>
              <a:rPr lang="en-US" sz="1200" b="1" kern="1200" dirty="0" smtClean="0">
                <a:solidFill>
                  <a:schemeClr val="tx1"/>
                </a:solidFill>
                <a:effectLst/>
                <a:latin typeface="+mn-lt"/>
                <a:ea typeface="+mn-ea"/>
                <a:cs typeface="+mn-cs"/>
              </a:rPr>
              <a:t>Yes </a:t>
            </a:r>
            <a:r>
              <a:rPr lang="en-US" sz="1200" kern="1200" dirty="0" smtClean="0">
                <a:solidFill>
                  <a:schemeClr val="tx1"/>
                </a:solidFill>
                <a:effectLst/>
                <a:latin typeface="+mn-lt"/>
                <a:ea typeface="+mn-ea"/>
                <a:cs typeface="+mn-cs"/>
              </a:rPr>
              <a:t>when an escrow account will be established that will pay the item; or disclose </a:t>
            </a:r>
            <a:r>
              <a:rPr lang="en-US" sz="1200" b="1" kern="1200" dirty="0" smtClean="0">
                <a:solidFill>
                  <a:schemeClr val="tx1"/>
                </a:solidFill>
                <a:effectLst/>
                <a:latin typeface="+mn-lt"/>
                <a:ea typeface="+mn-ea"/>
                <a:cs typeface="+mn-cs"/>
              </a:rPr>
              <a:t>No </a:t>
            </a:r>
            <a:r>
              <a:rPr lang="en-US" sz="1200" kern="1200" dirty="0" smtClean="0">
                <a:solidFill>
                  <a:schemeClr val="tx1"/>
                </a:solidFill>
                <a:effectLst/>
                <a:latin typeface="+mn-lt"/>
                <a:ea typeface="+mn-ea"/>
                <a:cs typeface="+mn-cs"/>
              </a:rPr>
              <a:t>when an escrow account will not be established under the terms of the legal obligation for </a:t>
            </a:r>
            <a:r>
              <a:rPr lang="en-US" sz="1200" b="1" kern="1200" dirty="0" smtClean="0">
                <a:solidFill>
                  <a:schemeClr val="tx1"/>
                </a:solidFill>
                <a:effectLst/>
                <a:latin typeface="+mn-lt"/>
                <a:ea typeface="+mn-ea"/>
                <a:cs typeface="+mn-cs"/>
              </a:rPr>
              <a:t>Property Taxes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Homeowner’s Insurance</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 If more than one item is disclosed as </a:t>
            </a:r>
            <a:r>
              <a:rPr lang="en-US" sz="1200" b="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 disclose </a:t>
            </a:r>
            <a:r>
              <a:rPr lang="en-US" sz="1200" b="1" kern="1200" dirty="0" smtClean="0">
                <a:solidFill>
                  <a:schemeClr val="tx1"/>
                </a:solidFill>
                <a:effectLst/>
                <a:latin typeface="+mn-lt"/>
                <a:ea typeface="+mn-ea"/>
                <a:cs typeface="+mn-cs"/>
              </a:rPr>
              <a:t>Yes, Some </a:t>
            </a:r>
            <a:r>
              <a:rPr lang="en-US" sz="1200" kern="1200" dirty="0" smtClean="0">
                <a:solidFill>
                  <a:schemeClr val="tx1"/>
                </a:solidFill>
                <a:effectLst/>
                <a:latin typeface="+mn-lt"/>
                <a:ea typeface="+mn-ea"/>
                <a:cs typeface="+mn-cs"/>
              </a:rPr>
              <a:t>when one item is included and another is </a:t>
            </a:r>
            <a:r>
              <a:rPr lang="en-US" sz="1200" b="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(comment 37(c)(4)(iv)-2)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46</a:t>
            </a:fld>
            <a:endParaRPr lang="en-US" dirty="0"/>
          </a:p>
        </p:txBody>
      </p:sp>
    </p:spTree>
    <p:extLst>
      <p:ext uri="{BB962C8B-B14F-4D97-AF65-F5344CB8AC3E}">
        <p14:creationId xmlns:p14="http://schemas.microsoft.com/office/powerpoint/2010/main" val="1579323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The Costs at Closing table shows: </a:t>
            </a:r>
            <a:endParaRPr lang="en-US" b="1" u="sng" dirty="0" smtClean="0"/>
          </a:p>
          <a:p>
            <a:r>
              <a:rPr lang="en-US" sz="1200" b="1" kern="1200" dirty="0" smtClean="0">
                <a:solidFill>
                  <a:schemeClr val="tx1"/>
                </a:solidFill>
                <a:effectLst/>
                <a:latin typeface="+mn-lt"/>
                <a:ea typeface="+mn-ea"/>
                <a:cs typeface="+mn-cs"/>
              </a:rPr>
              <a:t>Estimated Closing Costs </a:t>
            </a:r>
            <a:r>
              <a:rPr lang="en-US" sz="1200" kern="1200" dirty="0" smtClean="0">
                <a:solidFill>
                  <a:schemeClr val="tx1"/>
                </a:solidFill>
                <a:effectLst/>
                <a:latin typeface="+mn-lt"/>
                <a:ea typeface="+mn-ea"/>
                <a:cs typeface="+mn-cs"/>
              </a:rPr>
              <a:t>are calculated in the same manner as the </a:t>
            </a:r>
            <a:r>
              <a:rPr lang="en-US" sz="1200" b="1" kern="1200" dirty="0" smtClean="0">
                <a:solidFill>
                  <a:schemeClr val="tx1"/>
                </a:solidFill>
                <a:effectLst/>
                <a:latin typeface="+mn-lt"/>
                <a:ea typeface="+mn-ea"/>
                <a:cs typeface="+mn-cs"/>
              </a:rPr>
              <a:t>Total Closing</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Costs </a:t>
            </a:r>
            <a:r>
              <a:rPr lang="en-US" sz="1200" kern="1200" dirty="0" smtClean="0">
                <a:solidFill>
                  <a:schemeClr val="tx1"/>
                </a:solidFill>
                <a:effectLst/>
                <a:latin typeface="+mn-lt"/>
                <a:ea typeface="+mn-ea"/>
                <a:cs typeface="+mn-cs"/>
              </a:rPr>
              <a:t>disclosed on page 2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(See section 2.3.1 below) 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are also itemized to show from page 2 of the Loan Estimate: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total of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table,</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total of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and</a:t>
            </a:r>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Lender Credits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subheading. (§ 1026.37(d)(1)(i))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estimated amount of cash the consumer will be expected to pay at closing is also shown as </a:t>
            </a:r>
            <a:r>
              <a:rPr lang="en-US" sz="1200" b="1" kern="1200" dirty="0" smtClean="0">
                <a:solidFill>
                  <a:schemeClr val="tx1"/>
                </a:solidFill>
                <a:effectLst/>
                <a:latin typeface="+mn-lt"/>
                <a:ea typeface="+mn-ea"/>
                <a:cs typeface="+mn-cs"/>
              </a:rPr>
              <a:t>Estimated Cash to Close</a:t>
            </a:r>
            <a:r>
              <a:rPr lang="en-US" sz="1200" kern="1200" dirty="0" smtClean="0">
                <a:solidFill>
                  <a:schemeClr val="tx1"/>
                </a:solidFill>
                <a:effectLst/>
                <a:latin typeface="+mn-lt"/>
                <a:ea typeface="+mn-ea"/>
                <a:cs typeface="+mn-cs"/>
              </a:rPr>
              <a:t>. This amount is the same as the </a:t>
            </a:r>
            <a:r>
              <a:rPr lang="en-US" sz="1200" b="1" kern="1200" dirty="0" smtClean="0">
                <a:solidFill>
                  <a:schemeClr val="tx1"/>
                </a:solidFill>
                <a:effectLst/>
                <a:latin typeface="+mn-lt"/>
                <a:ea typeface="+mn-ea"/>
                <a:cs typeface="+mn-cs"/>
              </a:rPr>
              <a:t>Estimated Cash to Close</a:t>
            </a:r>
            <a:r>
              <a:rPr lang="en-US" sz="1200" kern="1200" dirty="0" smtClean="0">
                <a:solidFill>
                  <a:schemeClr val="tx1"/>
                </a:solidFill>
                <a:effectLst/>
                <a:latin typeface="+mn-lt"/>
                <a:ea typeface="+mn-ea"/>
                <a:cs typeface="+mn-cs"/>
              </a:rPr>
              <a:t>, from the </a:t>
            </a:r>
            <a:r>
              <a:rPr lang="en-US" sz="1200" b="1" kern="1200" dirty="0" smtClean="0">
                <a:solidFill>
                  <a:schemeClr val="tx1"/>
                </a:solidFill>
                <a:effectLst/>
                <a:latin typeface="+mn-lt"/>
                <a:ea typeface="+mn-ea"/>
                <a:cs typeface="+mn-cs"/>
              </a:rPr>
              <a:t>Calculating Cash to Close </a:t>
            </a:r>
            <a:r>
              <a:rPr lang="en-US" sz="1200" kern="1200" dirty="0" smtClean="0">
                <a:solidFill>
                  <a:schemeClr val="tx1"/>
                </a:solidFill>
                <a:effectLst/>
                <a:latin typeface="+mn-lt"/>
                <a:ea typeface="+mn-ea"/>
                <a:cs typeface="+mn-cs"/>
              </a:rPr>
              <a:t>table on page 2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 37(d)(1)(ii))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47</a:t>
            </a:fld>
            <a:endParaRPr lang="en-US" dirty="0"/>
          </a:p>
        </p:txBody>
      </p:sp>
    </p:spTree>
    <p:extLst>
      <p:ext uri="{BB962C8B-B14F-4D97-AF65-F5344CB8AC3E}">
        <p14:creationId xmlns:p14="http://schemas.microsoft.com/office/powerpoint/2010/main" val="1579323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transactions without a seller, an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together with an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on page 2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can be used in place of the costs at closing table shown above.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1026.37(d)(2))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contains a variation that places checkboxes with </a:t>
            </a:r>
            <a:r>
              <a:rPr lang="en-US" sz="1200" b="1" kern="1200" dirty="0" smtClean="0">
                <a:solidFill>
                  <a:schemeClr val="tx1"/>
                </a:solidFill>
                <a:effectLst/>
                <a:latin typeface="+mn-lt"/>
                <a:ea typeface="+mn-ea"/>
                <a:cs typeface="+mn-cs"/>
              </a:rPr>
              <a:t>Estimated Cash to Close </a:t>
            </a:r>
            <a:r>
              <a:rPr lang="en-US" sz="1200" kern="1200" dirty="0" smtClean="0">
                <a:solidFill>
                  <a:schemeClr val="tx1"/>
                </a:solidFill>
                <a:effectLst/>
                <a:latin typeface="+mn-lt"/>
                <a:ea typeface="+mn-ea"/>
                <a:cs typeface="+mn-cs"/>
              </a:rPr>
              <a:t>in order to indicate whether the cash is due from or to the consumer. (comment 37(d)(2)-2) If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is used, then the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on page 2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also must be used. (comment 37(d)(2)-1)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48</a:t>
            </a:fld>
            <a:endParaRPr lang="en-US" dirty="0"/>
          </a:p>
        </p:txBody>
      </p:sp>
    </p:spTree>
    <p:extLst>
      <p:ext uri="{BB962C8B-B14F-4D97-AF65-F5344CB8AC3E}">
        <p14:creationId xmlns:p14="http://schemas.microsoft.com/office/powerpoint/2010/main" val="1579323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Page two is entirely dedicated to the closing cost details. Again, novice borrowers particularly low-income first time borrowers struggle with the understanding the “cost” or price of borrowing. This does go back to the original RESPA &amp; TILA acts. The page set up is different, but a lot of the information is the same. The information is the same just the organization and presentation</a:t>
            </a:r>
            <a:r>
              <a:rPr lang="en-US" baseline="0" dirty="0" smtClean="0">
                <a:ea typeface="ＭＳ Ｐゴシック" charset="0"/>
                <a:cs typeface="ＭＳ Ｐゴシック" charset="0"/>
              </a:rPr>
              <a:t> is different. </a:t>
            </a:r>
            <a:endParaRPr lang="en-US" dirty="0" smtClean="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five general sections: Itemization of LOAN Costs, Itemization of OTHER COSTS, Calculating Cash to Close,</a:t>
            </a:r>
            <a:r>
              <a:rPr lang="en-US" baseline="0" dirty="0" smtClean="0"/>
              <a:t> and then two tables: an Adjustable Payment Table (if there are adjustable monthly payments) and Adjustable Interest Rate (AIR) table if there are adjustable interest rates. </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49</a:t>
            </a:fld>
            <a:endParaRPr lang="en-US" dirty="0"/>
          </a:p>
        </p:txBody>
      </p:sp>
    </p:spTree>
    <p:extLst>
      <p:ext uri="{BB962C8B-B14F-4D97-AF65-F5344CB8AC3E}">
        <p14:creationId xmlns:p14="http://schemas.microsoft.com/office/powerpoint/2010/main" val="384062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Up to four main categories of costs are disclosed on page 2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b="1" kern="1200" dirty="0" smtClean="0">
                <a:solidFill>
                  <a:schemeClr val="tx1"/>
                </a:solidFill>
                <a:effectLst/>
                <a:latin typeface="+mn-lt"/>
                <a:ea typeface="+mn-ea"/>
                <a:cs typeface="+mn-cs"/>
              </a:rPr>
              <a:t>A good-faith itemization of the Loan Costs and Other Costs associated with the loan. (§ 1026.37(f) and (g)) </a:t>
            </a:r>
          </a:p>
          <a:p>
            <a:pPr marL="171450" indent="-171450">
              <a:buFont typeface="Arial"/>
              <a:buChar char="•"/>
            </a:pPr>
            <a:r>
              <a:rPr lang="en-US" sz="1200" b="1" kern="1200" dirty="0" smtClean="0">
                <a:solidFill>
                  <a:schemeClr val="tx1"/>
                </a:solidFill>
                <a:effectLst/>
                <a:latin typeface="+mn-lt"/>
                <a:ea typeface="+mn-ea"/>
                <a:cs typeface="+mn-cs"/>
              </a:rPr>
              <a:t>A Calculating Cash to Close table that shows how the amount of cash needed at closing is calculated. (§ 1026.37(h)) </a:t>
            </a:r>
          </a:p>
          <a:p>
            <a:pPr marL="171450" indent="-171450">
              <a:buFont typeface="Arial"/>
              <a:buChar char="•"/>
            </a:pPr>
            <a:r>
              <a:rPr lang="en-US" sz="1200" b="1" kern="1200" dirty="0" smtClean="0">
                <a:solidFill>
                  <a:schemeClr val="tx1"/>
                </a:solidFill>
                <a:effectLst/>
                <a:latin typeface="+mn-lt"/>
                <a:ea typeface="+mn-ea"/>
                <a:cs typeface="+mn-cs"/>
              </a:rPr>
              <a:t>For transactions with adjustable monthly payments, an Adjustable Payments (AP) Table with relevant information about how the monthly payments will change. (§ 1026.37(i)) </a:t>
            </a:r>
          </a:p>
          <a:p>
            <a:pPr marL="171450" indent="-171450">
              <a:buFont typeface="Arial"/>
              <a:buChar char="•"/>
            </a:pPr>
            <a:r>
              <a:rPr lang="en-US" sz="1200" b="1" kern="1200" dirty="0" smtClean="0">
                <a:solidFill>
                  <a:schemeClr val="tx1"/>
                </a:solidFill>
                <a:effectLst/>
                <a:latin typeface="+mn-lt"/>
                <a:ea typeface="+mn-ea"/>
                <a:cs typeface="+mn-cs"/>
              </a:rPr>
              <a:t>For transactions with adjustable interest rates, an Adjustable Interest Rate (AIR) Table with relevant information about how the interest rate will change. (§ 1026.37(j)) </a:t>
            </a:r>
          </a:p>
          <a:p>
            <a:pPr marL="171450" indent="-171450">
              <a:buFont typeface="Arial"/>
              <a:buChar char="•"/>
            </a:pP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items associated with the mortgage are broken down into two general types,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a:t>
            </a:r>
            <a:r>
              <a:rPr lang="en-US" sz="1200" kern="1200" dirty="0" smtClean="0">
                <a:solidFill>
                  <a:schemeClr val="tx1"/>
                </a:solidFill>
                <a:effectLst/>
                <a:latin typeface="+mn-lt"/>
                <a:ea typeface="+mn-ea"/>
                <a:cs typeface="+mn-cs"/>
              </a:rPr>
              <a:t>. generally,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are those costs paid by the consumer to the creditor and third-party providers of services the creditor requires to be obtained by the consumer during the origination of the loan. (§ 1026.37(f))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include taxes, governmental recording fees, and certain other payments involved in the real estate closing process. (§ 1026.37(g)) </a:t>
            </a:r>
            <a:endParaRPr lang="en-US" dirty="0" smtClean="0"/>
          </a:p>
          <a:p>
            <a:r>
              <a:rPr lang="en-US" sz="1200" kern="1200" dirty="0" smtClean="0">
                <a:solidFill>
                  <a:schemeClr val="tx1"/>
                </a:solidFill>
                <a:effectLst/>
                <a:latin typeface="+mn-lt"/>
                <a:ea typeface="+mn-ea"/>
                <a:cs typeface="+mn-cs"/>
              </a:rPr>
              <a:t>Items that are a component of title insurance or are for conducting the closing must include the introductory description of </a:t>
            </a:r>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 (§§ 1026.37(f)(2)(i), (g)(4)(i)) </a:t>
            </a:r>
            <a:endParaRPr lang="en-US" dirty="0" smtClean="0"/>
          </a:p>
          <a:p>
            <a:r>
              <a:rPr lang="en-US" sz="1200" kern="1200" dirty="0" smtClean="0">
                <a:solidFill>
                  <a:schemeClr val="tx1"/>
                </a:solidFill>
                <a:effectLst/>
                <a:latin typeface="+mn-lt"/>
                <a:ea typeface="+mn-ea"/>
                <a:cs typeface="+mn-cs"/>
              </a:rPr>
              <a:t>If State law requires additional disclosures, those additional disclosures are made on a document whose pages are separate from,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presented as part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(comments 37(f)(6)-1, 37(g)(8)-1) </a:t>
            </a:r>
          </a:p>
          <a:p>
            <a:endParaRPr lang="en-US" dirty="0" smtClean="0"/>
          </a:p>
          <a:p>
            <a:r>
              <a:rPr lang="en-US" sz="1200" kern="1200" dirty="0" smtClean="0">
                <a:solidFill>
                  <a:schemeClr val="tx1"/>
                </a:solidFill>
                <a:effectLst/>
                <a:latin typeface="+mn-lt"/>
                <a:ea typeface="+mn-ea"/>
                <a:cs typeface="+mn-cs"/>
              </a:rPr>
              <a:t>The amounts disclosed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are rounded to the nearest whole dollar. The daily amount of </a:t>
            </a:r>
            <a:r>
              <a:rPr lang="en-US" sz="1200" b="1" kern="1200" dirty="0" smtClean="0">
                <a:solidFill>
                  <a:schemeClr val="tx1"/>
                </a:solidFill>
                <a:effectLst/>
                <a:latin typeface="+mn-lt"/>
                <a:ea typeface="+mn-ea"/>
                <a:cs typeface="+mn-cs"/>
              </a:rPr>
              <a:t>Prepaid Interest </a:t>
            </a:r>
            <a:r>
              <a:rPr lang="en-US" sz="1200" kern="1200" dirty="0" smtClean="0">
                <a:solidFill>
                  <a:schemeClr val="tx1"/>
                </a:solidFill>
                <a:effectLst/>
                <a:latin typeface="+mn-lt"/>
                <a:ea typeface="+mn-ea"/>
                <a:cs typeface="+mn-cs"/>
              </a:rPr>
              <a:t>and the monthly amounts for the items in the </a:t>
            </a:r>
            <a:r>
              <a:rPr lang="en-US" sz="1200" b="1" kern="1200" dirty="0" smtClean="0">
                <a:solidFill>
                  <a:schemeClr val="tx1"/>
                </a:solidFill>
                <a:effectLst/>
                <a:latin typeface="+mn-lt"/>
                <a:ea typeface="+mn-ea"/>
                <a:cs typeface="+mn-cs"/>
              </a:rPr>
              <a:t>Initial Escrow Payment at Closing </a:t>
            </a:r>
            <a:r>
              <a:rPr lang="en-US" sz="1200" kern="1200" dirty="0" smtClean="0">
                <a:solidFill>
                  <a:schemeClr val="tx1"/>
                </a:solidFill>
                <a:effectLst/>
                <a:latin typeface="+mn-lt"/>
                <a:ea typeface="+mn-ea"/>
                <a:cs typeface="+mn-cs"/>
              </a:rPr>
              <a:t>in the labels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rounded, but the calculated amounts for those items are rounded to the nearest whole dollar. (§ 1026.37(o)(4)) </a:t>
            </a:r>
            <a:endParaRPr lang="en-US"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tables are further broken down in the next subsection.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50</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Generally, Loan Costs are those costs paid by the consumer to the creditor and third-party providers of services the creditor requires to be obtained by the consumer during the origination of the loan. (§ 1026.37(f)). Other Costs include taxes, governmental recording fees, and certain other payments involved in the real estate closing process. (§ 1026.37(g))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51</a:t>
            </a:fld>
            <a:endParaRPr lang="en-US" dirty="0"/>
          </a:p>
        </p:txBody>
      </p:sp>
    </p:spTree>
    <p:extLst>
      <p:ext uri="{BB962C8B-B14F-4D97-AF65-F5344CB8AC3E}">
        <p14:creationId xmlns:p14="http://schemas.microsoft.com/office/powerpoint/2010/main" val="1796136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Origination Charges </a:t>
            </a:r>
            <a:endParaRPr lang="en-US" b="1" u="sng" dirty="0" smtClean="0"/>
          </a:p>
          <a:p>
            <a:r>
              <a:rPr lang="en-US" sz="1200" b="1" kern="1200" dirty="0" smtClean="0">
                <a:solidFill>
                  <a:schemeClr val="tx1"/>
                </a:solidFill>
                <a:effectLst/>
                <a:latin typeface="+mn-lt"/>
                <a:ea typeface="+mn-ea"/>
                <a:cs typeface="+mn-cs"/>
              </a:rPr>
              <a:t>Origination Charges </a:t>
            </a:r>
            <a:r>
              <a:rPr lang="en-US" sz="1200" kern="1200" dirty="0" smtClean="0">
                <a:solidFill>
                  <a:schemeClr val="tx1"/>
                </a:solidFill>
                <a:effectLst/>
                <a:latin typeface="+mn-lt"/>
                <a:ea typeface="+mn-ea"/>
                <a:cs typeface="+mn-cs"/>
              </a:rPr>
              <a:t>are items the consumer will pay to each creditor and loan </a:t>
            </a:r>
            <a:endParaRPr lang="en-US" dirty="0" smtClean="0"/>
          </a:p>
          <a:p>
            <a:r>
              <a:rPr lang="en-US" sz="1200" kern="1200" dirty="0" smtClean="0">
                <a:solidFill>
                  <a:schemeClr val="tx1"/>
                </a:solidFill>
                <a:effectLst/>
                <a:latin typeface="+mn-lt"/>
                <a:ea typeface="+mn-ea"/>
                <a:cs typeface="+mn-cs"/>
              </a:rPr>
              <a:t>originator for originating and extending credit. (§ 1026.37(f)(1)) </a:t>
            </a:r>
            <a:endParaRPr lang="en-US" dirty="0" smtClean="0"/>
          </a:p>
          <a:p>
            <a:r>
              <a:rPr lang="en-US" sz="1200" kern="1200" dirty="0" smtClean="0">
                <a:solidFill>
                  <a:schemeClr val="tx1"/>
                </a:solidFill>
                <a:effectLst/>
                <a:latin typeface="+mn-lt"/>
                <a:ea typeface="+mn-ea"/>
                <a:cs typeface="+mn-cs"/>
              </a:rPr>
              <a:t>First, include the amount paid, if any, by the consumer to the creditor to reduce the interest rate (sometimes referred to as “points”) as both a percentage of the loan amount and a dollar amount. (§ 1026.37(f)(1)(i)) If no points are charged, then leave blank both the percentage of points stated in the label and the dollar amount. (comment 37(f)(1)-4) </a:t>
            </a:r>
          </a:p>
          <a:p>
            <a:endParaRPr lang="en-US" dirty="0" smtClean="0"/>
          </a:p>
          <a:p>
            <a:r>
              <a:rPr lang="en-US" sz="1200" kern="1200" dirty="0" smtClean="0">
                <a:solidFill>
                  <a:schemeClr val="tx1"/>
                </a:solidFill>
                <a:effectLst/>
                <a:latin typeface="+mn-lt"/>
                <a:ea typeface="+mn-ea"/>
                <a:cs typeface="+mn-cs"/>
              </a:rPr>
              <a:t>Any other items that the consumer will pay to the creditor and loan originator may also be disclosed, up to 13 individual items. (§ 1026.37(f)(1)(ii)) If there are more than 13 </a:t>
            </a:r>
            <a:r>
              <a:rPr lang="en-US" sz="1200" b="1" kern="1200" dirty="0" smtClean="0">
                <a:solidFill>
                  <a:schemeClr val="tx1"/>
                </a:solidFill>
                <a:effectLst/>
                <a:latin typeface="+mn-lt"/>
                <a:ea typeface="+mn-ea"/>
                <a:cs typeface="+mn-cs"/>
              </a:rPr>
              <a:t>Origination Charges</a:t>
            </a:r>
            <a:r>
              <a:rPr lang="en-US" sz="1200" kern="1200" dirty="0" smtClean="0">
                <a:solidFill>
                  <a:schemeClr val="tx1"/>
                </a:solidFill>
                <a:effectLst/>
                <a:latin typeface="+mn-lt"/>
                <a:ea typeface="+mn-ea"/>
                <a:cs typeface="+mn-cs"/>
              </a:rPr>
              <a:t>, disclose the total amount of the items that exceed 12 as </a:t>
            </a:r>
            <a:r>
              <a:rPr lang="en-US" sz="1200" b="1" kern="1200" dirty="0" smtClean="0">
                <a:solidFill>
                  <a:schemeClr val="tx1"/>
                </a:solidFill>
                <a:effectLst/>
                <a:latin typeface="+mn-lt"/>
                <a:ea typeface="+mn-ea"/>
                <a:cs typeface="+mn-cs"/>
              </a:rPr>
              <a:t>Additional Charges</a:t>
            </a:r>
            <a:r>
              <a:rPr lang="en-US" sz="1200" kern="1200" dirty="0" smtClean="0">
                <a:solidFill>
                  <a:schemeClr val="tx1"/>
                </a:solidFill>
                <a:effectLst/>
                <a:latin typeface="+mn-lt"/>
                <a:ea typeface="+mn-ea"/>
                <a:cs typeface="+mn-cs"/>
              </a:rPr>
              <a:t>. (§ 1026.37(f)(6)(i)) describe the items, other than for points paid, using terminology that clearly and conspicuously describes the service that is disclosed. (comment 37(f)(1)-3) </a:t>
            </a:r>
          </a:p>
          <a:p>
            <a:endParaRPr lang="en-US" dirty="0" smtClean="0"/>
          </a:p>
          <a:p>
            <a:r>
              <a:rPr lang="en-US" sz="1200" kern="1200" dirty="0" smtClean="0">
                <a:solidFill>
                  <a:schemeClr val="tx1"/>
                </a:solidFill>
                <a:effectLst/>
                <a:latin typeface="+mn-lt"/>
                <a:ea typeface="+mn-ea"/>
                <a:cs typeface="+mn-cs"/>
              </a:rPr>
              <a:t>The following items should be itemized separately in the </a:t>
            </a:r>
            <a:r>
              <a:rPr lang="en-US" sz="1200" b="1" kern="1200" dirty="0" smtClean="0">
                <a:solidFill>
                  <a:schemeClr val="tx1"/>
                </a:solidFill>
                <a:effectLst/>
                <a:latin typeface="+mn-lt"/>
                <a:ea typeface="+mn-ea"/>
                <a:cs typeface="+mn-cs"/>
              </a:rPr>
              <a:t>Origination Charges </a:t>
            </a:r>
            <a:r>
              <a:rPr lang="en-US" sz="1200" kern="1200" dirty="0" smtClean="0">
                <a:solidFill>
                  <a:schemeClr val="tx1"/>
                </a:solidFill>
                <a:effectLst/>
                <a:latin typeface="+mn-lt"/>
                <a:ea typeface="+mn-ea"/>
                <a:cs typeface="+mn-cs"/>
              </a:rPr>
              <a:t>subheading: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Compensation paid directly by a consumer to a loan originator that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also the creditor; or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Any charge imposed to pay for a loan level pricing adjustment assessed on the creditor that is passed on to the consumer as a cost at consummation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as an adjustment to the interest rate. (comment 37(f)(1)-5) </a:t>
            </a:r>
            <a:endParaRPr lang="en-US" dirty="0" smtClean="0"/>
          </a:p>
          <a:p>
            <a:pPr marL="0" indent="0">
              <a:buFont typeface="Arial"/>
              <a:buNone/>
            </a:pPr>
            <a:r>
              <a:rPr lang="en-US" sz="1200" kern="1200" dirty="0" smtClean="0">
                <a:solidFill>
                  <a:schemeClr val="tx1"/>
                </a:solidFill>
                <a:effectLst/>
                <a:latin typeface="+mn-lt"/>
                <a:ea typeface="+mn-ea"/>
                <a:cs typeface="+mn-cs"/>
              </a:rPr>
              <a:t>Only items paid directly by the consumer to compensate a loan originator are </a:t>
            </a:r>
            <a:r>
              <a:rPr lang="en-US" sz="1200" b="1" kern="1200" dirty="0" smtClean="0">
                <a:solidFill>
                  <a:schemeClr val="tx1"/>
                </a:solidFill>
                <a:effectLst/>
                <a:latin typeface="+mn-lt"/>
                <a:ea typeface="+mn-ea"/>
                <a:cs typeface="+mn-cs"/>
              </a:rPr>
              <a:t>Origination Charges</a:t>
            </a:r>
            <a:r>
              <a:rPr lang="en-US" sz="1200" kern="1200" dirty="0" smtClean="0">
                <a:solidFill>
                  <a:schemeClr val="tx1"/>
                </a:solidFill>
                <a:effectLst/>
                <a:latin typeface="+mn-lt"/>
                <a:ea typeface="+mn-ea"/>
                <a:cs typeface="+mn-cs"/>
              </a:rPr>
              <a:t>.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 compensation to a loan originator paid indirectly by a creditor through the interest rate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37(f)(1)-2) </a:t>
            </a:r>
          </a:p>
          <a:p>
            <a:pPr marL="171450" indent="-171450">
              <a:buFont typeface="Arial"/>
              <a:buChar char="•"/>
            </a:pPr>
            <a:endParaRPr lang="en-US" sz="1200" kern="1200" dirty="0" smtClean="0">
              <a:solidFill>
                <a:schemeClr val="tx1"/>
              </a:solidFill>
              <a:effectLst/>
              <a:latin typeface="+mn-lt"/>
              <a:ea typeface="+mn-ea"/>
              <a:cs typeface="+mn-cs"/>
            </a:endParaRPr>
          </a:p>
          <a:p>
            <a:pPr marL="0" indent="0">
              <a:buFont typeface="Arial"/>
              <a:buNone/>
            </a:pPr>
            <a:r>
              <a:rPr lang="en-US" sz="1200" b="1" u="sng" kern="1200" dirty="0" smtClean="0">
                <a:solidFill>
                  <a:schemeClr val="tx1"/>
                </a:solidFill>
                <a:effectLst/>
                <a:latin typeface="+mn-lt"/>
                <a:ea typeface="+mn-ea"/>
                <a:cs typeface="+mn-cs"/>
              </a:rPr>
              <a:t>Services You Cannot Shop For </a:t>
            </a:r>
            <a:endParaRPr lang="en-US" b="1" u="sng" dirty="0" smtClean="0"/>
          </a:p>
          <a:p>
            <a:pPr marL="0" indent="0">
              <a:buFont typeface="Arial"/>
              <a:buNone/>
            </a:pPr>
            <a:r>
              <a:rPr lang="en-US" sz="1200" b="1" kern="1200" dirty="0" smtClean="0">
                <a:solidFill>
                  <a:schemeClr val="tx1"/>
                </a:solidFill>
                <a:effectLst/>
                <a:latin typeface="+mn-lt"/>
                <a:ea typeface="+mn-ea"/>
                <a:cs typeface="+mn-cs"/>
              </a:rPr>
              <a:t>Services You Cannot Shop For </a:t>
            </a:r>
            <a:r>
              <a:rPr lang="en-US" sz="1200" kern="1200" dirty="0" smtClean="0">
                <a:solidFill>
                  <a:schemeClr val="tx1"/>
                </a:solidFill>
                <a:effectLst/>
                <a:latin typeface="+mn-lt"/>
                <a:ea typeface="+mn-ea"/>
                <a:cs typeface="+mn-cs"/>
              </a:rPr>
              <a:t>are items provided by persons other than the creditor or mortgage broker that the consumer cannot shop for and will pay for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at settlement. (§ 1026.37(f)(2)) Items listed as </a:t>
            </a:r>
            <a:r>
              <a:rPr lang="en-US" sz="1200" b="1" kern="1200" dirty="0" smtClean="0">
                <a:solidFill>
                  <a:schemeClr val="tx1"/>
                </a:solidFill>
                <a:effectLst/>
                <a:latin typeface="+mn-lt"/>
                <a:ea typeface="+mn-ea"/>
                <a:cs typeface="+mn-cs"/>
              </a:rPr>
              <a:t>Services You Cannot Shop For </a:t>
            </a:r>
            <a:r>
              <a:rPr lang="en-US" sz="1200" kern="1200" dirty="0" smtClean="0">
                <a:solidFill>
                  <a:schemeClr val="tx1"/>
                </a:solidFill>
                <a:effectLst/>
                <a:latin typeface="+mn-lt"/>
                <a:ea typeface="+mn-ea"/>
                <a:cs typeface="+mn-cs"/>
              </a:rPr>
              <a:t>must use terminology that describes each item, and disclose them in alphabetical order. (§ 1026.37(f)(5)) </a:t>
            </a:r>
            <a:endParaRPr lang="en-US" dirty="0" smtClean="0"/>
          </a:p>
          <a:p>
            <a:pPr marL="0" indent="0">
              <a:buFont typeface="Arial"/>
              <a:buNone/>
            </a:pPr>
            <a:r>
              <a:rPr lang="en-US" sz="1200" b="1" kern="1200" dirty="0" smtClean="0">
                <a:solidFill>
                  <a:schemeClr val="tx1"/>
                </a:solidFill>
                <a:effectLst/>
                <a:latin typeface="+mn-lt"/>
                <a:ea typeface="+mn-ea"/>
                <a:cs typeface="+mn-cs"/>
              </a:rPr>
              <a:t>Services You Cannot Shop For </a:t>
            </a:r>
            <a:r>
              <a:rPr lang="en-US" sz="1200" kern="1200" dirty="0" smtClean="0">
                <a:solidFill>
                  <a:schemeClr val="tx1"/>
                </a:solidFill>
                <a:effectLst/>
                <a:latin typeface="+mn-lt"/>
                <a:ea typeface="+mn-ea"/>
                <a:cs typeface="+mn-cs"/>
              </a:rPr>
              <a:t>might include: </a:t>
            </a:r>
          </a:p>
          <a:p>
            <a:pPr marL="171450" indent="-171450">
              <a:buFont typeface="Arial"/>
              <a:buChar char="•"/>
            </a:pPr>
            <a:r>
              <a:rPr lang="en-US" sz="1200" kern="1200" dirty="0" smtClean="0">
                <a:solidFill>
                  <a:schemeClr val="tx1"/>
                </a:solidFill>
                <a:effectLst/>
                <a:latin typeface="+mn-lt"/>
                <a:ea typeface="+mn-ea"/>
                <a:cs typeface="+mn-cs"/>
              </a:rPr>
              <a:t>Appraisal fee,</a:t>
            </a:r>
          </a:p>
          <a:p>
            <a:pPr marL="171450" indent="-171450">
              <a:buFont typeface="Arial"/>
              <a:buChar char="•"/>
            </a:pPr>
            <a:r>
              <a:rPr lang="en-US" sz="1200" kern="1200" dirty="0" smtClean="0">
                <a:solidFill>
                  <a:schemeClr val="tx1"/>
                </a:solidFill>
                <a:effectLst/>
                <a:latin typeface="+mn-lt"/>
                <a:ea typeface="+mn-ea"/>
                <a:cs typeface="+mn-cs"/>
              </a:rPr>
              <a:t>Appraisal management company fee,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credit report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Flood determination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government funding fee (such as a VA or USA guarantee fee, or any other fee paid to a government entity as part of a governmental loan program),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Homeowner’s association certification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Lender’s attorney fee, </a:t>
            </a: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Tax status search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Third-party subordination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Title – closing protection letter fee,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Title – lender’s title insurance policy, and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An upfront mortgage insurance fee (unless the fee is a prepayment of future premiums or a payment into an escrow account). (comment 37(f)(2)-2) describe services related to the issuance of title insurance policies with the word </a:t>
            </a:r>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 at the beginning of the item. (comment 37(f)(2)-3) </a:t>
            </a:r>
            <a:endParaRPr lang="en-US" dirty="0" smtClean="0">
              <a:effectLst/>
            </a:endParaRPr>
          </a:p>
          <a:p>
            <a:pPr marL="0" indent="0">
              <a:buFont typeface="Arial"/>
              <a:buNone/>
            </a:pPr>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Items that are required for the issuance of title insurance policies may include: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Examination and evaluation of title evidence to determine the insurability of the title being examined and what items to include or exclude in any title commitment and policy to be issued,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Preparation and issuance of the title commitment or other document that discloses the status of title, identifies the conditions that must be met before the policy will be issued, and obligates the insurer to issue a policy of title insurance if such conditions are met,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Resolution of title underwriting issues and taking steps needed to satisfy any conditions for the issuance of title insurance policies,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Preparation and issuance of the title insurance policies, and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Payment of premiums for any lender’s title insurance coverage. </a:t>
            </a:r>
            <a:endParaRPr lang="en-US" dirty="0" smtClean="0">
              <a:effectLst/>
            </a:endParaRPr>
          </a:p>
          <a:p>
            <a:r>
              <a:rPr lang="en-US" sz="1200" kern="1200" dirty="0" smtClean="0">
                <a:solidFill>
                  <a:schemeClr val="tx1"/>
                </a:solidFill>
                <a:effectLst/>
                <a:latin typeface="+mn-lt"/>
                <a:ea typeface="+mn-ea"/>
                <a:cs typeface="+mn-cs"/>
              </a:rPr>
              <a:t>(comment 37(f)(2)-3) </a:t>
            </a:r>
          </a:p>
          <a:p>
            <a:endParaRPr lang="en-US" dirty="0" smtClean="0">
              <a:effectLst/>
            </a:endParaRPr>
          </a:p>
          <a:p>
            <a:r>
              <a:rPr lang="en-US" sz="1200" kern="1200" dirty="0" smtClean="0">
                <a:solidFill>
                  <a:schemeClr val="tx1"/>
                </a:solidFill>
                <a:effectLst/>
                <a:latin typeface="+mn-lt"/>
                <a:ea typeface="+mn-ea"/>
                <a:cs typeface="+mn-cs"/>
              </a:rPr>
              <a:t>The amount of the premium for the lender’s title insurance coverage must be disclosed without any adjustment to the premium that might be made for the simultaneous purchase of an owner’s title insurance policy. (comment 37(f)(2)-4) </a:t>
            </a:r>
            <a:endParaRPr lang="en-US" dirty="0" smtClean="0">
              <a:effectLst/>
            </a:endParaRPr>
          </a:p>
          <a:p>
            <a:r>
              <a:rPr lang="en-US" sz="1200" kern="1200" dirty="0" smtClean="0">
                <a:solidFill>
                  <a:schemeClr val="tx1"/>
                </a:solidFill>
                <a:effectLst/>
                <a:latin typeface="+mn-lt"/>
                <a:ea typeface="+mn-ea"/>
                <a:cs typeface="+mn-cs"/>
              </a:rPr>
              <a:t>disclose no more than 13 </a:t>
            </a:r>
            <a:r>
              <a:rPr lang="en-US" sz="1200" b="1" kern="1200" dirty="0" smtClean="0">
                <a:solidFill>
                  <a:schemeClr val="tx1"/>
                </a:solidFill>
                <a:effectLst/>
                <a:latin typeface="+mn-lt"/>
                <a:ea typeface="+mn-ea"/>
                <a:cs typeface="+mn-cs"/>
              </a:rPr>
              <a:t>Services You Cannot Shop For</a:t>
            </a:r>
            <a:r>
              <a:rPr lang="en-US" sz="1200" kern="1200" dirty="0" smtClean="0">
                <a:solidFill>
                  <a:schemeClr val="tx1"/>
                </a:solidFill>
                <a:effectLst/>
                <a:latin typeface="+mn-lt"/>
                <a:ea typeface="+mn-ea"/>
                <a:cs typeface="+mn-cs"/>
              </a:rPr>
              <a:t>. (§ 1026.37(f)(2)(ii)) If there are more than 13 </a:t>
            </a:r>
            <a:r>
              <a:rPr lang="en-US" sz="1200" b="1" kern="1200" dirty="0" smtClean="0">
                <a:solidFill>
                  <a:schemeClr val="tx1"/>
                </a:solidFill>
                <a:effectLst/>
                <a:latin typeface="+mn-lt"/>
                <a:ea typeface="+mn-ea"/>
                <a:cs typeface="+mn-cs"/>
              </a:rPr>
              <a:t>Services You Cannot Shop For</a:t>
            </a:r>
            <a:r>
              <a:rPr lang="en-US" sz="1200" kern="1200" dirty="0" smtClean="0">
                <a:solidFill>
                  <a:schemeClr val="tx1"/>
                </a:solidFill>
                <a:effectLst/>
                <a:latin typeface="+mn-lt"/>
                <a:ea typeface="+mn-ea"/>
                <a:cs typeface="+mn-cs"/>
              </a:rPr>
              <a:t>, disclose the total amount of the items that exceed 12 with the label </a:t>
            </a:r>
            <a:r>
              <a:rPr lang="en-US" sz="1200" b="1" kern="1200" dirty="0" smtClean="0">
                <a:solidFill>
                  <a:schemeClr val="tx1"/>
                </a:solidFill>
                <a:effectLst/>
                <a:latin typeface="+mn-lt"/>
                <a:ea typeface="+mn-ea"/>
                <a:cs typeface="+mn-cs"/>
              </a:rPr>
              <a:t>Additional Charges</a:t>
            </a:r>
            <a:r>
              <a:rPr lang="en-US" sz="1200" kern="1200" dirty="0" smtClean="0">
                <a:solidFill>
                  <a:schemeClr val="tx1"/>
                </a:solidFill>
                <a:effectLst/>
                <a:latin typeface="+mn-lt"/>
                <a:ea typeface="+mn-ea"/>
                <a:cs typeface="+mn-cs"/>
              </a:rPr>
              <a:t>. An addendum to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cannot be used to disclose the additional items. (§ 1026.37(f)(6)(i)) </a:t>
            </a:r>
            <a:endParaRPr lang="en-US" dirty="0" smtClean="0">
              <a:effectLst/>
            </a:endParaRP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Services You Can Shop For </a:t>
            </a:r>
            <a:endParaRPr lang="en-US" b="1" u="sng" dirty="0" smtClean="0">
              <a:effectLst/>
            </a:endParaRPr>
          </a:p>
          <a:p>
            <a:r>
              <a:rPr lang="en-US" sz="1200" b="1" kern="1200" dirty="0" smtClean="0">
                <a:solidFill>
                  <a:schemeClr val="tx1"/>
                </a:solidFill>
                <a:effectLst/>
                <a:latin typeface="+mn-lt"/>
                <a:ea typeface="+mn-ea"/>
                <a:cs typeface="+mn-cs"/>
              </a:rPr>
              <a:t>Services You Can Shop For </a:t>
            </a:r>
            <a:r>
              <a:rPr lang="en-US" sz="1200" kern="1200" dirty="0" smtClean="0">
                <a:solidFill>
                  <a:schemeClr val="tx1"/>
                </a:solidFill>
                <a:effectLst/>
                <a:latin typeface="+mn-lt"/>
                <a:ea typeface="+mn-ea"/>
                <a:cs typeface="+mn-cs"/>
              </a:rPr>
              <a:t>are provided by persons other than the creditor or mortgage broker and are services that the consumer can shop for and will pay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at settlement. (§ 1026.37(f)(3)) Items listed as </a:t>
            </a:r>
            <a:r>
              <a:rPr lang="en-US" sz="1200" b="1" kern="1200" dirty="0" smtClean="0">
                <a:solidFill>
                  <a:schemeClr val="tx1"/>
                </a:solidFill>
                <a:effectLst/>
                <a:latin typeface="+mn-lt"/>
                <a:ea typeface="+mn-ea"/>
                <a:cs typeface="+mn-cs"/>
              </a:rPr>
              <a:t>Services You Can Shop For </a:t>
            </a:r>
            <a:r>
              <a:rPr lang="en-US" sz="1200" kern="1200" dirty="0" smtClean="0">
                <a:solidFill>
                  <a:schemeClr val="tx1"/>
                </a:solidFill>
                <a:effectLst/>
                <a:latin typeface="+mn-lt"/>
                <a:ea typeface="+mn-ea"/>
                <a:cs typeface="+mn-cs"/>
              </a:rPr>
              <a:t>must use terminology that describes each item and disclose them in alphabetical order. (§ 1026.37(f)(5)) </a:t>
            </a:r>
            <a:endParaRPr lang="en-US" dirty="0" smtClean="0">
              <a:effectLst/>
            </a:endParaRPr>
          </a:p>
          <a:p>
            <a:r>
              <a:rPr lang="en-US" sz="1200" kern="1200" dirty="0" smtClean="0">
                <a:solidFill>
                  <a:schemeClr val="tx1"/>
                </a:solidFill>
                <a:effectLst/>
                <a:latin typeface="+mn-lt"/>
                <a:ea typeface="+mn-ea"/>
                <a:cs typeface="+mn-cs"/>
              </a:rPr>
              <a:t>A creditor permits a consumer to shop for an item if the creditor permits the consumer to select the provider of that item, subject to reasonable requirements (such as appropriate licensing of the provider). (§ 1026.19(e)(1)(vi)(A); comment 19(e)(1)(vi)-1) </a:t>
            </a:r>
          </a:p>
          <a:p>
            <a:endParaRPr lang="en-US" dirty="0" smtClean="0">
              <a:effectLst/>
            </a:endParaRPr>
          </a:p>
          <a:p>
            <a:r>
              <a:rPr lang="en-US" sz="1200" b="1" kern="1200" dirty="0" smtClean="0">
                <a:solidFill>
                  <a:schemeClr val="tx1"/>
                </a:solidFill>
                <a:effectLst/>
                <a:latin typeface="+mn-lt"/>
                <a:ea typeface="+mn-ea"/>
                <a:cs typeface="+mn-cs"/>
              </a:rPr>
              <a:t>Services You Can Shop For </a:t>
            </a:r>
            <a:r>
              <a:rPr lang="en-US" sz="1200" kern="1200" dirty="0" smtClean="0">
                <a:solidFill>
                  <a:schemeClr val="tx1"/>
                </a:solidFill>
                <a:effectLst/>
                <a:latin typeface="+mn-lt"/>
                <a:ea typeface="+mn-ea"/>
                <a:cs typeface="+mn-cs"/>
              </a:rPr>
              <a:t>might include: </a:t>
            </a:r>
          </a:p>
          <a:p>
            <a:pPr marL="171450" indent="-171450">
              <a:buFont typeface="Arial"/>
              <a:buChar char="•"/>
            </a:pPr>
            <a:r>
              <a:rPr lang="en-US" sz="1200" kern="1200" dirty="0" smtClean="0">
                <a:solidFill>
                  <a:schemeClr val="tx1"/>
                </a:solidFill>
                <a:effectLst/>
                <a:latin typeface="+mn-lt"/>
                <a:ea typeface="+mn-ea"/>
                <a:cs typeface="+mn-cs"/>
              </a:rPr>
              <a:t>Pest inspection fee,</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Survey fee,</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Title – closing agent fee, and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Title – closing protection letter fee. (comment 37(f)(3)-2)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describe services related to the issuance of title insurance policies with the word </a:t>
            </a:r>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 at the beginning of the item. (comment 37(f)(2)-3) </a:t>
            </a:r>
            <a:endParaRPr lang="en-US" dirty="0" smtClean="0">
              <a:effectLst/>
            </a:endParaRPr>
          </a:p>
          <a:p>
            <a:pPr marL="0" indent="0">
              <a:buFont typeface="Arial"/>
              <a:buNone/>
            </a:pPr>
            <a:endParaRPr lang="en-US" sz="1200" kern="1200" dirty="0" smtClean="0">
              <a:solidFill>
                <a:schemeClr val="tx1"/>
              </a:solidFill>
              <a:effectLst/>
              <a:latin typeface="+mn-lt"/>
              <a:ea typeface="+mn-ea"/>
              <a:cs typeface="+mn-cs"/>
            </a:endParaRPr>
          </a:p>
          <a:p>
            <a:pPr marL="0" indent="0">
              <a:buFont typeface="Arial"/>
              <a:buNone/>
            </a:pPr>
            <a:r>
              <a:rPr lang="en-US" sz="1200" kern="1200" dirty="0" smtClean="0">
                <a:solidFill>
                  <a:schemeClr val="tx1"/>
                </a:solidFill>
                <a:effectLst/>
                <a:latin typeface="+mn-lt"/>
                <a:ea typeface="+mn-ea"/>
                <a:cs typeface="+mn-cs"/>
              </a:rPr>
              <a:t>Items that are required for the issuance of title insurance policies may include: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Examination and evaluation of title evidence to determine the insurability of the title being examined and what items to include or exclude in any title commitment and policy to be issued,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Preparation and issuance of the title commitment or other document that discloses the status of title, identifies the conditions that must be met before the policy will be issued, and obligates the insurer to issue a policy of title insurance if such conditions are met,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Resolution of title underwriting issues and taking steps needed to satisfy any conditions for the issuance of title insurance policies,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Preparation and issuance of the title insurance policies, and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Payment of premiums for any lender’s title insurance coverage. </a:t>
            </a:r>
            <a:endParaRPr lang="en-US" dirty="0" smtClean="0">
              <a:effectLst/>
            </a:endParaRPr>
          </a:p>
          <a:p>
            <a:r>
              <a:rPr lang="en-US" sz="1200" kern="1200" dirty="0" smtClean="0">
                <a:solidFill>
                  <a:schemeClr val="tx1"/>
                </a:solidFill>
                <a:effectLst/>
                <a:latin typeface="+mn-lt"/>
                <a:ea typeface="+mn-ea"/>
                <a:cs typeface="+mn-cs"/>
              </a:rPr>
              <a:t>(comment 37(f)(3)-3) </a:t>
            </a:r>
            <a:endParaRPr lang="en-US" dirty="0" smtClean="0">
              <a:effectLst/>
            </a:endParaRPr>
          </a:p>
          <a:p>
            <a:r>
              <a:rPr lang="en-US" sz="1200" kern="1200" dirty="0" smtClean="0">
                <a:solidFill>
                  <a:schemeClr val="tx1"/>
                </a:solidFill>
                <a:effectLst/>
                <a:latin typeface="+mn-lt"/>
                <a:ea typeface="+mn-ea"/>
                <a:cs typeface="+mn-cs"/>
              </a:rPr>
              <a:t>The creditor must disclose the amount of the premium for the lender’s title insurance coverage without any adjustment to the premium that might be made for the simultaneous purchase of an owner’s title insurance policy. (comment 37(f)(3)-3) </a:t>
            </a:r>
            <a:endParaRPr lang="en-US" dirty="0" smtClean="0">
              <a:effectLst/>
            </a:endParaRPr>
          </a:p>
          <a:p>
            <a:r>
              <a:rPr lang="en-US" sz="1200" kern="1200" dirty="0" smtClean="0">
                <a:solidFill>
                  <a:schemeClr val="tx1"/>
                </a:solidFill>
                <a:effectLst/>
                <a:latin typeface="+mn-lt"/>
                <a:ea typeface="+mn-ea"/>
                <a:cs typeface="+mn-cs"/>
              </a:rPr>
              <a:t>disclose no more than 14 </a:t>
            </a:r>
            <a:r>
              <a:rPr lang="en-US" sz="1200" b="1" kern="1200" dirty="0" smtClean="0">
                <a:solidFill>
                  <a:schemeClr val="tx1"/>
                </a:solidFill>
                <a:effectLst/>
                <a:latin typeface="+mn-lt"/>
                <a:ea typeface="+mn-ea"/>
                <a:cs typeface="+mn-cs"/>
              </a:rPr>
              <a:t>Services You Can Shop For</a:t>
            </a:r>
            <a:r>
              <a:rPr lang="en-US" sz="1200" kern="1200" dirty="0" smtClean="0">
                <a:solidFill>
                  <a:schemeClr val="tx1"/>
                </a:solidFill>
                <a:effectLst/>
                <a:latin typeface="+mn-lt"/>
                <a:ea typeface="+mn-ea"/>
                <a:cs typeface="+mn-cs"/>
              </a:rPr>
              <a:t>. (§ 1026.37(f)(3)(ii)) If there are more than 14 </a:t>
            </a:r>
            <a:r>
              <a:rPr lang="en-US" sz="1200" b="1" kern="1200" dirty="0" smtClean="0">
                <a:solidFill>
                  <a:schemeClr val="tx1"/>
                </a:solidFill>
                <a:effectLst/>
                <a:latin typeface="+mn-lt"/>
                <a:ea typeface="+mn-ea"/>
                <a:cs typeface="+mn-cs"/>
              </a:rPr>
              <a:t>Services You Can Shop For</a:t>
            </a:r>
            <a:r>
              <a:rPr lang="en-US" sz="1200" kern="1200" dirty="0" smtClean="0">
                <a:solidFill>
                  <a:schemeClr val="tx1"/>
                </a:solidFill>
                <a:effectLst/>
                <a:latin typeface="+mn-lt"/>
                <a:ea typeface="+mn-ea"/>
                <a:cs typeface="+mn-cs"/>
              </a:rPr>
              <a:t>, disclose the total amount of the items that exceed 13 with the label </a:t>
            </a:r>
            <a:r>
              <a:rPr lang="en-US" sz="1200" b="1" kern="1200" dirty="0" smtClean="0">
                <a:solidFill>
                  <a:schemeClr val="tx1"/>
                </a:solidFill>
                <a:effectLst/>
                <a:latin typeface="+mn-lt"/>
                <a:ea typeface="+mn-ea"/>
                <a:cs typeface="+mn-cs"/>
              </a:rPr>
              <a:t>Additional Charges</a:t>
            </a:r>
            <a:r>
              <a:rPr lang="en-US" sz="1200" kern="1200" dirty="0" smtClean="0">
                <a:solidFill>
                  <a:schemeClr val="tx1"/>
                </a:solidFill>
                <a:effectLst/>
                <a:latin typeface="+mn-lt"/>
                <a:ea typeface="+mn-ea"/>
                <a:cs typeface="+mn-cs"/>
              </a:rPr>
              <a:t>. (§ 1026.37(f)(6)(ii)(B)) An addendum to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can be used to disclose the additional items. (§ 1026.37(f)(6)(ii)) </a:t>
            </a:r>
            <a:endParaRPr lang="en-US" dirty="0" smtClean="0">
              <a:effectLst/>
            </a:endParaRP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Loan Costs </a:t>
            </a:r>
            <a:endParaRPr lang="en-US" b="1" u="sng" dirty="0" smtClean="0"/>
          </a:p>
          <a:p>
            <a:r>
              <a:rPr lang="en-US" sz="1200" b="1" kern="1200" dirty="0" smtClean="0">
                <a:solidFill>
                  <a:schemeClr val="tx1"/>
                </a:solidFill>
                <a:effectLst/>
                <a:latin typeface="+mn-lt"/>
                <a:ea typeface="+mn-ea"/>
                <a:cs typeface="+mn-cs"/>
              </a:rPr>
              <a:t>Total Loan Costs </a:t>
            </a:r>
            <a:r>
              <a:rPr lang="en-US" sz="1200" kern="1200" dirty="0" smtClean="0">
                <a:solidFill>
                  <a:schemeClr val="tx1"/>
                </a:solidFill>
                <a:effectLst/>
                <a:latin typeface="+mn-lt"/>
                <a:ea typeface="+mn-ea"/>
                <a:cs typeface="+mn-cs"/>
              </a:rPr>
              <a:t>is the sum of the subtotals of </a:t>
            </a:r>
            <a:r>
              <a:rPr lang="en-US" sz="1200" b="1" kern="1200" dirty="0" smtClean="0">
                <a:solidFill>
                  <a:schemeClr val="tx1"/>
                </a:solidFill>
                <a:effectLst/>
                <a:latin typeface="+mn-lt"/>
                <a:ea typeface="+mn-ea"/>
                <a:cs typeface="+mn-cs"/>
              </a:rPr>
              <a:t>Origination Charges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Services You </a:t>
            </a:r>
            <a:endParaRPr lang="en-US" dirty="0" smtClean="0"/>
          </a:p>
          <a:p>
            <a:r>
              <a:rPr lang="en-US" sz="1200" b="1" kern="1200" dirty="0" smtClean="0">
                <a:solidFill>
                  <a:schemeClr val="tx1"/>
                </a:solidFill>
                <a:effectLst/>
                <a:latin typeface="+mn-lt"/>
                <a:ea typeface="+mn-ea"/>
                <a:cs typeface="+mn-cs"/>
              </a:rPr>
              <a:t>Cannot Shop For</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Services You Can Shop For</a:t>
            </a:r>
            <a:r>
              <a:rPr lang="en-US" sz="1200" kern="1200" dirty="0" smtClean="0">
                <a:solidFill>
                  <a:schemeClr val="tx1"/>
                </a:solidFill>
                <a:effectLst/>
                <a:latin typeface="+mn-lt"/>
                <a:ea typeface="+mn-ea"/>
                <a:cs typeface="+mn-cs"/>
              </a:rPr>
              <a:t>. (§ 1026.37(f)(4)) </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52</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Disclose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under four subheadings, each of which is subtotaled: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Taxes and Other Government Fees</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Prepaids</a:t>
            </a:r>
            <a:r>
              <a:rPr lang="en-US" sz="1200" kern="1200" dirty="0" smtClean="0">
                <a:solidFill>
                  <a:schemeClr val="tx1"/>
                </a:solidFill>
                <a:effectLst/>
                <a:latin typeface="+mn-lt"/>
                <a:ea typeface="+mn-ea"/>
                <a:cs typeface="+mn-cs"/>
              </a:rPr>
              <a:t>,</a:t>
            </a:r>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Initial Escrow Payment at Closing</a:t>
            </a:r>
            <a:r>
              <a:rPr lang="en-US" sz="1200" kern="1200" dirty="0" smtClean="0">
                <a:solidFill>
                  <a:schemeClr val="tx1"/>
                </a:solidFill>
                <a:effectLst/>
                <a:latin typeface="+mn-lt"/>
                <a:ea typeface="+mn-ea"/>
                <a:cs typeface="+mn-cs"/>
              </a:rPr>
              <a:t>, and</a:t>
            </a:r>
          </a:p>
          <a:p>
            <a:pPr marL="171450" indent="-171450">
              <a:buFont typeface="Arial"/>
              <a:buChar char="•"/>
            </a:pPr>
            <a:r>
              <a:rPr lang="en-US" sz="1200" kern="1200" dirty="0" smtClean="0">
                <a:solidFill>
                  <a:schemeClr val="tx1"/>
                </a:solidFill>
                <a:effectLst/>
                <a:latin typeface="Wingdings"/>
                <a:ea typeface="+mn-ea"/>
                <a:cs typeface="+mn-cs"/>
              </a:rPr>
              <a:t> </a:t>
            </a:r>
            <a:r>
              <a:rPr lang="en-US" sz="1200" b="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Total Other Costs </a:t>
            </a:r>
            <a:r>
              <a:rPr lang="en-US" sz="1200" kern="1200" dirty="0" smtClean="0">
                <a:solidFill>
                  <a:schemeClr val="tx1"/>
                </a:solidFill>
                <a:effectLst/>
                <a:latin typeface="+mn-lt"/>
                <a:ea typeface="+mn-ea"/>
                <a:cs typeface="+mn-cs"/>
              </a:rPr>
              <a:t>is the sum of these four subtotals. (§ 1026.37(g)(5)) </a:t>
            </a:r>
          </a:p>
          <a:p>
            <a:endParaRPr lang="en-US" dirty="0" smtClean="0"/>
          </a:p>
          <a:p>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are established by government action, determined by standard calculations applied to ongoing fixed costs, or based on an obligation incurred by the consumer independently of any requirement imposed by the creditor. (comment 37(g)-1) other items that are required to be paid at or before closing pursuant to the contract for sale between the consumer and a seller are 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to the extent the creditor has knowledge of those items when it issues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37(g)-2) </a:t>
            </a:r>
            <a:endParaRPr lang="en-US" dirty="0" smtClean="0"/>
          </a:p>
          <a:p>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must be disclosed in the order listed in the regulation, with any additional items listed in alphabetical order in subsequent lines of the applicable subheading. (§ 1026.37(g)(7)) </a:t>
            </a:r>
            <a:endParaRPr lang="en-US" dirty="0" smtClean="0"/>
          </a:p>
          <a:p>
            <a:r>
              <a:rPr lang="en-US" sz="1200" kern="1200" dirty="0" smtClean="0">
                <a:solidFill>
                  <a:schemeClr val="tx1"/>
                </a:solidFill>
                <a:effectLst/>
                <a:latin typeface="+mn-lt"/>
                <a:ea typeface="+mn-ea"/>
                <a:cs typeface="+mn-cs"/>
              </a:rPr>
              <a:t>An addendum to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cannot be used for additional items on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If all of the charges </a:t>
            </a:r>
            <a:r>
              <a:rPr lang="en-US" sz="1200" b="1" kern="1200" dirty="0" smtClean="0">
                <a:solidFill>
                  <a:schemeClr val="tx1"/>
                </a:solidFill>
                <a:effectLst/>
                <a:latin typeface="+mn-lt"/>
                <a:ea typeface="+mn-ea"/>
                <a:cs typeface="+mn-cs"/>
              </a:rPr>
              <a:t>cannot </a:t>
            </a:r>
            <a:r>
              <a:rPr lang="en-US" sz="1200" kern="1200" dirty="0" smtClean="0">
                <a:solidFill>
                  <a:schemeClr val="tx1"/>
                </a:solidFill>
                <a:effectLst/>
                <a:latin typeface="+mn-lt"/>
                <a:ea typeface="+mn-ea"/>
                <a:cs typeface="+mn-cs"/>
              </a:rPr>
              <a:t>be itemized in the number of lines provided in a subheading of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the total of those items that exceed the number permitted are disclosed with the label “Additional charges” on the last line of that subheading. (§ 1026.37(g)(8)) </a:t>
            </a:r>
          </a:p>
          <a:p>
            <a:endParaRPr lang="en-US" dirty="0" smtClean="0"/>
          </a:p>
          <a:p>
            <a:r>
              <a:rPr lang="en-US" sz="1200" b="1" u="sng" kern="1200" dirty="0" smtClean="0">
                <a:solidFill>
                  <a:schemeClr val="tx1"/>
                </a:solidFill>
                <a:effectLst/>
                <a:latin typeface="+mn-lt"/>
                <a:ea typeface="+mn-ea"/>
                <a:cs typeface="+mn-cs"/>
              </a:rPr>
              <a:t>Taxes and Other Government Fees</a:t>
            </a:r>
          </a:p>
          <a:p>
            <a:endParaRPr lang="en-US" sz="1200" b="1" u="sng"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U</a:t>
            </a:r>
            <a:r>
              <a:rPr lang="en-US" sz="1200" kern="1200" dirty="0" smtClean="0">
                <a:solidFill>
                  <a:schemeClr val="tx1"/>
                </a:solidFill>
                <a:effectLst/>
                <a:latin typeface="+mn-lt"/>
                <a:ea typeface="+mn-ea"/>
                <a:cs typeface="+mn-cs"/>
              </a:rPr>
              <a:t>nder </a:t>
            </a:r>
            <a:r>
              <a:rPr lang="en-US" sz="1200" b="1" kern="1200" dirty="0" smtClean="0">
                <a:solidFill>
                  <a:schemeClr val="tx1"/>
                </a:solidFill>
                <a:effectLst/>
                <a:latin typeface="+mn-lt"/>
                <a:ea typeface="+mn-ea"/>
                <a:cs typeface="+mn-cs"/>
              </a:rPr>
              <a:t>Taxes and Other Government Fees</a:t>
            </a:r>
            <a:r>
              <a:rPr lang="en-US" sz="1200" kern="1200" dirty="0" smtClean="0">
                <a:solidFill>
                  <a:schemeClr val="tx1"/>
                </a:solidFill>
                <a:effectLst/>
                <a:latin typeface="+mn-lt"/>
                <a:ea typeface="+mn-ea"/>
                <a:cs typeface="+mn-cs"/>
              </a:rPr>
              <a:t>, disclose </a:t>
            </a:r>
            <a:r>
              <a:rPr lang="en-US" sz="1200" b="1" kern="1200" dirty="0" smtClean="0">
                <a:solidFill>
                  <a:schemeClr val="tx1"/>
                </a:solidFill>
                <a:effectLst/>
                <a:latin typeface="+mn-lt"/>
                <a:ea typeface="+mn-ea"/>
                <a:cs typeface="+mn-cs"/>
              </a:rPr>
              <a:t>Recording Fees and Other Taxes </a:t>
            </a:r>
            <a:r>
              <a:rPr lang="en-US" sz="1200" kern="1200" dirty="0" smtClean="0">
                <a:solidFill>
                  <a:schemeClr val="tx1"/>
                </a:solidFill>
                <a:effectLst/>
                <a:latin typeface="+mn-lt"/>
                <a:ea typeface="+mn-ea"/>
                <a:cs typeface="+mn-cs"/>
              </a:rPr>
              <a:t>first and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second. (§ 1026.37(g)(1)) </a:t>
            </a:r>
            <a:endParaRPr lang="en-US" dirty="0" smtClean="0"/>
          </a:p>
          <a:p>
            <a:r>
              <a:rPr lang="en-US" sz="1200" b="1" kern="1200" dirty="0" smtClean="0">
                <a:solidFill>
                  <a:schemeClr val="tx1"/>
                </a:solidFill>
                <a:effectLst/>
                <a:latin typeface="+mn-lt"/>
                <a:ea typeface="+mn-ea"/>
                <a:cs typeface="+mn-cs"/>
              </a:rPr>
              <a:t>Recording Fees and Other Taxes </a:t>
            </a:r>
            <a:r>
              <a:rPr lang="en-US" sz="1200" kern="1200" dirty="0" smtClean="0">
                <a:solidFill>
                  <a:schemeClr val="tx1"/>
                </a:solidFill>
                <a:effectLst/>
                <a:latin typeface="+mn-lt"/>
                <a:ea typeface="+mn-ea"/>
                <a:cs typeface="+mn-cs"/>
              </a:rPr>
              <a:t>are fees assessed by a government authority to record and index the loan and title documents as required under State or local law, together with any charges or fees imposed by a State or local government that are </a:t>
            </a:r>
            <a:r>
              <a:rPr lang="en-US" sz="1200" b="1" kern="1200" dirty="0" smtClean="0">
                <a:solidFill>
                  <a:schemeClr val="tx1"/>
                </a:solidFill>
                <a:effectLst/>
                <a:latin typeface="+mn-lt"/>
                <a:ea typeface="+mn-ea"/>
                <a:cs typeface="+mn-cs"/>
              </a:rPr>
              <a:t>not Transfer Taxes</a:t>
            </a:r>
            <a:r>
              <a:rPr lang="en-US" sz="1200" kern="1200" dirty="0" smtClean="0">
                <a:solidFill>
                  <a:schemeClr val="tx1"/>
                </a:solidFill>
                <a:effectLst/>
                <a:latin typeface="+mn-lt"/>
                <a:ea typeface="+mn-ea"/>
                <a:cs typeface="+mn-cs"/>
              </a:rPr>
              <a:t>. (comment 37(g)(1)-1 and -2) </a:t>
            </a:r>
            <a:r>
              <a:rPr lang="en-US" sz="1200" b="1" kern="1200" dirty="0" smtClean="0">
                <a:solidFill>
                  <a:schemeClr val="tx1"/>
                </a:solidFill>
                <a:effectLst/>
                <a:latin typeface="+mn-lt"/>
                <a:ea typeface="+mn-ea"/>
                <a:cs typeface="+mn-cs"/>
              </a:rPr>
              <a:t>Recording Fees and Other Taxes </a:t>
            </a:r>
            <a:r>
              <a:rPr lang="en-US" sz="1200" kern="1200" dirty="0" smtClean="0">
                <a:solidFill>
                  <a:schemeClr val="tx1"/>
                </a:solidFill>
                <a:effectLst/>
                <a:latin typeface="+mn-lt"/>
                <a:ea typeface="+mn-ea"/>
                <a:cs typeface="+mn-cs"/>
              </a:rPr>
              <a:t>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 fees that are based on the </a:t>
            </a:r>
            <a:r>
              <a:rPr lang="en-US" sz="1200" b="1" kern="1200" dirty="0" smtClean="0">
                <a:solidFill>
                  <a:schemeClr val="tx1"/>
                </a:solidFill>
                <a:effectLst/>
                <a:latin typeface="+mn-lt"/>
                <a:ea typeface="+mn-ea"/>
                <a:cs typeface="+mn-cs"/>
              </a:rPr>
              <a:t>Sale Price of the Property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For example, a fee for recording a over three pages, is included as </a:t>
            </a:r>
            <a:r>
              <a:rPr lang="en-US" sz="1200" b="1" kern="1200" dirty="0" smtClean="0">
                <a:solidFill>
                  <a:schemeClr val="tx1"/>
                </a:solidFill>
                <a:effectLst/>
                <a:latin typeface="+mn-lt"/>
                <a:ea typeface="+mn-ea"/>
                <a:cs typeface="+mn-cs"/>
              </a:rPr>
              <a:t>Recording Fees and Other Taxes</a:t>
            </a:r>
            <a:r>
              <a:rPr lang="en-US" sz="1200" kern="1200" dirty="0" smtClean="0">
                <a:solidFill>
                  <a:schemeClr val="tx1"/>
                </a:solidFill>
                <a:effectLst/>
                <a:latin typeface="+mn-lt"/>
                <a:ea typeface="+mn-ea"/>
                <a:cs typeface="+mn-cs"/>
              </a:rPr>
              <a:t>; but a fee of $1,250 based on 0.5% of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included as </a:t>
            </a:r>
            <a:r>
              <a:rPr lang="en-US" sz="1200" b="1" kern="1200" dirty="0" smtClean="0">
                <a:solidFill>
                  <a:schemeClr val="tx1"/>
                </a:solidFill>
                <a:effectLst/>
                <a:latin typeface="+mn-lt"/>
                <a:ea typeface="+mn-ea"/>
                <a:cs typeface="+mn-cs"/>
              </a:rPr>
              <a:t>Transfer Taxes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included as </a:t>
            </a:r>
            <a:r>
              <a:rPr lang="en-US" sz="1200" b="1" kern="1200" dirty="0" smtClean="0">
                <a:solidFill>
                  <a:schemeClr val="tx1"/>
                </a:solidFill>
                <a:effectLst/>
                <a:latin typeface="+mn-lt"/>
                <a:ea typeface="+mn-ea"/>
                <a:cs typeface="+mn-cs"/>
              </a:rPr>
              <a:t>Recording Fees and Other Taxes</a:t>
            </a:r>
            <a:r>
              <a:rPr lang="en-US" sz="1200" kern="1200" dirty="0" smtClean="0">
                <a:solidFill>
                  <a:schemeClr val="tx1"/>
                </a:solidFill>
                <a:effectLst/>
                <a:latin typeface="+mn-lt"/>
                <a:ea typeface="+mn-ea"/>
                <a:cs typeface="+mn-cs"/>
              </a:rPr>
              <a:t>. (comment 37(g)(1)-1) </a:t>
            </a:r>
            <a:endParaRPr lang="en-US" dirty="0" smtClean="0"/>
          </a:p>
          <a:p>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are State and local government fees on mortgages and home sales that are based on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Sale Price of the Property</a:t>
            </a:r>
            <a:r>
              <a:rPr lang="en-US" sz="1200" kern="1200" dirty="0" smtClean="0">
                <a:solidFill>
                  <a:schemeClr val="tx1"/>
                </a:solidFill>
                <a:effectLst/>
                <a:latin typeface="+mn-lt"/>
                <a:ea typeface="+mn-ea"/>
                <a:cs typeface="+mn-cs"/>
              </a:rPr>
              <a:t>. The name that is used under State or local law to refer to these amounts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determinative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whether or not they are disclosed as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37(g)(1)-3) </a:t>
            </a:r>
            <a:endParaRPr lang="en-US" dirty="0" smtClean="0"/>
          </a:p>
          <a:p>
            <a:r>
              <a:rPr lang="en-US" sz="1200" kern="1200" dirty="0" smtClean="0">
                <a:solidFill>
                  <a:schemeClr val="tx1"/>
                </a:solidFill>
                <a:effectLst/>
                <a:latin typeface="+mn-lt"/>
                <a:ea typeface="+mn-ea"/>
                <a:cs typeface="+mn-cs"/>
              </a:rPr>
              <a:t>disclose only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paid by the consumer on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Whether the consumer pays the transfer tax is based on applicable State or local law. For example: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a State law indicates a lien can attach to the consumer’s acquired property if the charge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paid, the amount is included as part of </a:t>
            </a:r>
            <a:r>
              <a:rPr lang="en-US" sz="1200" b="1" kern="1200" dirty="0" smtClean="0">
                <a:solidFill>
                  <a:schemeClr val="tx1"/>
                </a:solidFill>
                <a:effectLst/>
                <a:latin typeface="+mn-lt"/>
                <a:ea typeface="+mn-ea"/>
                <a:cs typeface="+mn-cs"/>
              </a:rPr>
              <a:t>Transfer Taxes</a:t>
            </a:r>
            <a:r>
              <a:rPr lang="en-US" sz="1200" kern="1200" dirty="0" smtClean="0">
                <a:solidFill>
                  <a:schemeClr val="tx1"/>
                </a:solidFill>
                <a:effectLst/>
                <a:latin typeface="+mn-lt"/>
                <a:ea typeface="+mn-ea"/>
                <a:cs typeface="+mn-cs"/>
              </a:rPr>
              <a:t>;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State or local law is unclear or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specifically attribute the amount to the seller or consumer, disclose the amount apportioned to the consumer using common practice in the locality of the property. (comment 38(g)(1)-4) </a:t>
            </a:r>
            <a:endParaRPr lang="en-US" dirty="0" smtClean="0">
              <a:effectLst/>
            </a:endParaRPr>
          </a:p>
          <a:p>
            <a:r>
              <a:rPr lang="en-US" sz="1200" kern="1200" dirty="0" smtClean="0">
                <a:solidFill>
                  <a:schemeClr val="tx1"/>
                </a:solidFill>
                <a:effectLst/>
                <a:latin typeface="+mn-lt"/>
                <a:ea typeface="+mn-ea"/>
                <a:cs typeface="+mn-cs"/>
              </a:rPr>
              <a:t>Transfer taxes to be paid by the seller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disclosed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Transfer Taxes</a:t>
            </a:r>
            <a:r>
              <a:rPr lang="en-US" sz="1200" kern="1200" dirty="0" smtClean="0">
                <a:solidFill>
                  <a:schemeClr val="tx1"/>
                </a:solidFill>
                <a:effectLst/>
                <a:latin typeface="+mn-lt"/>
                <a:ea typeface="+mn-ea"/>
                <a:cs typeface="+mn-cs"/>
              </a:rPr>
              <a:t>. (comment 38(g)(1)-5) </a:t>
            </a:r>
            <a:endParaRPr lang="en-US" dirty="0" smtClean="0">
              <a:effectLst/>
            </a:endParaRPr>
          </a:p>
          <a:p>
            <a:r>
              <a:rPr lang="en-US" sz="1200" kern="1200" dirty="0" smtClean="0">
                <a:solidFill>
                  <a:schemeClr val="tx1"/>
                </a:solidFill>
                <a:effectLst/>
                <a:latin typeface="+mn-lt"/>
                <a:ea typeface="+mn-ea"/>
                <a:cs typeface="+mn-cs"/>
              </a:rPr>
              <a:t>The amount of </a:t>
            </a:r>
            <a:r>
              <a:rPr lang="en-US" sz="1200" b="1" kern="1200" dirty="0" smtClean="0">
                <a:solidFill>
                  <a:schemeClr val="tx1"/>
                </a:solidFill>
                <a:effectLst/>
                <a:latin typeface="+mn-lt"/>
                <a:ea typeface="+mn-ea"/>
                <a:cs typeface="+mn-cs"/>
              </a:rPr>
              <a:t>Transfer Taxes </a:t>
            </a:r>
            <a:r>
              <a:rPr lang="en-US" sz="1200" kern="1200" dirty="0" smtClean="0">
                <a:solidFill>
                  <a:schemeClr val="tx1"/>
                </a:solidFill>
                <a:effectLst/>
                <a:latin typeface="+mn-lt"/>
                <a:ea typeface="+mn-ea"/>
                <a:cs typeface="+mn-cs"/>
              </a:rPr>
              <a:t>disclosed could be modified to the extent the creditor has knowledge of the apportionment of transfer taxes in the contract for sale between the consumer and a seller when it issues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(comment 37(g)-2) When a creditor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have the contract of sale when it issues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 creditor must use the apportionment of transfer taxes provided for by State or local law, or common practice when State or local law is unclear. (comment 37(g)(1)-4) </a:t>
            </a:r>
            <a:endParaRPr lang="en-US" dirty="0" smtClean="0">
              <a:effectLst/>
            </a:endParaRPr>
          </a:p>
          <a:p>
            <a:r>
              <a:rPr lang="en-US" sz="1200" kern="1200" dirty="0" smtClean="0">
                <a:solidFill>
                  <a:schemeClr val="tx1"/>
                </a:solidFill>
                <a:effectLst/>
                <a:latin typeface="+mn-lt"/>
                <a:ea typeface="+mn-ea"/>
                <a:cs typeface="+mn-cs"/>
              </a:rPr>
              <a:t>disclose the sum of all transfer taxes paid by the consumer as </a:t>
            </a:r>
            <a:r>
              <a:rPr lang="en-US" sz="1200" b="1" kern="1200" dirty="0" smtClean="0">
                <a:solidFill>
                  <a:schemeClr val="tx1"/>
                </a:solidFill>
                <a:effectLst/>
                <a:latin typeface="+mn-lt"/>
                <a:ea typeface="+mn-ea"/>
                <a:cs typeface="+mn-cs"/>
              </a:rPr>
              <a:t>Transfer Taxes</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1026.37(g)(1)(ii)) no additional items may be listed or deleted in the </a:t>
            </a:r>
            <a:r>
              <a:rPr lang="en-US" sz="1200" b="1" kern="1200" dirty="0" smtClean="0">
                <a:solidFill>
                  <a:schemeClr val="tx1"/>
                </a:solidFill>
                <a:effectLst/>
                <a:latin typeface="+mn-lt"/>
                <a:ea typeface="+mn-ea"/>
                <a:cs typeface="+mn-cs"/>
              </a:rPr>
              <a:t>Taxes and Other Government Fees </a:t>
            </a:r>
            <a:r>
              <a:rPr lang="en-US" sz="1200" kern="1200" dirty="0" smtClean="0">
                <a:solidFill>
                  <a:schemeClr val="tx1"/>
                </a:solidFill>
                <a:effectLst/>
                <a:latin typeface="+mn-lt"/>
                <a:ea typeface="+mn-ea"/>
                <a:cs typeface="+mn-cs"/>
              </a:rPr>
              <a:t>category. (comment 37(g)(1)-6)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Prepaids</a:t>
            </a:r>
          </a:p>
          <a:p>
            <a:r>
              <a:rPr lang="en-US" sz="1200" b="1" u="sng" kern="1200" dirty="0" smtClean="0">
                <a:solidFill>
                  <a:schemeClr val="tx1"/>
                </a:solidFill>
                <a:effectLst/>
                <a:latin typeface="+mn-lt"/>
                <a:ea typeface="+mn-ea"/>
                <a:cs typeface="+mn-cs"/>
              </a:rPr>
              <a:t> </a:t>
            </a:r>
            <a:endParaRPr lang="en-US" b="1" u="sng" dirty="0" smtClean="0"/>
          </a:p>
          <a:p>
            <a:r>
              <a:rPr lang="en-US" sz="1200" b="1" kern="1200" dirty="0" smtClean="0">
                <a:solidFill>
                  <a:schemeClr val="tx1"/>
                </a:solidFill>
                <a:effectLst/>
                <a:latin typeface="+mn-lt"/>
                <a:ea typeface="+mn-ea"/>
                <a:cs typeface="+mn-cs"/>
              </a:rPr>
              <a:t>Prepaids </a:t>
            </a:r>
            <a:r>
              <a:rPr lang="en-US" sz="1200" kern="1200" dirty="0" smtClean="0">
                <a:solidFill>
                  <a:schemeClr val="tx1"/>
                </a:solidFill>
                <a:effectLst/>
                <a:latin typeface="+mn-lt"/>
                <a:ea typeface="+mn-ea"/>
                <a:cs typeface="+mn-cs"/>
              </a:rPr>
              <a:t>are items to be paid by the consumer in advance of the first scheduled payment of the loan. (§ 1026.37(g)(2)) </a:t>
            </a:r>
          </a:p>
          <a:p>
            <a:r>
              <a:rPr lang="en-US" sz="1200" b="1" kern="1200" dirty="0" smtClean="0">
                <a:solidFill>
                  <a:schemeClr val="tx1"/>
                </a:solidFill>
                <a:effectLst/>
                <a:latin typeface="+mn-lt"/>
                <a:ea typeface="+mn-ea"/>
                <a:cs typeface="+mn-cs"/>
              </a:rPr>
              <a:t>Prepaids </a:t>
            </a:r>
            <a:r>
              <a:rPr lang="en-US" sz="1200" kern="1200" dirty="0" smtClean="0">
                <a:solidFill>
                  <a:schemeClr val="tx1"/>
                </a:solidFill>
                <a:effectLst/>
                <a:latin typeface="+mn-lt"/>
                <a:ea typeface="+mn-ea"/>
                <a:cs typeface="+mn-cs"/>
              </a:rPr>
              <a:t>are: </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Homeowner’s Insurance Premium,</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Mortgage Insurance Premium,</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Prepaid Interest,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Property Taxes, and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 maximum of three additional items.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Each item must include the applicable time period covered by the amount to be paid by the consumer and the total amount to be paid. (§ 1026.37(g)(2)(i)-(iv)) </a:t>
            </a:r>
          </a:p>
          <a:p>
            <a:endParaRPr lang="en-US" dirty="0" smtClean="0"/>
          </a:p>
          <a:p>
            <a:r>
              <a:rPr lang="en-US" sz="1200" b="1" u="sng" kern="1200" dirty="0" smtClean="0">
                <a:solidFill>
                  <a:schemeClr val="tx1"/>
                </a:solidFill>
                <a:effectLst/>
                <a:latin typeface="+mn-lt"/>
                <a:ea typeface="+mn-ea"/>
                <a:cs typeface="+mn-cs"/>
              </a:rPr>
              <a:t>Initial Escrow Payment at Closing </a:t>
            </a:r>
            <a:endParaRPr lang="en-US" b="1" u="sng" dirty="0" smtClean="0"/>
          </a:p>
          <a:p>
            <a:r>
              <a:rPr lang="en-US" sz="1200" b="1" kern="1200" dirty="0" smtClean="0">
                <a:solidFill>
                  <a:schemeClr val="tx1"/>
                </a:solidFill>
                <a:effectLst/>
                <a:latin typeface="+mn-lt"/>
                <a:ea typeface="+mn-ea"/>
                <a:cs typeface="+mn-cs"/>
              </a:rPr>
              <a:t>Initial Escrow Payment at Closing </a:t>
            </a:r>
            <a:r>
              <a:rPr lang="en-US" sz="1200" kern="1200" dirty="0" smtClean="0">
                <a:solidFill>
                  <a:schemeClr val="tx1"/>
                </a:solidFill>
                <a:effectLst/>
                <a:latin typeface="+mn-lt"/>
                <a:ea typeface="+mn-ea"/>
                <a:cs typeface="+mn-cs"/>
              </a:rPr>
              <a:t>includes items that the consumer will be expected to place into a reserve or escrow account at consummation to be applied to recurring periodic payments. (§ 1026.37(g)(3)) </a:t>
            </a:r>
            <a:r>
              <a:rPr lang="en-US" sz="1200" b="1" kern="1200" dirty="0" smtClean="0">
                <a:solidFill>
                  <a:schemeClr val="tx1"/>
                </a:solidFill>
                <a:effectLst/>
                <a:latin typeface="+mn-lt"/>
                <a:ea typeface="+mn-ea"/>
                <a:cs typeface="+mn-cs"/>
              </a:rPr>
              <a:t>Initial Escrow Payment at Closing </a:t>
            </a:r>
            <a:r>
              <a:rPr lang="en-US" sz="1200" kern="1200" dirty="0" smtClean="0">
                <a:solidFill>
                  <a:schemeClr val="tx1"/>
                </a:solidFill>
                <a:effectLst/>
                <a:latin typeface="+mn-lt"/>
                <a:ea typeface="+mn-ea"/>
                <a:cs typeface="+mn-cs"/>
              </a:rPr>
              <a:t>includes: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homeowner’s Insurance, </a:t>
            </a:r>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Mortgage Insurance,</a:t>
            </a:r>
          </a:p>
          <a:p>
            <a:pPr marL="171450" indent="-171450">
              <a:buFont typeface="Arial"/>
              <a:buChar char="•"/>
            </a:pP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Property Taxes, and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 maximum of five other items.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Also disclose the amount escrowed per month for each item, the number of months </a:t>
            </a:r>
            <a:endParaRPr lang="en-US" dirty="0" smtClean="0"/>
          </a:p>
          <a:p>
            <a:r>
              <a:rPr lang="en-US" sz="1200" kern="1200" dirty="0" smtClean="0">
                <a:solidFill>
                  <a:schemeClr val="tx1"/>
                </a:solidFill>
                <a:effectLst/>
                <a:latin typeface="+mn-lt"/>
                <a:ea typeface="+mn-ea"/>
                <a:cs typeface="+mn-cs"/>
              </a:rPr>
              <a:t>collected at consummation and the total amount paid. (§ 1026.37(g)(3)(i), (ii), (iii), (v)) </a:t>
            </a:r>
          </a:p>
          <a:p>
            <a:endParaRPr lang="en-US" dirty="0" smtClean="0"/>
          </a:p>
          <a:p>
            <a:r>
              <a:rPr lang="en-US" sz="1200" b="1" u="sng" kern="1200" dirty="0" smtClean="0">
                <a:solidFill>
                  <a:schemeClr val="tx1"/>
                </a:solidFill>
                <a:effectLst/>
                <a:latin typeface="+mn-lt"/>
                <a:ea typeface="+mn-ea"/>
                <a:cs typeface="+mn-cs"/>
              </a:rPr>
              <a:t>Other </a:t>
            </a:r>
          </a:p>
          <a:p>
            <a:endParaRPr lang="en-US" dirty="0" smtClean="0"/>
          </a:p>
          <a:p>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includes items in connection with the transaction that the consumer is likely to pay or has contracted with a person other than the creditor or loan originator to pay at closing and of which the creditor is aware at the time of issuing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 1026.37(g)(4)) </a:t>
            </a:r>
            <a:endParaRPr lang="en-US" dirty="0" smtClean="0"/>
          </a:p>
          <a:p>
            <a:r>
              <a:rPr lang="en-US" sz="1200" kern="1200" dirty="0" smtClean="0">
                <a:solidFill>
                  <a:schemeClr val="tx1"/>
                </a:solidFill>
                <a:effectLst/>
                <a:latin typeface="+mn-lt"/>
                <a:ea typeface="+mn-ea"/>
                <a:cs typeface="+mn-cs"/>
              </a:rPr>
              <a:t>Separate insurance, warranty, guarantee or event-coverage products include, for example: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Owner’s title insurance,</a:t>
            </a:r>
          </a:p>
          <a:p>
            <a:pPr marL="171450" indent="-171450">
              <a:buFont typeface="Arial"/>
              <a:buChar char="•"/>
            </a:pPr>
            <a:r>
              <a:rPr lang="en-US" sz="1200" kern="1200" dirty="0" smtClean="0">
                <a:solidFill>
                  <a:schemeClr val="tx1"/>
                </a:solidFill>
                <a:effectLst/>
                <a:latin typeface="+mn-lt"/>
                <a:ea typeface="+mn-ea"/>
                <a:cs typeface="+mn-cs"/>
              </a:rPr>
              <a:t>Credit life insurance,</a:t>
            </a:r>
          </a:p>
          <a:p>
            <a:pPr marL="171450" indent="-171450">
              <a:buFont typeface="Arial"/>
              <a:buChar char="•"/>
            </a:pPr>
            <a:r>
              <a:rPr lang="en-US" sz="1200" kern="1200" dirty="0" smtClean="0">
                <a:solidFill>
                  <a:schemeClr val="tx1"/>
                </a:solidFill>
                <a:effectLst/>
                <a:latin typeface="+mn-lt"/>
                <a:ea typeface="+mn-ea"/>
                <a:cs typeface="+mn-cs"/>
              </a:rPr>
              <a:t>Debt suspension coverage,</a:t>
            </a:r>
          </a:p>
          <a:p>
            <a:pPr marL="171450" indent="-171450">
              <a:buFont typeface="Arial"/>
              <a:buChar char="•"/>
            </a:pPr>
            <a:r>
              <a:rPr lang="en-US" sz="1200" kern="1200" dirty="0" smtClean="0">
                <a:solidFill>
                  <a:schemeClr val="tx1"/>
                </a:solidFill>
                <a:effectLst/>
                <a:latin typeface="+mn-lt"/>
                <a:ea typeface="+mn-ea"/>
                <a:cs typeface="+mn-cs"/>
              </a:rPr>
              <a:t>Debt cancellation coverage,</a:t>
            </a:r>
          </a:p>
          <a:p>
            <a:pPr marL="171450" indent="-171450">
              <a:buFont typeface="Arial"/>
              <a:buChar char="•"/>
            </a:pPr>
            <a:r>
              <a:rPr lang="en-US" sz="1200" kern="1200" dirty="0" smtClean="0">
                <a:solidFill>
                  <a:schemeClr val="tx1"/>
                </a:solidFill>
                <a:effectLst/>
                <a:latin typeface="+mn-lt"/>
                <a:ea typeface="+mn-ea"/>
                <a:cs typeface="+mn-cs"/>
              </a:rPr>
              <a:t>Warranties of home appliances and systems, and </a:t>
            </a:r>
            <a:r>
              <a:rPr lang="en-US" sz="1200" kern="1200" dirty="0" smtClean="0">
                <a:solidFill>
                  <a:schemeClr val="tx1"/>
                </a:solidFill>
                <a:effectLst/>
                <a:latin typeface="Wingdings"/>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Similar products. </a:t>
            </a:r>
          </a:p>
          <a:p>
            <a:pPr marL="0" indent="0">
              <a:buFont typeface="Arial"/>
              <a:buNone/>
            </a:pPr>
            <a:endParaRPr lang="en-US" dirty="0" smtClean="0"/>
          </a:p>
          <a:p>
            <a:r>
              <a:rPr lang="en-US" sz="1200" kern="1200" dirty="0" smtClean="0">
                <a:solidFill>
                  <a:schemeClr val="tx1"/>
                </a:solidFill>
                <a:effectLst/>
                <a:latin typeface="+mn-lt"/>
                <a:ea typeface="+mn-ea"/>
                <a:cs typeface="+mn-cs"/>
              </a:rPr>
              <a:t>These items are disclosed when coverage is written in connection with a mortgage. These examples would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include additional coverage and endorsements on insurance otherwise required by the creditor. (comment 37(g)(4)-3) </a:t>
            </a:r>
            <a:endParaRPr lang="en-US" dirty="0" smtClean="0"/>
          </a:p>
          <a:p>
            <a:r>
              <a:rPr lang="en-US" sz="1200" kern="1200" dirty="0" smtClean="0">
                <a:solidFill>
                  <a:schemeClr val="tx1"/>
                </a:solidFill>
                <a:effectLst/>
                <a:latin typeface="+mn-lt"/>
                <a:ea typeface="+mn-ea"/>
                <a:cs typeface="+mn-cs"/>
              </a:rPr>
              <a:t>Items that disclose any premiums paid for separate insurance, warranty, guarantee, or event-coverage products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by the creditor must include the parenthetical description </a:t>
            </a:r>
            <a:r>
              <a:rPr lang="en-US" sz="1200" b="1" kern="1200" dirty="0" smtClean="0">
                <a:solidFill>
                  <a:schemeClr val="tx1"/>
                </a:solidFill>
                <a:effectLst/>
                <a:latin typeface="+mn-lt"/>
                <a:ea typeface="+mn-ea"/>
                <a:cs typeface="+mn-cs"/>
              </a:rPr>
              <a:t>(optional) </a:t>
            </a:r>
            <a:r>
              <a:rPr lang="en-US" sz="1200" kern="1200" dirty="0" smtClean="0">
                <a:solidFill>
                  <a:schemeClr val="tx1"/>
                </a:solidFill>
                <a:effectLst/>
                <a:latin typeface="+mn-lt"/>
                <a:ea typeface="+mn-ea"/>
                <a:cs typeface="+mn-cs"/>
              </a:rPr>
              <a:t>at the end of the label. (§ 1026.37(g)(4)(ii)) </a:t>
            </a:r>
            <a:endParaRPr lang="en-US" dirty="0" smtClean="0"/>
          </a:p>
          <a:p>
            <a:r>
              <a:rPr lang="en-US" sz="1200" kern="1200" dirty="0" smtClean="0">
                <a:solidFill>
                  <a:schemeClr val="tx1"/>
                </a:solidFill>
                <a:effectLst/>
                <a:latin typeface="+mn-lt"/>
                <a:ea typeface="+mn-ea"/>
                <a:cs typeface="+mn-cs"/>
              </a:rPr>
              <a:t>A maximum of five items can be disclosed as </a:t>
            </a:r>
            <a:r>
              <a:rPr lang="en-US" sz="1200" b="1" kern="1200" dirty="0" smtClean="0">
                <a:solidFill>
                  <a:schemeClr val="tx1"/>
                </a:solidFill>
                <a:effectLst/>
                <a:latin typeface="+mn-lt"/>
                <a:ea typeface="+mn-ea"/>
                <a:cs typeface="+mn-cs"/>
              </a:rPr>
              <a:t>Other</a:t>
            </a:r>
            <a:r>
              <a:rPr lang="en-US" sz="1200" kern="1200" dirty="0" smtClean="0">
                <a:solidFill>
                  <a:schemeClr val="tx1"/>
                </a:solidFill>
                <a:effectLst/>
                <a:latin typeface="+mn-lt"/>
                <a:ea typeface="+mn-ea"/>
                <a:cs typeface="+mn-cs"/>
              </a:rPr>
              <a:t>. (§ 1026.37(g)(4)(iii)) describe services related to the issuance of title insurance policies with the word </a:t>
            </a:r>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 at the beginning of the item. When the owner’s title insurance premium includes a simultaneous issuance premium, the premium is calculated by taking the full owner’s title insurance premium, adding the simultaneous issuance premium for the lender’s coverage (if any), and then deducting the full premium for lender’s coverage. (comment 37(g)(4)-2) </a:t>
            </a:r>
          </a:p>
          <a:p>
            <a:endParaRPr lang="en-US" dirty="0" smtClean="0"/>
          </a:p>
          <a:p>
            <a:r>
              <a:rPr lang="en-US" sz="1200" kern="1200" dirty="0" smtClean="0">
                <a:solidFill>
                  <a:schemeClr val="tx1"/>
                </a:solidFill>
                <a:effectLst/>
                <a:latin typeface="+mn-lt"/>
                <a:ea typeface="+mn-ea"/>
                <a:cs typeface="+mn-cs"/>
              </a:rPr>
              <a:t>When the creditor is aware of those items, </a:t>
            </a:r>
            <a:r>
              <a:rPr lang="en-US" sz="1200" b="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includes for example: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Commissions of real estate brokers or agents,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Additional payments to the seller to purchase personal property pursuant to the contract of sale,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Homeowner’s association and condominium charges associated with the transfer of ownership, and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Fees for inspections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by the creditor but paid by the consumer pursuant to the contract of sale. (comment 37(g)(4)-4) </a:t>
            </a:r>
            <a:endParaRPr lang="en-US" dirty="0" smtClean="0">
              <a:effectLst/>
            </a:endParaRP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Closing Costs </a:t>
            </a:r>
            <a:endParaRPr lang="en-US" b="1" u="sng" dirty="0" smtClean="0">
              <a:effectLst/>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the sum of </a:t>
            </a:r>
            <a:r>
              <a:rPr lang="en-US" sz="1200" b="1" kern="1200" dirty="0" smtClean="0">
                <a:solidFill>
                  <a:schemeClr val="tx1"/>
                </a:solidFill>
                <a:effectLst/>
                <a:latin typeface="+mn-lt"/>
                <a:ea typeface="+mn-ea"/>
                <a:cs typeface="+mn-cs"/>
              </a:rPr>
              <a:t>Total Loan Costs </a:t>
            </a:r>
            <a:r>
              <a:rPr lang="en-US" sz="1200" kern="1200" dirty="0" smtClean="0">
                <a:solidFill>
                  <a:schemeClr val="tx1"/>
                </a:solidFill>
                <a:effectLst/>
                <a:latin typeface="+mn-lt"/>
                <a:ea typeface="+mn-ea"/>
                <a:cs typeface="+mn-cs"/>
              </a:rPr>
              <a:t>(shown in Figure 8), </a:t>
            </a:r>
            <a:r>
              <a:rPr lang="en-US" sz="1200" b="1" kern="1200" dirty="0" smtClean="0">
                <a:solidFill>
                  <a:schemeClr val="tx1"/>
                </a:solidFill>
                <a:effectLst/>
                <a:latin typeface="+mn-lt"/>
                <a:ea typeface="+mn-ea"/>
                <a:cs typeface="+mn-cs"/>
              </a:rPr>
              <a:t>Total Other </a:t>
            </a:r>
            <a:endParaRPr lang="en-US" dirty="0" smtClean="0">
              <a:effectLst/>
            </a:endParaRPr>
          </a:p>
          <a:p>
            <a:r>
              <a:rPr lang="en-US" sz="1200" b="1" kern="1200" dirty="0" smtClean="0">
                <a:solidFill>
                  <a:schemeClr val="tx1"/>
                </a:solidFill>
                <a:effectLst/>
                <a:latin typeface="+mn-lt"/>
                <a:ea typeface="+mn-ea"/>
                <a:cs typeface="+mn-cs"/>
              </a:rPr>
              <a:t>Costs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 1026.37(g)(6)) </a:t>
            </a:r>
            <a:endParaRPr lang="en-US" dirty="0" smtClean="0">
              <a:effectLst/>
            </a:endParaRPr>
          </a:p>
          <a:p>
            <a:r>
              <a:rPr lang="en-US" sz="1200" b="1" kern="1200" dirty="0" smtClean="0">
                <a:solidFill>
                  <a:schemeClr val="tx1"/>
                </a:solidFill>
                <a:effectLst/>
                <a:latin typeface="+mn-lt"/>
                <a:ea typeface="+mn-ea"/>
                <a:cs typeface="+mn-cs"/>
              </a:rPr>
              <a:t>Lender Credits </a:t>
            </a:r>
            <a:r>
              <a:rPr lang="en-US" sz="1200" kern="1200" dirty="0" smtClean="0">
                <a:solidFill>
                  <a:schemeClr val="tx1"/>
                </a:solidFill>
                <a:effectLst/>
                <a:latin typeface="+mn-lt"/>
                <a:ea typeface="+mn-ea"/>
                <a:cs typeface="+mn-cs"/>
              </a:rPr>
              <a:t>is the amount of any payments from the creditor to the consumer that do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pay for a particular fee on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and is disclosed as a negative number. (comment 37(g)(6)(ii)-1) </a:t>
            </a:r>
            <a:endParaRPr lang="en-US" dirty="0" smtClean="0">
              <a:effectLst/>
            </a:endParaRPr>
          </a:p>
          <a:p>
            <a:r>
              <a:rPr lang="en-US" sz="1200" kern="1200" dirty="0" smtClean="0">
                <a:solidFill>
                  <a:schemeClr val="tx1"/>
                </a:solidFill>
                <a:effectLst/>
                <a:latin typeface="+mn-lt"/>
                <a:ea typeface="+mn-ea"/>
                <a:cs typeface="+mn-cs"/>
              </a:rPr>
              <a:t>For loans where all or a portion of closing costs are offset by a credit or rebate provided by the creditor (sometimes referred to as “no cost” loans), disclose such credit or rebate as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The creditor should ensure that </a:t>
            </a:r>
            <a:r>
              <a:rPr lang="en-US" sz="1200" b="1" kern="1200" dirty="0" smtClean="0">
                <a:solidFill>
                  <a:schemeClr val="tx1"/>
                </a:solidFill>
                <a:effectLst/>
                <a:latin typeface="+mn-lt"/>
                <a:ea typeface="+mn-ea"/>
                <a:cs typeface="+mn-cs"/>
              </a:rPr>
              <a:t>Lender Credits </a:t>
            </a:r>
            <a:r>
              <a:rPr lang="en-US" sz="1200" kern="1200" dirty="0" smtClean="0">
                <a:solidFill>
                  <a:schemeClr val="tx1"/>
                </a:solidFill>
                <a:effectLst/>
                <a:latin typeface="+mn-lt"/>
                <a:ea typeface="+mn-ea"/>
                <a:cs typeface="+mn-cs"/>
              </a:rPr>
              <a:t>is sufficient to cover the estimated items the creditor represented to the consumer as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being paid by the consumer at consummation, regardless of whether such representations pertained to specific items. (Comment 37(g)(6)(ii)-2) </a:t>
            </a: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54</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Consistent with current law, the creditor generally cannot charge consumers any fees until after the consumers have been given the Loan Estimate form and the consumers have communicated their intent to proceed with the transaction. There is an exception that allows creditors to charge fees to obtain consumers’ credit reports. </a:t>
            </a:r>
          </a:p>
          <a:p>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55</a:t>
            </a:fld>
            <a:endParaRPr lang="en-US" dirty="0"/>
          </a:p>
        </p:txBody>
      </p:sp>
    </p:spTree>
    <p:extLst>
      <p:ext uri="{BB962C8B-B14F-4D97-AF65-F5344CB8AC3E}">
        <p14:creationId xmlns:p14="http://schemas.microsoft.com/office/powerpoint/2010/main" val="1423492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Total Closing Costs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the same amount disclosed as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(see section 2.3.2 above). The amount is disclosed as a positive number. (§ 1026.37(h)(1)(i)) </a:t>
            </a:r>
          </a:p>
          <a:p>
            <a:endParaRPr lang="en-US" dirty="0" smtClean="0"/>
          </a:p>
          <a:p>
            <a:r>
              <a:rPr lang="en-US" sz="1200" b="1" u="sng" kern="1200" dirty="0" smtClean="0">
                <a:solidFill>
                  <a:schemeClr val="tx1"/>
                </a:solidFill>
                <a:effectLst/>
                <a:latin typeface="+mn-lt"/>
                <a:ea typeface="+mn-ea"/>
                <a:cs typeface="+mn-cs"/>
              </a:rPr>
              <a:t>Closing Costs Financed (Paid from Your Loan Amount)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Closing Costs Financed (Paid from Your Loan Amount) </a:t>
            </a:r>
            <a:r>
              <a:rPr lang="en-US" sz="1200" kern="1200" dirty="0" smtClean="0">
                <a:solidFill>
                  <a:schemeClr val="tx1"/>
                </a:solidFill>
                <a:effectLst/>
                <a:latin typeface="+mn-lt"/>
                <a:ea typeface="+mn-ea"/>
                <a:cs typeface="+mn-cs"/>
              </a:rPr>
              <a:t>is calculated by subtracting the estimated total amount of payments to third parties not otherwise disclosed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(see section 2.3.1 above) 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(see section 2.3.2 above) tables from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disclosed on page 1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(see section 2.2.2 above).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If the result of the calculation is a positive number, </a:t>
            </a:r>
            <a:r>
              <a:rPr lang="en-US" sz="1200" b="1" kern="1200" dirty="0" smtClean="0">
                <a:solidFill>
                  <a:schemeClr val="tx1"/>
                </a:solidFill>
                <a:effectLst/>
                <a:latin typeface="+mn-lt"/>
                <a:ea typeface="+mn-ea"/>
                <a:cs typeface="+mn-cs"/>
              </a:rPr>
              <a:t>Closing Costs Financed (Paid from Your Loan Amount) </a:t>
            </a:r>
            <a:r>
              <a:rPr lang="en-US" sz="1200" kern="1200" dirty="0" smtClean="0">
                <a:solidFill>
                  <a:schemeClr val="tx1"/>
                </a:solidFill>
                <a:effectLst/>
                <a:latin typeface="+mn-lt"/>
                <a:ea typeface="+mn-ea"/>
                <a:cs typeface="+mn-cs"/>
              </a:rPr>
              <a:t>is that amount, disclosed as a negative number, but only to the extent that it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exceed the amount of </a:t>
            </a:r>
            <a:r>
              <a:rPr lang="en-US" sz="1200" b="1" kern="1200" dirty="0" smtClean="0">
                <a:solidFill>
                  <a:schemeClr val="tx1"/>
                </a:solidFill>
                <a:effectLst/>
                <a:latin typeface="+mn-lt"/>
                <a:ea typeface="+mn-ea"/>
                <a:cs typeface="+mn-cs"/>
              </a:rPr>
              <a:t>Lender Credits</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If the result of the calculation is zero or negative, then </a:t>
            </a:r>
            <a:r>
              <a:rPr lang="en-US" sz="1200" b="1" kern="1200" dirty="0" smtClean="0">
                <a:solidFill>
                  <a:schemeClr val="tx1"/>
                </a:solidFill>
                <a:effectLst/>
                <a:latin typeface="+mn-lt"/>
                <a:ea typeface="+mn-ea"/>
                <a:cs typeface="+mn-cs"/>
              </a:rPr>
              <a:t>Closing Costs Financed (paid from Your Loan Amount) </a:t>
            </a:r>
            <a:r>
              <a:rPr lang="en-US" sz="1200" kern="1200" dirty="0" smtClean="0">
                <a:solidFill>
                  <a:schemeClr val="tx1"/>
                </a:solidFill>
                <a:effectLst/>
                <a:latin typeface="+mn-lt"/>
                <a:ea typeface="+mn-ea"/>
                <a:cs typeface="+mn-cs"/>
              </a:rPr>
              <a:t>is $0. (comment 37(h)(1)(ii)-1)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Down Payment/Funds from Borrower </a:t>
            </a:r>
          </a:p>
          <a:p>
            <a:endParaRPr lang="en-US" b="1" u="sng" dirty="0" smtClean="0"/>
          </a:p>
          <a:p>
            <a:pPr marL="171450" indent="-171450">
              <a:buFont typeface="Arial"/>
              <a:buChar char="•"/>
            </a:pPr>
            <a:r>
              <a:rPr lang="en-US" sz="1200" kern="1200" dirty="0" smtClean="0">
                <a:solidFill>
                  <a:schemeClr val="tx1"/>
                </a:solidFill>
                <a:effectLst/>
                <a:latin typeface="+mn-lt"/>
                <a:ea typeface="+mn-ea"/>
                <a:cs typeface="+mn-cs"/>
              </a:rPr>
              <a:t>In a </a:t>
            </a:r>
            <a:r>
              <a:rPr lang="en-US" sz="1200" b="1" kern="1200" dirty="0" smtClean="0">
                <a:solidFill>
                  <a:schemeClr val="tx1"/>
                </a:solidFill>
                <a:effectLst/>
                <a:latin typeface="+mn-lt"/>
                <a:ea typeface="+mn-ea"/>
                <a:cs typeface="+mn-cs"/>
              </a:rPr>
              <a:t>Purchase </a:t>
            </a:r>
            <a:r>
              <a:rPr lang="en-US" sz="1200" kern="1200" dirty="0" smtClean="0">
                <a:solidFill>
                  <a:schemeClr val="tx1"/>
                </a:solidFill>
                <a:effectLst/>
                <a:latin typeface="+mn-lt"/>
                <a:ea typeface="+mn-ea"/>
                <a:cs typeface="+mn-cs"/>
              </a:rPr>
              <a:t>transaction, </a:t>
            </a:r>
            <a:r>
              <a:rPr lang="en-US" sz="1200" b="1" kern="1200" dirty="0" smtClean="0">
                <a:solidFill>
                  <a:schemeClr val="tx1"/>
                </a:solidFill>
                <a:effectLst/>
                <a:latin typeface="+mn-lt"/>
                <a:ea typeface="+mn-ea"/>
                <a:cs typeface="+mn-cs"/>
              </a:rPr>
              <a:t>Down Payment/Funds from Borrower </a:t>
            </a:r>
            <a:r>
              <a:rPr lang="en-US" sz="1200" kern="1200" dirty="0" smtClean="0">
                <a:solidFill>
                  <a:schemeClr val="tx1"/>
                </a:solidFill>
                <a:effectLst/>
                <a:latin typeface="+mn-lt"/>
                <a:ea typeface="+mn-ea"/>
                <a:cs typeface="+mn-cs"/>
              </a:rPr>
              <a:t>is the difference between the purchase price of the property and the principal amount of the loan, disclosed as a positive number. (§ 1026.37(h)(1)(iii)(A)) however, when the loan amount exceeds the purchase price of the property, disclose $0 as </a:t>
            </a:r>
            <a:r>
              <a:rPr lang="en-US" sz="1200" b="1" kern="1200" dirty="0" smtClean="0">
                <a:solidFill>
                  <a:schemeClr val="tx1"/>
                </a:solidFill>
                <a:effectLst/>
                <a:latin typeface="+mn-lt"/>
                <a:ea typeface="+mn-ea"/>
                <a:cs typeface="+mn-cs"/>
              </a:rPr>
              <a:t>Down Payment/Funds from Borrower</a:t>
            </a:r>
            <a:r>
              <a:rPr lang="en-US" sz="1200" kern="1200" dirty="0" smtClean="0">
                <a:solidFill>
                  <a:schemeClr val="tx1"/>
                </a:solidFill>
                <a:effectLst/>
                <a:latin typeface="+mn-lt"/>
                <a:ea typeface="+mn-ea"/>
                <a:cs typeface="+mn-cs"/>
              </a:rPr>
              <a:t>. (comment 37(h)(1)(iii)-1)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In all other transactions, subtract the principal amount of credit extended (excluding any amount disclosed as </a:t>
            </a:r>
            <a:r>
              <a:rPr lang="en-US" sz="1200" b="1" kern="1200" dirty="0" smtClean="0">
                <a:solidFill>
                  <a:schemeClr val="tx1"/>
                </a:solidFill>
                <a:effectLst/>
                <a:latin typeface="+mn-lt"/>
                <a:ea typeface="+mn-ea"/>
                <a:cs typeface="+mn-cs"/>
              </a:rPr>
              <a:t>Closing Costs Financed (Paid from Your Loan Amount)</a:t>
            </a:r>
            <a:r>
              <a:rPr lang="en-US" sz="1200" kern="1200" dirty="0" smtClean="0">
                <a:solidFill>
                  <a:schemeClr val="tx1"/>
                </a:solidFill>
                <a:effectLst/>
                <a:latin typeface="+mn-lt"/>
                <a:ea typeface="+mn-ea"/>
                <a:cs typeface="+mn-cs"/>
              </a:rPr>
              <a:t>) from the total amount of all existing debt being satisfied in the transaction.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When this calculation yields an amount that is positive, </a:t>
            </a:r>
            <a:r>
              <a:rPr lang="en-US" sz="1200" b="1" kern="1200" dirty="0" smtClean="0">
                <a:solidFill>
                  <a:schemeClr val="tx1"/>
                </a:solidFill>
                <a:effectLst/>
                <a:latin typeface="+mn-lt"/>
                <a:ea typeface="+mn-ea"/>
                <a:cs typeface="+mn-cs"/>
              </a:rPr>
              <a:t>Down Payment/ Funds from Borrower </a:t>
            </a:r>
            <a:r>
              <a:rPr lang="en-US" sz="1200" kern="1200" dirty="0" smtClean="0">
                <a:solidFill>
                  <a:schemeClr val="tx1"/>
                </a:solidFill>
                <a:effectLst/>
                <a:latin typeface="+mn-lt"/>
                <a:ea typeface="+mn-ea"/>
                <a:cs typeface="+mn-cs"/>
              </a:rPr>
              <a:t>is that amount.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If the calculation yields a result that is negative or $0, </a:t>
            </a:r>
            <a:r>
              <a:rPr lang="en-US" sz="1200" b="1" kern="1200" dirty="0" smtClean="0">
                <a:solidFill>
                  <a:schemeClr val="tx1"/>
                </a:solidFill>
                <a:effectLst/>
                <a:latin typeface="+mn-lt"/>
                <a:ea typeface="+mn-ea"/>
                <a:cs typeface="+mn-cs"/>
              </a:rPr>
              <a:t>Down Payment/ Funds from Borrower </a:t>
            </a:r>
            <a:r>
              <a:rPr lang="en-US" sz="1200" kern="1200" dirty="0" smtClean="0">
                <a:solidFill>
                  <a:schemeClr val="tx1"/>
                </a:solidFill>
                <a:effectLst/>
                <a:latin typeface="+mn-lt"/>
                <a:ea typeface="+mn-ea"/>
                <a:cs typeface="+mn-cs"/>
              </a:rPr>
              <a:t>is $0. (§ 1026.37(h)(1) (iii)(B))</a:t>
            </a:r>
          </a:p>
          <a:p>
            <a:r>
              <a:rPr lang="en-US" sz="1200" kern="1200" dirty="0" smtClean="0">
                <a:solidFill>
                  <a:schemeClr val="tx1"/>
                </a:solidFill>
                <a:effectLst/>
                <a:latin typeface="+mn-lt"/>
                <a:ea typeface="+mn-ea"/>
                <a:cs typeface="+mn-cs"/>
              </a:rPr>
              <a:t> </a:t>
            </a:r>
            <a:endParaRPr lang="en-US" dirty="0" smtClean="0">
              <a:effectLst/>
            </a:endParaRPr>
          </a:p>
          <a:p>
            <a:r>
              <a:rPr lang="en-US" sz="1200" b="1" u="sng" kern="1200" dirty="0" smtClean="0">
                <a:solidFill>
                  <a:schemeClr val="tx1"/>
                </a:solidFill>
                <a:effectLst/>
                <a:latin typeface="+mn-lt"/>
                <a:ea typeface="+mn-ea"/>
                <a:cs typeface="+mn-cs"/>
              </a:rPr>
              <a:t>Deposit </a:t>
            </a:r>
          </a:p>
          <a:p>
            <a:endParaRPr lang="en-US" b="1" u="sng" dirty="0" smtClean="0">
              <a:effectLst/>
            </a:endParaRPr>
          </a:p>
          <a:p>
            <a:pPr marL="171450" indent="-171450">
              <a:buFont typeface="Arial"/>
              <a:buChar char="•"/>
            </a:pPr>
            <a:r>
              <a:rPr lang="en-US" sz="1200" kern="1200" dirty="0" smtClean="0">
                <a:solidFill>
                  <a:schemeClr val="tx1"/>
                </a:solidFill>
                <a:effectLst/>
                <a:latin typeface="+mn-lt"/>
                <a:ea typeface="+mn-ea"/>
                <a:cs typeface="+mn-cs"/>
              </a:rPr>
              <a:t>In a </a:t>
            </a:r>
            <a:r>
              <a:rPr lang="en-US" sz="1200" b="1" kern="1200" dirty="0" smtClean="0">
                <a:solidFill>
                  <a:schemeClr val="tx1"/>
                </a:solidFill>
                <a:effectLst/>
                <a:latin typeface="+mn-lt"/>
                <a:ea typeface="+mn-ea"/>
                <a:cs typeface="+mn-cs"/>
              </a:rPr>
              <a:t>Purchase </a:t>
            </a:r>
            <a:r>
              <a:rPr lang="en-US" sz="1200" kern="1200" dirty="0" smtClean="0">
                <a:solidFill>
                  <a:schemeClr val="tx1"/>
                </a:solidFill>
                <a:effectLst/>
                <a:latin typeface="+mn-lt"/>
                <a:ea typeface="+mn-ea"/>
                <a:cs typeface="+mn-cs"/>
              </a:rPr>
              <a:t>transaction, </a:t>
            </a:r>
            <a:r>
              <a:rPr lang="en-US" sz="1200" b="1" kern="1200" dirty="0" smtClean="0">
                <a:solidFill>
                  <a:schemeClr val="tx1"/>
                </a:solidFill>
                <a:effectLst/>
                <a:latin typeface="+mn-lt"/>
                <a:ea typeface="+mn-ea"/>
                <a:cs typeface="+mn-cs"/>
              </a:rPr>
              <a:t>Deposit </a:t>
            </a:r>
            <a:r>
              <a:rPr lang="en-US" sz="1200" kern="1200" dirty="0" smtClean="0">
                <a:solidFill>
                  <a:schemeClr val="tx1"/>
                </a:solidFill>
                <a:effectLst/>
                <a:latin typeface="+mn-lt"/>
                <a:ea typeface="+mn-ea"/>
                <a:cs typeface="+mn-cs"/>
              </a:rPr>
              <a:t>is the amount, disclosed as a negative number, that is paid to the seller or held in trust or escrow by an attorney or other party under the terms of the contract for sale of the property.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1026.37(h)(1)(iv)(A))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In all other transactions, </a:t>
            </a:r>
            <a:r>
              <a:rPr lang="en-US" sz="1200" b="1" kern="1200" dirty="0" smtClean="0">
                <a:solidFill>
                  <a:schemeClr val="tx1"/>
                </a:solidFill>
                <a:effectLst/>
                <a:latin typeface="+mn-lt"/>
                <a:ea typeface="+mn-ea"/>
                <a:cs typeface="+mn-cs"/>
              </a:rPr>
              <a:t>Deposit </a:t>
            </a:r>
            <a:r>
              <a:rPr lang="en-US" sz="1200" kern="1200" dirty="0" smtClean="0">
                <a:solidFill>
                  <a:schemeClr val="tx1"/>
                </a:solidFill>
                <a:effectLst/>
                <a:latin typeface="+mn-lt"/>
                <a:ea typeface="+mn-ea"/>
                <a:cs typeface="+mn-cs"/>
              </a:rPr>
              <a:t>is $0. (§ 1026.37(h)(1)(iv)(B))</a:t>
            </a:r>
          </a:p>
          <a:p>
            <a:endParaRPr lang="en-US" sz="1200" kern="1200" dirty="0" smtClean="0">
              <a:solidFill>
                <a:schemeClr val="tx1"/>
              </a:solidFill>
              <a:effectLst/>
              <a:latin typeface="+mn-lt"/>
              <a:ea typeface="+mn-ea"/>
              <a:cs typeface="+mn-cs"/>
            </a:endParaRPr>
          </a:p>
          <a:p>
            <a:r>
              <a:rPr lang="en-US" sz="1600" b="1" u="sng" kern="1200" dirty="0" smtClean="0">
                <a:solidFill>
                  <a:schemeClr val="tx1"/>
                </a:solidFill>
                <a:effectLst/>
                <a:latin typeface="+mn-lt"/>
                <a:ea typeface="+mn-ea"/>
                <a:cs typeface="+mn-cs"/>
              </a:rPr>
              <a:t>Funds for Borrower </a:t>
            </a:r>
            <a:endParaRPr lang="en-US" b="1" u="sng" dirty="0" smtClean="0">
              <a:effectLst/>
            </a:endParaRPr>
          </a:p>
          <a:p>
            <a:pPr lvl="1"/>
            <a:endParaRPr lang="en-US" sz="1200" kern="1200" dirty="0" smtClean="0">
              <a:solidFill>
                <a:schemeClr val="tx1"/>
              </a:solidFill>
              <a:effectLst/>
              <a:latin typeface="Wingdings"/>
              <a:ea typeface="+mn-ea"/>
              <a:cs typeface="+mn-cs"/>
            </a:endParaRPr>
          </a:p>
          <a:p>
            <a:pPr marL="628650" lvl="1" indent="-171450">
              <a:buFont typeface="Arial"/>
              <a:buChar char="•"/>
            </a:pPr>
            <a:r>
              <a:rPr lang="en-US" sz="1200" kern="1200" dirty="0" smtClean="0">
                <a:solidFill>
                  <a:schemeClr val="tx1"/>
                </a:solidFill>
                <a:effectLst/>
                <a:latin typeface="+mn-lt"/>
                <a:ea typeface="+mn-ea"/>
                <a:cs typeface="+mn-cs"/>
              </a:rPr>
              <a:t>In a </a:t>
            </a:r>
            <a:r>
              <a:rPr lang="en-US" sz="1200" b="1" kern="1200" dirty="0" smtClean="0">
                <a:solidFill>
                  <a:schemeClr val="tx1"/>
                </a:solidFill>
                <a:effectLst/>
                <a:latin typeface="+mn-lt"/>
                <a:ea typeface="+mn-ea"/>
                <a:cs typeface="+mn-cs"/>
              </a:rPr>
              <a:t>Purchase </a:t>
            </a:r>
            <a:r>
              <a:rPr lang="en-US" sz="1200" kern="1200" dirty="0" smtClean="0">
                <a:solidFill>
                  <a:schemeClr val="tx1"/>
                </a:solidFill>
                <a:effectLst/>
                <a:latin typeface="+mn-lt"/>
                <a:ea typeface="+mn-ea"/>
                <a:cs typeface="+mn-cs"/>
              </a:rPr>
              <a:t>transaction, </a:t>
            </a:r>
            <a:r>
              <a:rPr lang="en-US" sz="1200" b="1" kern="1200" dirty="0" smtClean="0">
                <a:solidFill>
                  <a:schemeClr val="tx1"/>
                </a:solidFill>
                <a:effectLst/>
                <a:latin typeface="+mn-lt"/>
                <a:ea typeface="+mn-ea"/>
                <a:cs typeface="+mn-cs"/>
              </a:rPr>
              <a:t>Funds for Borrower </a:t>
            </a:r>
            <a:r>
              <a:rPr lang="en-US" sz="1200" kern="1200" dirty="0" smtClean="0">
                <a:solidFill>
                  <a:schemeClr val="tx1"/>
                </a:solidFill>
                <a:effectLst/>
                <a:latin typeface="+mn-lt"/>
                <a:ea typeface="+mn-ea"/>
                <a:cs typeface="+mn-cs"/>
              </a:rPr>
              <a:t>is $0. (comment 37(h)(1)(v)-1)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In all other transactions, subtract the principal amount of debt extended (excluding any amount disclosed as </a:t>
            </a:r>
            <a:r>
              <a:rPr lang="en-US" sz="1200" b="1" kern="1200" dirty="0" smtClean="0">
                <a:solidFill>
                  <a:schemeClr val="tx1"/>
                </a:solidFill>
                <a:effectLst/>
                <a:latin typeface="+mn-lt"/>
                <a:ea typeface="+mn-ea"/>
                <a:cs typeface="+mn-cs"/>
              </a:rPr>
              <a:t>Closing Costs Financed (Paid from Your Loan Amount)</a:t>
            </a:r>
            <a:r>
              <a:rPr lang="en-US" sz="1200" kern="1200" dirty="0" smtClean="0">
                <a:solidFill>
                  <a:schemeClr val="tx1"/>
                </a:solidFill>
                <a:effectLst/>
                <a:latin typeface="+mn-lt"/>
                <a:ea typeface="+mn-ea"/>
                <a:cs typeface="+mn-cs"/>
              </a:rPr>
              <a:t>) from the total amount of all existing debt being satisfied in the transaction. </a:t>
            </a:r>
            <a:endParaRPr lang="en-US" dirty="0" smtClean="0">
              <a:effectLst/>
            </a:endParaRPr>
          </a:p>
          <a:p>
            <a:pPr marL="1085850" lvl="2" indent="-171450">
              <a:buFont typeface="Arial"/>
              <a:buChar char="•"/>
            </a:pPr>
            <a:r>
              <a:rPr lang="en-US" sz="1200" kern="1200" dirty="0" smtClean="0">
                <a:solidFill>
                  <a:schemeClr val="tx1"/>
                </a:solidFill>
                <a:effectLst/>
                <a:latin typeface="+mn-lt"/>
                <a:ea typeface="+mn-ea"/>
                <a:cs typeface="+mn-cs"/>
              </a:rPr>
              <a:t>When this calculation yields an amount that is negative, then </a:t>
            </a:r>
            <a:r>
              <a:rPr lang="en-US" sz="1200" b="1" kern="1200" dirty="0" smtClean="0">
                <a:solidFill>
                  <a:schemeClr val="tx1"/>
                </a:solidFill>
                <a:effectLst/>
                <a:latin typeface="+mn-lt"/>
                <a:ea typeface="+mn-ea"/>
                <a:cs typeface="+mn-cs"/>
              </a:rPr>
              <a:t>Funds for Borrower </a:t>
            </a:r>
            <a:r>
              <a:rPr lang="en-US" sz="1200" kern="1200" dirty="0" smtClean="0">
                <a:solidFill>
                  <a:schemeClr val="tx1"/>
                </a:solidFill>
                <a:effectLst/>
                <a:latin typeface="+mn-lt"/>
                <a:ea typeface="+mn-ea"/>
                <a:cs typeface="+mn-cs"/>
              </a:rPr>
              <a:t>is that amount. </a:t>
            </a:r>
            <a:endParaRPr lang="en-US" dirty="0" smtClean="0">
              <a:effectLst/>
            </a:endParaRPr>
          </a:p>
          <a:p>
            <a:pPr marL="1085850" lvl="2" indent="-171450">
              <a:buFont typeface="Arial"/>
              <a:buChar char="•"/>
            </a:pPr>
            <a:r>
              <a:rPr lang="en-US" sz="1200" kern="1200" dirty="0" smtClean="0">
                <a:solidFill>
                  <a:schemeClr val="tx1"/>
                </a:solidFill>
                <a:effectLst/>
                <a:latin typeface="+mn-lt"/>
                <a:ea typeface="+mn-ea"/>
                <a:cs typeface="+mn-cs"/>
              </a:rPr>
              <a:t>If the calculation yields an amount that is positive or $0, then </a:t>
            </a:r>
            <a:r>
              <a:rPr lang="en-US" sz="1200" b="1" kern="1200" dirty="0" smtClean="0">
                <a:solidFill>
                  <a:schemeClr val="tx1"/>
                </a:solidFill>
                <a:effectLst/>
                <a:latin typeface="+mn-lt"/>
                <a:ea typeface="+mn-ea"/>
                <a:cs typeface="+mn-cs"/>
              </a:rPr>
              <a:t>Funds for Borrower </a:t>
            </a:r>
            <a:r>
              <a:rPr lang="en-US" sz="1200" kern="1200" dirty="0" smtClean="0">
                <a:solidFill>
                  <a:schemeClr val="tx1"/>
                </a:solidFill>
                <a:effectLst/>
                <a:latin typeface="+mn-lt"/>
                <a:ea typeface="+mn-ea"/>
                <a:cs typeface="+mn-cs"/>
              </a:rPr>
              <a:t>is $0. (§ 1026.37(h)(1)(v)) </a:t>
            </a:r>
          </a:p>
          <a:p>
            <a:pPr lvl="2"/>
            <a:endParaRPr lang="en-US" sz="1200" b="0" kern="1200" dirty="0" smtClean="0">
              <a:solidFill>
                <a:schemeClr val="tx1"/>
              </a:solidFill>
              <a:effectLst/>
              <a:latin typeface="+mn-lt"/>
              <a:ea typeface="+mn-ea"/>
              <a:cs typeface="+mn-cs"/>
            </a:endParaRPr>
          </a:p>
          <a:p>
            <a:pPr lvl="2"/>
            <a:endParaRPr lang="en-US" sz="1200" b="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Seller Credits </a:t>
            </a:r>
            <a:endParaRPr lang="en-US" b="1" u="sng" dirty="0" smtClean="0">
              <a:effectLst/>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Seller Credits </a:t>
            </a:r>
            <a:r>
              <a:rPr lang="en-US" sz="1200" kern="1200" dirty="0" smtClean="0">
                <a:solidFill>
                  <a:schemeClr val="tx1"/>
                </a:solidFill>
                <a:effectLst/>
                <a:latin typeface="+mn-lt"/>
                <a:ea typeface="+mn-ea"/>
                <a:cs typeface="+mn-cs"/>
              </a:rPr>
              <a:t>is the total amount that the seller will pay for items included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tables, to the extent known, disclosed as a negative number. (§ 1026.37(h)(1)(vi)) </a:t>
            </a:r>
            <a:endParaRPr lang="en-US" dirty="0" smtClean="0">
              <a:effectLst/>
            </a:endParaRPr>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Adjustments and Other Credits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Adjustments and Other Credits </a:t>
            </a:r>
            <a:r>
              <a:rPr lang="en-US" sz="1200" kern="1200" dirty="0" smtClean="0">
                <a:solidFill>
                  <a:schemeClr val="tx1"/>
                </a:solidFill>
                <a:effectLst/>
                <a:latin typeface="+mn-lt"/>
                <a:ea typeface="+mn-ea"/>
                <a:cs typeface="+mn-cs"/>
              </a:rPr>
              <a:t>is the total amount of all items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tables that are paid by persons other than the loan originator, creditor, consumer, or seller, </a:t>
            </a:r>
            <a:r>
              <a:rPr lang="en-US" sz="1200" b="1" kern="1200" dirty="0" smtClean="0">
                <a:solidFill>
                  <a:schemeClr val="tx1"/>
                </a:solidFill>
                <a:effectLst/>
                <a:latin typeface="+mn-lt"/>
                <a:ea typeface="+mn-ea"/>
                <a:cs typeface="+mn-cs"/>
              </a:rPr>
              <a:t>together with any other amounts that are required to be paid by the consumer at closing </a:t>
            </a:r>
            <a:r>
              <a:rPr lang="en-US" sz="1200" kern="1200" dirty="0" smtClean="0">
                <a:solidFill>
                  <a:schemeClr val="tx1"/>
                </a:solidFill>
                <a:effectLst/>
                <a:latin typeface="+mn-lt"/>
                <a:ea typeface="+mn-ea"/>
                <a:cs typeface="+mn-cs"/>
              </a:rPr>
              <a:t>pursuant to the contract of sale (if any), disclosed as a negative number. (§ 1026.37(h)(1)(vii)) </a:t>
            </a:r>
            <a:endParaRPr lang="en-US" dirty="0" smtClean="0"/>
          </a:p>
          <a:p>
            <a:r>
              <a:rPr lang="en-US" sz="1200" kern="1200" dirty="0" smtClean="0">
                <a:solidFill>
                  <a:schemeClr val="tx1"/>
                </a:solidFill>
                <a:effectLst/>
                <a:latin typeface="+mn-lt"/>
                <a:ea typeface="+mn-ea"/>
                <a:cs typeface="+mn-cs"/>
              </a:rPr>
              <a:t>Examples of items that are paid by persons other than the loan originator, creditor, consumer, or seller include: </a:t>
            </a:r>
          </a:p>
          <a:p>
            <a:endParaRPr lang="en-US" dirty="0" smtClean="0"/>
          </a:p>
          <a:p>
            <a:pPr marL="171450" indent="-171450">
              <a:buFont typeface="Arial"/>
              <a:buChar char="•"/>
            </a:pPr>
            <a:r>
              <a:rPr lang="en-US" sz="1200" kern="1200" dirty="0" smtClean="0">
                <a:solidFill>
                  <a:schemeClr val="tx1"/>
                </a:solidFill>
                <a:effectLst/>
                <a:latin typeface="+mn-lt"/>
                <a:ea typeface="+mn-ea"/>
                <a:cs typeface="+mn-cs"/>
              </a:rPr>
              <a:t>gifts from family members, and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credits from a developer or home builder to be applied to items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(comment 37(h)(1)(vii)-1 and -2) </a:t>
            </a:r>
            <a:endParaRPr lang="en-US" dirty="0" smtClean="0">
              <a:effectLst/>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Adjustments and Other Credits </a:t>
            </a:r>
            <a:r>
              <a:rPr lang="en-US" sz="1200" kern="1200" dirty="0" smtClean="0">
                <a:solidFill>
                  <a:schemeClr val="tx1"/>
                </a:solidFill>
                <a:effectLst/>
                <a:latin typeface="+mn-lt"/>
                <a:ea typeface="+mn-ea"/>
                <a:cs typeface="+mn-cs"/>
              </a:rPr>
              <a:t>includes funds provided to the consumer from the proceeds of subordinate financing, local or State housing assistance grants, or other similar sources. (comment 37(h)(1)(vii)-5) </a:t>
            </a:r>
            <a:endParaRPr lang="en-US" dirty="0" smtClean="0">
              <a:effectLst/>
            </a:endParaRPr>
          </a:p>
          <a:p>
            <a:r>
              <a:rPr lang="en-US" sz="1200" kern="1200" dirty="0" smtClean="0">
                <a:solidFill>
                  <a:schemeClr val="tx1"/>
                </a:solidFill>
                <a:effectLst/>
                <a:latin typeface="+mn-lt"/>
                <a:ea typeface="+mn-ea"/>
                <a:cs typeface="+mn-cs"/>
              </a:rPr>
              <a:t>Examples of amounts to be paid by the consumer at closing pursuant to the contract of sale include: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Charges for personal property to be acquired by the consumer,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Probations for property taxes, and </a:t>
            </a:r>
            <a:endParaRPr lang="en-US" dirty="0" smtClean="0">
              <a:effectLst/>
            </a:endParaRPr>
          </a:p>
          <a:p>
            <a:pPr marL="171450" indent="-171450">
              <a:buFont typeface="Arial"/>
              <a:buChar char="•"/>
            </a:pPr>
            <a:r>
              <a:rPr lang="en-US" sz="1200" kern="1200" dirty="0" smtClean="0">
                <a:solidFill>
                  <a:schemeClr val="tx1"/>
                </a:solidFill>
                <a:effectLst/>
                <a:latin typeface="+mn-lt"/>
                <a:ea typeface="+mn-ea"/>
                <a:cs typeface="+mn-cs"/>
              </a:rPr>
              <a:t>Probations for homeowner’s association dues. </a:t>
            </a:r>
            <a:endParaRPr lang="en-US" dirty="0" smtClean="0">
              <a:effectLst/>
            </a:endParaRPr>
          </a:p>
          <a:p>
            <a:r>
              <a:rPr lang="en-US" sz="1200" b="1" kern="1200" dirty="0" smtClean="0">
                <a:solidFill>
                  <a:schemeClr val="tx1"/>
                </a:solidFill>
                <a:effectLst/>
                <a:latin typeface="+mn-lt"/>
                <a:ea typeface="+mn-ea"/>
                <a:cs typeface="+mn-cs"/>
              </a:rPr>
              <a:t>Adjustment and Other Credits </a:t>
            </a:r>
            <a:r>
              <a:rPr lang="en-US" sz="1200" kern="1200" dirty="0" smtClean="0">
                <a:solidFill>
                  <a:schemeClr val="tx1"/>
                </a:solidFill>
                <a:effectLst/>
                <a:latin typeface="+mn-lt"/>
                <a:ea typeface="+mn-ea"/>
                <a:cs typeface="+mn-cs"/>
              </a:rPr>
              <a:t>is reduced by the amount of any such additional charges. (comment 38(h)(1)(vii)-6) </a:t>
            </a:r>
          </a:p>
          <a:p>
            <a:endParaRPr lang="en-US" dirty="0" smtClean="0">
              <a:effectLst/>
            </a:endParaRPr>
          </a:p>
          <a:p>
            <a:r>
              <a:rPr lang="en-US" sz="1200" b="1" u="sng" kern="1200" dirty="0" smtClean="0">
                <a:solidFill>
                  <a:schemeClr val="tx1"/>
                </a:solidFill>
                <a:effectLst/>
                <a:latin typeface="+mn-lt"/>
                <a:ea typeface="+mn-ea"/>
                <a:cs typeface="+mn-cs"/>
              </a:rPr>
              <a:t>Estimated Cash to Close </a:t>
            </a:r>
            <a:endParaRPr lang="en-US" b="1" u="sng" dirty="0" smtClean="0">
              <a:effectLst/>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Estimated Cash to Close </a:t>
            </a:r>
            <a:r>
              <a:rPr lang="en-US" sz="1200" kern="1200" dirty="0" smtClean="0">
                <a:solidFill>
                  <a:schemeClr val="tx1"/>
                </a:solidFill>
                <a:effectLst/>
                <a:latin typeface="+mn-lt"/>
                <a:ea typeface="+mn-ea"/>
                <a:cs typeface="+mn-cs"/>
              </a:rPr>
              <a:t>is calculated as the sum of the seven other amounts disclosed in the </a:t>
            </a:r>
            <a:r>
              <a:rPr lang="en-US" sz="1200" b="1" kern="1200" dirty="0" smtClean="0">
                <a:solidFill>
                  <a:schemeClr val="tx1"/>
                </a:solidFill>
                <a:effectLst/>
                <a:latin typeface="+mn-lt"/>
                <a:ea typeface="+mn-ea"/>
                <a:cs typeface="+mn-cs"/>
              </a:rPr>
              <a:t>Estimated Cash to Close </a:t>
            </a:r>
            <a:r>
              <a:rPr lang="en-US" sz="1200" kern="1200" dirty="0" smtClean="0">
                <a:solidFill>
                  <a:schemeClr val="tx1"/>
                </a:solidFill>
                <a:effectLst/>
                <a:latin typeface="+mn-lt"/>
                <a:ea typeface="+mn-ea"/>
                <a:cs typeface="+mn-cs"/>
              </a:rPr>
              <a:t>table. (§ 1026.37(h)(1)(viii)) </a:t>
            </a:r>
            <a:endParaRPr lang="en-US" dirty="0">
              <a:effectLst/>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56</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This annotated form is intended to provide a starting point for analysis of the relevant regulatory text. For complete and definitive requirements, please refer to the rule and its Official Interpretations. This annotated form does not represent legal interpretation, guidance, or advice of the Bureau. This document does not bind the Bureau and does not create any rights, benefits, or defenses, substantive or procedural, which are enforceable by any party in any manner.</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a:t>
            </a:fld>
            <a:endParaRPr lang="en-US" dirty="0"/>
          </a:p>
        </p:txBody>
      </p:sp>
    </p:spTree>
    <p:extLst>
      <p:ext uri="{BB962C8B-B14F-4D97-AF65-F5344CB8AC3E}">
        <p14:creationId xmlns:p14="http://schemas.microsoft.com/office/powerpoint/2010/main" val="824603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Down Payment is difference between the purchase price and the loan amount; Must be a positive Number.</a:t>
            </a:r>
          </a:p>
          <a:p>
            <a:r>
              <a:rPr lang="en-US" sz="1200" b="0" i="0" u="none" strike="noStrike" kern="1200" baseline="0" dirty="0" smtClean="0">
                <a:solidFill>
                  <a:schemeClr val="tx1"/>
                </a:solidFill>
                <a:latin typeface="+mn-lt"/>
                <a:ea typeface="+mn-ea"/>
                <a:cs typeface="+mn-cs"/>
              </a:rPr>
              <a:t>Seller Credits is the total amount that the seller will pay for items included in the Loan Costs and Other Costs tables, to the extent known, disclosed as a negative number. (§ 1026.37(h)(1)(vi))</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Adjustments and other credits includes things like gifts from family members or builder credits  and should always be disclosed as a negative number.</a:t>
            </a:r>
            <a:endParaRPr lang="en-US" b="1" dirty="0"/>
          </a:p>
        </p:txBody>
      </p:sp>
      <p:sp>
        <p:nvSpPr>
          <p:cNvPr id="4" name="Slide Number Placeholder 3"/>
          <p:cNvSpPr>
            <a:spLocks noGrp="1"/>
          </p:cNvSpPr>
          <p:nvPr>
            <p:ph type="sldNum" sz="quarter" idx="10"/>
          </p:nvPr>
        </p:nvSpPr>
        <p:spPr/>
        <p:txBody>
          <a:bodyPr/>
          <a:lstStyle/>
          <a:p>
            <a:fld id="{FD06F88B-2625-6F4E-AF5E-400373E92969}" type="slidenum">
              <a:rPr lang="en-US" smtClean="0"/>
              <a:t>57</a:t>
            </a:fld>
            <a:endParaRPr lang="en-US" dirty="0"/>
          </a:p>
        </p:txBody>
      </p:sp>
    </p:spTree>
    <p:extLst>
      <p:ext uri="{BB962C8B-B14F-4D97-AF65-F5344CB8AC3E}">
        <p14:creationId xmlns:p14="http://schemas.microsoft.com/office/powerpoint/2010/main" val="2273127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optional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can be disclosed for transactions without a seller. This Alternative calculating cash to close table would be used in place of the table in Figure 19. (§ 1026.37(h)(2)) A creditor that uses the optional </a:t>
            </a:r>
            <a:r>
              <a:rPr lang="en-US" sz="1200" b="1" kern="1200" dirty="0" smtClean="0">
                <a:solidFill>
                  <a:schemeClr val="tx1"/>
                </a:solidFill>
                <a:effectLst/>
                <a:latin typeface="+mn-lt"/>
                <a:ea typeface="+mn-ea"/>
                <a:cs typeface="+mn-cs"/>
              </a:rPr>
              <a:t>Alternative Calculating Cash to Close </a:t>
            </a:r>
            <a:r>
              <a:rPr lang="en-US" sz="1200" kern="1200" dirty="0" smtClean="0">
                <a:solidFill>
                  <a:schemeClr val="tx1"/>
                </a:solidFill>
                <a:effectLst/>
                <a:latin typeface="+mn-lt"/>
                <a:ea typeface="+mn-ea"/>
                <a:cs typeface="+mn-cs"/>
              </a:rPr>
              <a:t>table must also use the alternative disclosure provisions of the </a:t>
            </a:r>
            <a:r>
              <a:rPr lang="en-US" sz="1200" b="1" kern="1200" dirty="0" smtClean="0">
                <a:solidFill>
                  <a:schemeClr val="tx1"/>
                </a:solidFill>
                <a:effectLst/>
                <a:latin typeface="+mn-lt"/>
                <a:ea typeface="+mn-ea"/>
                <a:cs typeface="+mn-cs"/>
              </a:rPr>
              <a:t>Alternative Costs at Closing </a:t>
            </a:r>
            <a:r>
              <a:rPr lang="en-US" sz="1200" kern="1200" dirty="0" smtClean="0">
                <a:solidFill>
                  <a:schemeClr val="tx1"/>
                </a:solidFill>
                <a:effectLst/>
                <a:latin typeface="+mn-lt"/>
                <a:ea typeface="+mn-ea"/>
                <a:cs typeface="+mn-cs"/>
              </a:rPr>
              <a:t>table on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page 1. (see section 2.2.4 above; comment 37(h)(2)-1) </a:t>
            </a:r>
          </a:p>
          <a:p>
            <a:endParaRPr lang="en-US" dirty="0" smtClean="0"/>
          </a:p>
          <a:p>
            <a:r>
              <a:rPr lang="en-US" sz="1200" b="1" u="sng" kern="1200" dirty="0" smtClean="0">
                <a:solidFill>
                  <a:schemeClr val="tx1"/>
                </a:solidFill>
                <a:effectLst/>
                <a:latin typeface="+mn-lt"/>
                <a:ea typeface="+mn-ea"/>
                <a:cs typeface="+mn-cs"/>
              </a:rPr>
              <a:t>Loan Amount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amount disclosed as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the same amount disclosed as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on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page 1. (see section 2.2.2 above; § 1026.37(h)(2)(i)) </a:t>
            </a:r>
          </a:p>
          <a:p>
            <a:endParaRPr lang="en-US" dirty="0" smtClean="0"/>
          </a:p>
          <a:p>
            <a:r>
              <a:rPr lang="en-US" sz="1200" b="1" u="sng" kern="1200" dirty="0" smtClean="0">
                <a:solidFill>
                  <a:schemeClr val="tx1"/>
                </a:solidFill>
                <a:effectLst/>
                <a:latin typeface="+mn-lt"/>
                <a:ea typeface="+mn-ea"/>
                <a:cs typeface="+mn-cs"/>
              </a:rPr>
              <a:t>Total Closing Costs </a:t>
            </a:r>
            <a:endParaRPr lang="en-US" b="1" u="sng"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the same amount as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 disclosed as a negative number. (§ 1026.37(h)(2)(ii)) </a:t>
            </a:r>
          </a:p>
          <a:p>
            <a:endParaRPr lang="en-US" dirty="0" smtClean="0"/>
          </a:p>
          <a:p>
            <a:r>
              <a:rPr lang="en-US" sz="1200" b="0" kern="1200" dirty="0" smtClean="0">
                <a:solidFill>
                  <a:schemeClr val="tx1"/>
                </a:solidFill>
                <a:effectLst/>
                <a:latin typeface="+mn-lt"/>
                <a:ea typeface="+mn-ea"/>
                <a:cs typeface="+mn-cs"/>
              </a:rPr>
              <a:t>Estimated Payoffs and Payments </a:t>
            </a:r>
            <a:endParaRPr lang="en-US" dirty="0" smtClean="0"/>
          </a:p>
          <a:p>
            <a:r>
              <a:rPr lang="en-US" sz="1200" b="1" kern="1200" dirty="0" smtClean="0">
                <a:solidFill>
                  <a:schemeClr val="tx1"/>
                </a:solidFill>
                <a:effectLst/>
                <a:latin typeface="+mn-lt"/>
                <a:ea typeface="+mn-ea"/>
                <a:cs typeface="+mn-cs"/>
              </a:rPr>
              <a:t>Estimated Payoffs and Payments </a:t>
            </a:r>
            <a:r>
              <a:rPr lang="en-US" sz="1200" kern="1200" dirty="0" smtClean="0">
                <a:solidFill>
                  <a:schemeClr val="tx1"/>
                </a:solidFill>
                <a:effectLst/>
                <a:latin typeface="+mn-lt"/>
                <a:ea typeface="+mn-ea"/>
                <a:cs typeface="+mn-cs"/>
              </a:rPr>
              <a:t>is the total amount to be paid to third parties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otherwise disclosed as items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tables, disclosed as a negative number. (§ 1026.37(h)(2)(iii)) </a:t>
            </a:r>
            <a:endParaRPr lang="en-US" dirty="0" smtClean="0"/>
          </a:p>
          <a:p>
            <a:r>
              <a:rPr lang="en-US" sz="1200" kern="1200" dirty="0" smtClean="0">
                <a:solidFill>
                  <a:schemeClr val="tx1"/>
                </a:solidFill>
                <a:effectLst/>
                <a:latin typeface="+mn-lt"/>
                <a:ea typeface="+mn-ea"/>
                <a:cs typeface="+mn-cs"/>
              </a:rPr>
              <a:t>Examples of the </a:t>
            </a:r>
            <a:r>
              <a:rPr lang="en-US" sz="1200" b="1" kern="1200" dirty="0" smtClean="0">
                <a:solidFill>
                  <a:schemeClr val="tx1"/>
                </a:solidFill>
                <a:effectLst/>
                <a:latin typeface="+mn-lt"/>
                <a:ea typeface="+mn-ea"/>
                <a:cs typeface="+mn-cs"/>
              </a:rPr>
              <a:t>Payoffs and Payments </a:t>
            </a:r>
            <a:r>
              <a:rPr lang="en-US" sz="1200" kern="1200" dirty="0" smtClean="0">
                <a:solidFill>
                  <a:schemeClr val="tx1"/>
                </a:solidFill>
                <a:effectLst/>
                <a:latin typeface="+mn-lt"/>
                <a:ea typeface="+mn-ea"/>
                <a:cs typeface="+mn-cs"/>
              </a:rPr>
              <a:t>to be made to third parties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otherwise disclosed in the </a:t>
            </a:r>
            <a:r>
              <a:rPr lang="en-US" sz="1200" b="1" kern="1200" dirty="0" smtClean="0">
                <a:solidFill>
                  <a:schemeClr val="tx1"/>
                </a:solidFill>
                <a:effectLst/>
                <a:latin typeface="+mn-lt"/>
                <a:ea typeface="+mn-ea"/>
                <a:cs typeface="+mn-cs"/>
              </a:rPr>
              <a:t>Loan Costs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Other Costs </a:t>
            </a:r>
            <a:r>
              <a:rPr lang="en-US" sz="1200" kern="1200" dirty="0" smtClean="0">
                <a:solidFill>
                  <a:schemeClr val="tx1"/>
                </a:solidFill>
                <a:effectLst/>
                <a:latin typeface="+mn-lt"/>
                <a:ea typeface="+mn-ea"/>
                <a:cs typeface="+mn-cs"/>
              </a:rPr>
              <a:t>tables can include: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 Payoffs of existing liens secured by the property such as mortgages, deeds of trust, judgments that have attached to the property,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Mechanics’ and materialmans’ liens,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Local, State, and Federal tax liens,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Payments of unsecured outstanding debts of the consumer, and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Payments to other third parties for outstanding debts of the consumer as required to be paid as a condition for the extension of credit. (comment 37(h)(2)(iii)-1) </a:t>
            </a:r>
          </a:p>
          <a:p>
            <a:pPr marL="171450" indent="-171450">
              <a:buFont typeface="Arial"/>
              <a:buChar char="•"/>
            </a:pPr>
            <a:endParaRPr lang="en-US" dirty="0" smtClean="0">
              <a:effectLst/>
            </a:endParaRPr>
          </a:p>
          <a:p>
            <a:r>
              <a:rPr lang="en-US" sz="1200" b="1" u="sng" kern="1200" dirty="0" smtClean="0">
                <a:solidFill>
                  <a:schemeClr val="tx1"/>
                </a:solidFill>
                <a:effectLst/>
                <a:latin typeface="+mn-lt"/>
                <a:ea typeface="+mn-ea"/>
                <a:cs typeface="+mn-cs"/>
              </a:rPr>
              <a:t>Estimated Cash to Close </a:t>
            </a:r>
          </a:p>
          <a:p>
            <a:endParaRPr lang="en-US" b="1" u="sng" dirty="0" smtClean="0">
              <a:effectLst/>
            </a:endParaRPr>
          </a:p>
          <a:p>
            <a:r>
              <a:rPr lang="en-US" sz="1200" kern="1200" dirty="0" smtClean="0">
                <a:solidFill>
                  <a:schemeClr val="tx1"/>
                </a:solidFill>
                <a:effectLst/>
                <a:latin typeface="+mn-lt"/>
                <a:ea typeface="+mn-ea"/>
                <a:cs typeface="+mn-cs"/>
              </a:rPr>
              <a:t>The amount for the </a:t>
            </a:r>
            <a:r>
              <a:rPr lang="en-US" sz="1200" b="1" kern="1200" dirty="0" smtClean="0">
                <a:solidFill>
                  <a:schemeClr val="tx1"/>
                </a:solidFill>
                <a:effectLst/>
                <a:latin typeface="+mn-lt"/>
                <a:ea typeface="+mn-ea"/>
                <a:cs typeface="+mn-cs"/>
              </a:rPr>
              <a:t>Estimated Cash to Close </a:t>
            </a:r>
            <a:r>
              <a:rPr lang="en-US" sz="1200" kern="1200" dirty="0" smtClean="0">
                <a:solidFill>
                  <a:schemeClr val="tx1"/>
                </a:solidFill>
                <a:effectLst/>
                <a:latin typeface="+mn-lt"/>
                <a:ea typeface="+mn-ea"/>
                <a:cs typeface="+mn-cs"/>
              </a:rPr>
              <a:t>is the sum total of the amounts disclosed as </a:t>
            </a:r>
            <a:r>
              <a:rPr lang="en-US" sz="1200" b="1" kern="1200" dirty="0" smtClean="0">
                <a:solidFill>
                  <a:schemeClr val="tx1"/>
                </a:solidFill>
                <a:effectLst/>
                <a:latin typeface="+mn-lt"/>
                <a:ea typeface="+mn-ea"/>
                <a:cs typeface="+mn-cs"/>
              </a:rPr>
              <a:t>Loan Amount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Total Closing Costs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Payoffs and Payments</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1026.37(h)(2)(iv)) check boxes are used to disclose whether the </a:t>
            </a:r>
            <a:r>
              <a:rPr lang="en-US" sz="1200" b="1" kern="1200" dirty="0" smtClean="0">
                <a:solidFill>
                  <a:schemeClr val="tx1"/>
                </a:solidFill>
                <a:effectLst/>
                <a:latin typeface="+mn-lt"/>
                <a:ea typeface="+mn-ea"/>
                <a:cs typeface="+mn-cs"/>
              </a:rPr>
              <a:t>Estimated Cash to Close </a:t>
            </a:r>
            <a:r>
              <a:rPr lang="en-US" sz="1200" kern="1200" dirty="0" smtClean="0">
                <a:solidFill>
                  <a:schemeClr val="tx1"/>
                </a:solidFill>
                <a:effectLst/>
                <a:latin typeface="+mn-lt"/>
                <a:ea typeface="+mn-ea"/>
                <a:cs typeface="+mn-cs"/>
              </a:rPr>
              <a:t>is either due from the consumer or will be paid to the consumer at consummation. (comment 37(h)(2)(iv)-1) </a:t>
            </a:r>
          </a:p>
          <a:p>
            <a:endParaRPr lang="en-US" dirty="0" smtClean="0">
              <a:effectLst/>
            </a:endParaRPr>
          </a:p>
          <a:p>
            <a:r>
              <a:rPr lang="en-US" sz="1200" b="1" u="sng" kern="1200" dirty="0" smtClean="0">
                <a:solidFill>
                  <a:schemeClr val="tx1"/>
                </a:solidFill>
                <a:effectLst/>
                <a:latin typeface="+mn-lt"/>
                <a:ea typeface="+mn-ea"/>
                <a:cs typeface="+mn-cs"/>
              </a:rPr>
              <a:t>Estimated Closing Costs Financed </a:t>
            </a:r>
            <a:endParaRPr lang="en-US" b="1" u="sng" dirty="0" smtClean="0">
              <a:effectLst/>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Closing Costs Financed </a:t>
            </a:r>
            <a:r>
              <a:rPr lang="en-US" sz="1200" kern="1200" dirty="0" smtClean="0">
                <a:solidFill>
                  <a:schemeClr val="tx1"/>
                </a:solidFill>
                <a:effectLst/>
                <a:latin typeface="+mn-lt"/>
                <a:ea typeface="+mn-ea"/>
                <a:cs typeface="+mn-cs"/>
              </a:rPr>
              <a:t>is the sum of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Payoffs and Payments</a:t>
            </a:r>
            <a:r>
              <a:rPr lang="en-US" sz="1200" kern="1200" dirty="0" smtClean="0">
                <a:solidFill>
                  <a:schemeClr val="tx1"/>
                </a:solidFill>
                <a:effectLst/>
                <a:latin typeface="+mn-lt"/>
                <a:ea typeface="+mn-ea"/>
                <a:cs typeface="+mn-cs"/>
              </a:rPr>
              <a:t>, but only to the extent the amount is greater than zero and less than or equal to the sum of </a:t>
            </a:r>
            <a:r>
              <a:rPr lang="en-US" sz="1200" b="1" kern="1200" dirty="0" smtClean="0">
                <a:solidFill>
                  <a:schemeClr val="tx1"/>
                </a:solidFill>
                <a:effectLst/>
                <a:latin typeface="+mn-lt"/>
                <a:ea typeface="+mn-ea"/>
                <a:cs typeface="+mn-cs"/>
              </a:rPr>
              <a:t>Total Closing Costs</a:t>
            </a:r>
            <a:r>
              <a:rPr lang="en-US" sz="1200" kern="1200" dirty="0" smtClean="0">
                <a:solidFill>
                  <a:schemeClr val="tx1"/>
                </a:solidFill>
                <a:effectLst/>
                <a:latin typeface="+mn-lt"/>
                <a:ea typeface="+mn-ea"/>
                <a:cs typeface="+mn-cs"/>
              </a:rPr>
              <a:t>. (§ 1026.37(h)(2)(v)) </a:t>
            </a:r>
            <a:endParaRPr lang="en-US" dirty="0" smtClean="0">
              <a:effectLst/>
            </a:endParaRPr>
          </a:p>
          <a:p>
            <a:r>
              <a:rPr lang="en-US" sz="1200" kern="1200" dirty="0" smtClean="0">
                <a:solidFill>
                  <a:schemeClr val="tx1"/>
                </a:solidFill>
                <a:effectLst/>
                <a:latin typeface="+mn-lt"/>
                <a:ea typeface="+mn-ea"/>
                <a:cs typeface="+mn-cs"/>
              </a:rPr>
              <a:t>For example: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$100,000, the </a:t>
            </a:r>
            <a:r>
              <a:rPr lang="en-US" sz="1200" b="1" kern="1200" dirty="0" smtClean="0">
                <a:solidFill>
                  <a:schemeClr val="tx1"/>
                </a:solidFill>
                <a:effectLst/>
                <a:latin typeface="+mn-lt"/>
                <a:ea typeface="+mn-ea"/>
                <a:cs typeface="+mn-cs"/>
              </a:rPr>
              <a:t>Payoffs and Payments </a:t>
            </a:r>
            <a:r>
              <a:rPr lang="en-US" sz="1200" kern="1200" dirty="0" smtClean="0">
                <a:solidFill>
                  <a:schemeClr val="tx1"/>
                </a:solidFill>
                <a:effectLst/>
                <a:latin typeface="+mn-lt"/>
                <a:ea typeface="+mn-ea"/>
                <a:cs typeface="+mn-cs"/>
              </a:rPr>
              <a:t>is -$80,000, and 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$10,000; then the </a:t>
            </a:r>
            <a:r>
              <a:rPr lang="en-US" sz="1200" b="1" kern="1200" dirty="0" smtClean="0">
                <a:solidFill>
                  <a:schemeClr val="tx1"/>
                </a:solidFill>
                <a:effectLst/>
                <a:latin typeface="+mn-lt"/>
                <a:ea typeface="+mn-ea"/>
                <a:cs typeface="+mn-cs"/>
              </a:rPr>
              <a:t>Closing Costs Financed </a:t>
            </a:r>
            <a:r>
              <a:rPr lang="en-US" sz="1200" kern="1200" dirty="0" smtClean="0">
                <a:solidFill>
                  <a:schemeClr val="tx1"/>
                </a:solidFill>
                <a:effectLst/>
                <a:latin typeface="+mn-lt"/>
                <a:ea typeface="+mn-ea"/>
                <a:cs typeface="+mn-cs"/>
              </a:rPr>
              <a:t>would be $10,000.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$100,000, the </a:t>
            </a:r>
            <a:r>
              <a:rPr lang="en-US" sz="1200" b="1" kern="1200" dirty="0" smtClean="0">
                <a:solidFill>
                  <a:schemeClr val="tx1"/>
                </a:solidFill>
                <a:effectLst/>
                <a:latin typeface="+mn-lt"/>
                <a:ea typeface="+mn-ea"/>
                <a:cs typeface="+mn-cs"/>
              </a:rPr>
              <a:t>Payoff and Payments </a:t>
            </a:r>
            <a:r>
              <a:rPr lang="en-US" sz="1200" kern="1200" dirty="0" smtClean="0">
                <a:solidFill>
                  <a:schemeClr val="tx1"/>
                </a:solidFill>
                <a:effectLst/>
                <a:latin typeface="+mn-lt"/>
                <a:ea typeface="+mn-ea"/>
                <a:cs typeface="+mn-cs"/>
              </a:rPr>
              <a:t>is -$95,000, and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$10,000; then the </a:t>
            </a:r>
            <a:r>
              <a:rPr lang="en-US" sz="1200" b="1" kern="1200" dirty="0" smtClean="0">
                <a:solidFill>
                  <a:schemeClr val="tx1"/>
                </a:solidFill>
                <a:effectLst/>
                <a:latin typeface="+mn-lt"/>
                <a:ea typeface="+mn-ea"/>
                <a:cs typeface="+mn-cs"/>
              </a:rPr>
              <a:t>Closing Costs Financed </a:t>
            </a:r>
            <a:r>
              <a:rPr lang="en-US" sz="1200" kern="1200" dirty="0" smtClean="0">
                <a:solidFill>
                  <a:schemeClr val="tx1"/>
                </a:solidFill>
                <a:effectLst/>
                <a:latin typeface="+mn-lt"/>
                <a:ea typeface="+mn-ea"/>
                <a:cs typeface="+mn-cs"/>
              </a:rPr>
              <a:t>would be $5,000.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If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$100,000, the </a:t>
            </a:r>
            <a:r>
              <a:rPr lang="en-US" sz="1200" b="1" kern="1200" dirty="0" smtClean="0">
                <a:solidFill>
                  <a:schemeClr val="tx1"/>
                </a:solidFill>
                <a:effectLst/>
                <a:latin typeface="+mn-lt"/>
                <a:ea typeface="+mn-ea"/>
                <a:cs typeface="+mn-cs"/>
              </a:rPr>
              <a:t>Payoffs and Payments </a:t>
            </a:r>
            <a:r>
              <a:rPr lang="en-US" sz="1200" kern="1200" dirty="0" smtClean="0">
                <a:solidFill>
                  <a:schemeClr val="tx1"/>
                </a:solidFill>
                <a:effectLst/>
                <a:latin typeface="+mn-lt"/>
                <a:ea typeface="+mn-ea"/>
                <a:cs typeface="+mn-cs"/>
              </a:rPr>
              <a:t>is -$110,000 and the </a:t>
            </a:r>
            <a:r>
              <a:rPr lang="en-US" sz="1200" b="1" kern="1200" dirty="0" smtClean="0">
                <a:solidFill>
                  <a:schemeClr val="tx1"/>
                </a:solidFill>
                <a:effectLst/>
                <a:latin typeface="+mn-lt"/>
                <a:ea typeface="+mn-ea"/>
                <a:cs typeface="+mn-cs"/>
              </a:rPr>
              <a:t>Total Closing Costs </a:t>
            </a:r>
            <a:r>
              <a:rPr lang="en-US" sz="1200" kern="1200" dirty="0" smtClean="0">
                <a:solidFill>
                  <a:schemeClr val="tx1"/>
                </a:solidFill>
                <a:effectLst/>
                <a:latin typeface="+mn-lt"/>
                <a:ea typeface="+mn-ea"/>
                <a:cs typeface="+mn-cs"/>
              </a:rPr>
              <a:t>is $10,000; then the </a:t>
            </a:r>
            <a:r>
              <a:rPr lang="en-US" sz="1200" b="1" kern="1200" dirty="0" smtClean="0">
                <a:solidFill>
                  <a:schemeClr val="tx1"/>
                </a:solidFill>
                <a:effectLst/>
                <a:latin typeface="+mn-lt"/>
                <a:ea typeface="+mn-ea"/>
                <a:cs typeface="+mn-cs"/>
              </a:rPr>
              <a:t>Closing Costs Financed </a:t>
            </a:r>
            <a:r>
              <a:rPr lang="en-US" sz="1200" kern="1200" dirty="0" smtClean="0">
                <a:solidFill>
                  <a:schemeClr val="tx1"/>
                </a:solidFill>
                <a:effectLst/>
                <a:latin typeface="+mn-lt"/>
                <a:ea typeface="+mn-ea"/>
                <a:cs typeface="+mn-cs"/>
              </a:rPr>
              <a:t>would be $0. </a:t>
            </a:r>
            <a:endParaRPr lang="en-US" dirty="0">
              <a:effectLst/>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58</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Adjustable Payment (AP) Table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is disclosed when the periodic principal and interest payment may change after consummation, but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because of a change to the interest rate, or the loan is considered to be a </a:t>
            </a:r>
            <a:r>
              <a:rPr lang="en-US" sz="1200" b="1" kern="1200" dirty="0" smtClean="0">
                <a:solidFill>
                  <a:schemeClr val="tx1"/>
                </a:solidFill>
                <a:effectLst/>
                <a:latin typeface="+mn-lt"/>
                <a:ea typeface="+mn-ea"/>
                <a:cs typeface="+mn-cs"/>
              </a:rPr>
              <a:t>Seasonal Payment </a:t>
            </a:r>
            <a:r>
              <a:rPr lang="en-US" sz="1200" kern="1200" dirty="0" smtClean="0">
                <a:solidFill>
                  <a:schemeClr val="tx1"/>
                </a:solidFill>
                <a:effectLst/>
                <a:latin typeface="+mn-lt"/>
                <a:ea typeface="+mn-ea"/>
                <a:cs typeface="+mn-cs"/>
              </a:rPr>
              <a:t>product. (§ 1026.37(i)) If the loan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contain these features, the </a:t>
            </a:r>
            <a:r>
              <a:rPr lang="en-US" sz="1200" b="1" kern="1200" dirty="0" smtClean="0">
                <a:solidFill>
                  <a:schemeClr val="tx1"/>
                </a:solidFill>
                <a:effectLst/>
                <a:latin typeface="+mn-lt"/>
                <a:ea typeface="+mn-ea"/>
                <a:cs typeface="+mn-cs"/>
              </a:rPr>
              <a:t>AP Table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disclosed. (comment 37(i)-1) </a:t>
            </a:r>
          </a:p>
          <a:p>
            <a:endParaRPr lang="en-US"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AP Table </a:t>
            </a:r>
            <a:r>
              <a:rPr lang="en-US" sz="1200" kern="1200" dirty="0" smtClean="0">
                <a:solidFill>
                  <a:schemeClr val="tx1"/>
                </a:solidFill>
                <a:effectLst/>
                <a:latin typeface="+mn-lt"/>
                <a:ea typeface="+mn-ea"/>
                <a:cs typeface="+mn-cs"/>
              </a:rPr>
              <a:t>includes the following information (§ 1026.37(i)):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Whether there are </a:t>
            </a:r>
            <a:r>
              <a:rPr lang="en-US" sz="1200" b="1" kern="1200" dirty="0" smtClean="0">
                <a:solidFill>
                  <a:schemeClr val="tx1"/>
                </a:solidFill>
                <a:effectLst/>
                <a:latin typeface="+mn-lt"/>
                <a:ea typeface="+mn-ea"/>
                <a:cs typeface="+mn-cs"/>
              </a:rPr>
              <a:t>Interest Only Payments</a:t>
            </a:r>
            <a:r>
              <a:rPr lang="en-US" sz="1200" kern="1200" dirty="0" smtClean="0">
                <a:solidFill>
                  <a:schemeClr val="tx1"/>
                </a:solidFill>
                <a:effectLst/>
                <a:latin typeface="+mn-lt"/>
                <a:ea typeface="+mn-ea"/>
                <a:cs typeface="+mn-cs"/>
              </a:rPr>
              <a:t>, and, if so, the period during which the interest only payment would apply (§ 1026.37(i)(1));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Whether the amount of any periodic payment can be selected by the consumer as an </a:t>
            </a:r>
            <a:r>
              <a:rPr lang="en-US" sz="1200" b="1" kern="1200" dirty="0" smtClean="0">
                <a:solidFill>
                  <a:schemeClr val="tx1"/>
                </a:solidFill>
                <a:effectLst/>
                <a:latin typeface="+mn-lt"/>
                <a:ea typeface="+mn-ea"/>
                <a:cs typeface="+mn-cs"/>
              </a:rPr>
              <a:t>Optional Payment </a:t>
            </a:r>
            <a:r>
              <a:rPr lang="en-US" sz="1200" kern="1200" dirty="0" smtClean="0">
                <a:solidFill>
                  <a:schemeClr val="tx1"/>
                </a:solidFill>
                <a:effectLst/>
                <a:latin typeface="+mn-lt"/>
                <a:ea typeface="+mn-ea"/>
                <a:cs typeface="+mn-cs"/>
              </a:rPr>
              <a:t>and, if so, the period during which the consumer can select optional payments (§ 1026.37(i)(2));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Whether the loan is a </a:t>
            </a:r>
            <a:r>
              <a:rPr lang="en-US" sz="1200" b="1" kern="1200" dirty="0" smtClean="0">
                <a:solidFill>
                  <a:schemeClr val="tx1"/>
                </a:solidFill>
                <a:effectLst/>
                <a:latin typeface="+mn-lt"/>
                <a:ea typeface="+mn-ea"/>
                <a:cs typeface="+mn-cs"/>
              </a:rPr>
              <a:t>Step Payment </a:t>
            </a:r>
            <a:r>
              <a:rPr lang="en-US" sz="1200" kern="1200" dirty="0" smtClean="0">
                <a:solidFill>
                  <a:schemeClr val="tx1"/>
                </a:solidFill>
                <a:effectLst/>
                <a:latin typeface="+mn-lt"/>
                <a:ea typeface="+mn-ea"/>
                <a:cs typeface="+mn-cs"/>
              </a:rPr>
              <a:t>product and, if so, the period during which the regular periodic payments are scheduled to increase (§ 1026.37(i)(3));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Whether the loan is a </a:t>
            </a:r>
            <a:r>
              <a:rPr lang="en-US" sz="1200" b="1" kern="1200" dirty="0" smtClean="0">
                <a:solidFill>
                  <a:schemeClr val="tx1"/>
                </a:solidFill>
                <a:effectLst/>
                <a:latin typeface="+mn-lt"/>
                <a:ea typeface="+mn-ea"/>
                <a:cs typeface="+mn-cs"/>
              </a:rPr>
              <a:t>Seasonal Payment </a:t>
            </a:r>
            <a:r>
              <a:rPr lang="en-US" sz="1200" kern="1200" dirty="0" smtClean="0">
                <a:solidFill>
                  <a:schemeClr val="tx1"/>
                </a:solidFill>
                <a:effectLst/>
                <a:latin typeface="+mn-lt"/>
                <a:ea typeface="+mn-ea"/>
                <a:cs typeface="+mn-cs"/>
              </a:rPr>
              <a:t>product, and, if so, the period during which the periodic payments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scheduled (§ 1026.37(i)(4)); </a:t>
            </a:r>
            <a:endParaRPr lang="en-US" dirty="0" smtClean="0">
              <a:effectLst/>
            </a:endParaRP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 subheading of </a:t>
            </a:r>
            <a:r>
              <a:rPr lang="en-US" sz="1200" b="1" kern="1200" dirty="0" smtClean="0">
                <a:solidFill>
                  <a:schemeClr val="tx1"/>
                </a:solidFill>
                <a:effectLst/>
                <a:latin typeface="+mn-lt"/>
                <a:ea typeface="+mn-ea"/>
                <a:cs typeface="+mn-cs"/>
              </a:rPr>
              <a:t>Monthly Principal and Interest Payments </a:t>
            </a:r>
            <a:r>
              <a:rPr lang="en-US" sz="1200" kern="1200" dirty="0" smtClean="0">
                <a:solidFill>
                  <a:schemeClr val="tx1"/>
                </a:solidFill>
                <a:effectLst/>
                <a:latin typeface="+mn-lt"/>
                <a:ea typeface="+mn-ea"/>
                <a:cs typeface="+mn-cs"/>
              </a:rPr>
              <a:t>(§ 1026.37(i)(5)), that also lists: </a:t>
            </a:r>
            <a:endParaRPr lang="en-US" dirty="0" smtClean="0">
              <a:effectLst/>
            </a:endParaRPr>
          </a:p>
          <a:p>
            <a:pPr marL="628650" lvl="1" indent="-171450">
              <a:buFont typeface="Arial"/>
              <a:buChar char="•"/>
            </a:pP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First Change/Amount</a:t>
            </a:r>
            <a:r>
              <a:rPr lang="en-US" sz="1200" kern="1200" dirty="0" smtClean="0">
                <a:solidFill>
                  <a:schemeClr val="tx1"/>
                </a:solidFill>
                <a:effectLst/>
                <a:latin typeface="+mn-lt"/>
                <a:ea typeface="+mn-ea"/>
                <a:cs typeface="+mn-cs"/>
              </a:rPr>
              <a:t>, the number of the payment that may change, counting from the first periodic payment due after consummation, and the amount or range of the periodic principal and interest payment for such payment (§ 1026.37(i)(5)(i)); </a:t>
            </a:r>
            <a:endParaRPr lang="en-US" dirty="0" smtClean="0">
              <a:effectLst/>
            </a:endParaRP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The frequency of </a:t>
            </a:r>
            <a:r>
              <a:rPr lang="en-US" sz="1200" b="1" kern="1200" dirty="0" smtClean="0">
                <a:solidFill>
                  <a:schemeClr val="tx1"/>
                </a:solidFill>
                <a:effectLst/>
                <a:latin typeface="+mn-lt"/>
                <a:ea typeface="+mn-ea"/>
                <a:cs typeface="+mn-cs"/>
              </a:rPr>
              <a:t>Subsequent Changes </a:t>
            </a:r>
            <a:r>
              <a:rPr lang="en-US" sz="1200" kern="1200" dirty="0" smtClean="0">
                <a:solidFill>
                  <a:schemeClr val="tx1"/>
                </a:solidFill>
                <a:effectLst/>
                <a:latin typeface="+mn-lt"/>
                <a:ea typeface="+mn-ea"/>
                <a:cs typeface="+mn-cs"/>
              </a:rPr>
              <a:t>to the periodic payment (§ 1026.37(i)(5)(ii)); and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Maximum Payment </a:t>
            </a:r>
            <a:r>
              <a:rPr lang="en-US" sz="1200" kern="1200" dirty="0" smtClean="0">
                <a:solidFill>
                  <a:schemeClr val="tx1"/>
                </a:solidFill>
                <a:effectLst/>
                <a:latin typeface="+mn-lt"/>
                <a:ea typeface="+mn-ea"/>
                <a:cs typeface="+mn-cs"/>
              </a:rPr>
              <a:t>that may be paid during the term of the loan with the number of the first periodic principal and interest payment that can reach such </a:t>
            </a:r>
            <a:r>
              <a:rPr lang="en-US" sz="1200" b="1" kern="1200" dirty="0" smtClean="0">
                <a:solidFill>
                  <a:schemeClr val="tx1"/>
                </a:solidFill>
                <a:effectLst/>
                <a:latin typeface="+mn-lt"/>
                <a:ea typeface="+mn-ea"/>
                <a:cs typeface="+mn-cs"/>
              </a:rPr>
              <a:t>Maximum Payment </a:t>
            </a:r>
            <a:r>
              <a:rPr lang="en-US" sz="1200" kern="1200" dirty="0" smtClean="0">
                <a:solidFill>
                  <a:schemeClr val="tx1"/>
                </a:solidFill>
                <a:effectLst/>
                <a:latin typeface="+mn-lt"/>
                <a:ea typeface="+mn-ea"/>
                <a:cs typeface="+mn-cs"/>
              </a:rPr>
              <a:t>amount. (§ 1026.37(i)(5)(iii))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First Change/Amount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 exact payment number of the first payment adjustment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known at the time of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 earliest possible payment that may change must be disclosed. (comment 37(i)(5)-2)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Monthly Principal and Interest Payments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label </a:t>
            </a:r>
            <a:r>
              <a:rPr lang="en-US" sz="1200" b="1" kern="1200" dirty="0" smtClean="0">
                <a:solidFill>
                  <a:schemeClr val="tx1"/>
                </a:solidFill>
                <a:effectLst/>
                <a:latin typeface="+mn-lt"/>
                <a:ea typeface="+mn-ea"/>
                <a:cs typeface="+mn-cs"/>
              </a:rPr>
              <a:t>“Monthly Principal and Interest Payments” </a:t>
            </a:r>
            <a:r>
              <a:rPr lang="en-US" sz="1200" kern="1200" dirty="0" smtClean="0">
                <a:solidFill>
                  <a:schemeClr val="tx1"/>
                </a:solidFill>
                <a:effectLst/>
                <a:latin typeface="+mn-lt"/>
                <a:ea typeface="+mn-ea"/>
                <a:cs typeface="+mn-cs"/>
              </a:rPr>
              <a:t>can be changed to reflect a payment schedule that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monthly, such as Biweekly or Annual. (comment 37(i)(5)-1) </a:t>
            </a:r>
            <a:endParaRPr lang="en-US" dirty="0" smtClean="0"/>
          </a:p>
          <a:p>
            <a:r>
              <a:rPr lang="en-US" sz="1200" kern="1200" dirty="0" smtClean="0">
                <a:solidFill>
                  <a:schemeClr val="tx1"/>
                </a:solidFill>
                <a:effectLst/>
                <a:latin typeface="+mn-lt"/>
                <a:ea typeface="+mn-ea"/>
                <a:cs typeface="+mn-cs"/>
              </a:rPr>
              <a:t>disclose any scheduled periodic payment that only covers some or all of the interest that is due and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any principal as </a:t>
            </a:r>
            <a:r>
              <a:rPr lang="en-US" sz="1200" b="1" kern="1200" dirty="0" smtClean="0">
                <a:solidFill>
                  <a:schemeClr val="tx1"/>
                </a:solidFill>
                <a:effectLst/>
                <a:latin typeface="+mn-lt"/>
                <a:ea typeface="+mn-ea"/>
                <a:cs typeface="+mn-cs"/>
              </a:rPr>
              <a:t>Monthly Principal and Interest Payments</a:t>
            </a:r>
            <a:r>
              <a:rPr lang="en-US" sz="1200" kern="1200" dirty="0" smtClean="0">
                <a:solidFill>
                  <a:schemeClr val="tx1"/>
                </a:solidFill>
                <a:effectLst/>
                <a:latin typeface="+mn-lt"/>
                <a:ea typeface="+mn-ea"/>
                <a:cs typeface="+mn-cs"/>
              </a:rPr>
              <a:t>, even though the </a:t>
            </a:r>
            <a:r>
              <a:rPr lang="en-US" sz="1200" b="1" kern="1200" dirty="0" smtClean="0">
                <a:solidFill>
                  <a:schemeClr val="tx1"/>
                </a:solidFill>
                <a:effectLst/>
                <a:latin typeface="+mn-lt"/>
                <a:ea typeface="+mn-ea"/>
                <a:cs typeface="+mn-cs"/>
              </a:rPr>
              <a:t>AP Table </a:t>
            </a:r>
            <a:r>
              <a:rPr lang="en-US" sz="1200" kern="1200" dirty="0" smtClean="0">
                <a:solidFill>
                  <a:schemeClr val="tx1"/>
                </a:solidFill>
                <a:effectLst/>
                <a:latin typeface="+mn-lt"/>
                <a:ea typeface="+mn-ea"/>
                <a:cs typeface="+mn-cs"/>
              </a:rPr>
              <a:t>refers to </a:t>
            </a:r>
            <a:r>
              <a:rPr lang="en-US" sz="1200" b="1" kern="1200" dirty="0" smtClean="0">
                <a:solidFill>
                  <a:schemeClr val="tx1"/>
                </a:solidFill>
                <a:effectLst/>
                <a:latin typeface="+mn-lt"/>
                <a:ea typeface="+mn-ea"/>
                <a:cs typeface="+mn-cs"/>
              </a:rPr>
              <a:t>Monthly Principal and Interest Payments</a:t>
            </a:r>
            <a:r>
              <a:rPr lang="en-US" sz="1200" kern="1200" dirty="0" smtClean="0">
                <a:solidFill>
                  <a:schemeClr val="tx1"/>
                </a:solidFill>
                <a:effectLst/>
                <a:latin typeface="+mn-lt"/>
                <a:ea typeface="+mn-ea"/>
                <a:cs typeface="+mn-cs"/>
              </a:rPr>
              <a:t>. (comment 37(i)(5)-5)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59</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The Adjustable Interest Rate (AIR) Table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is disclosed when the loan’s interest rate may increase after consummation. (§ 1026.37(j)) If the loan’s interest rate will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increase after consummation, the </a:t>
            </a:r>
            <a:r>
              <a:rPr lang="en-US" sz="1200" b="1" kern="1200" dirty="0" smtClean="0">
                <a:solidFill>
                  <a:schemeClr val="tx1"/>
                </a:solidFill>
                <a:effectLst/>
                <a:latin typeface="+mn-lt"/>
                <a:ea typeface="+mn-ea"/>
                <a:cs typeface="+mn-cs"/>
              </a:rPr>
              <a:t>AIR Table </a:t>
            </a:r>
            <a:r>
              <a:rPr lang="en-US" sz="1200" kern="1200" dirty="0" smtClean="0">
                <a:solidFill>
                  <a:schemeClr val="tx1"/>
                </a:solidFill>
                <a:effectLst/>
                <a:latin typeface="+mn-lt"/>
                <a:ea typeface="+mn-ea"/>
                <a:cs typeface="+mn-cs"/>
              </a:rPr>
              <a:t>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disclosed. (comment 37(j)-1) </a:t>
            </a:r>
            <a:endParaRPr lang="en-US"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AIR Table </a:t>
            </a:r>
            <a:r>
              <a:rPr lang="en-US" sz="1200" kern="1200" dirty="0" smtClean="0">
                <a:solidFill>
                  <a:schemeClr val="tx1"/>
                </a:solidFill>
                <a:effectLst/>
                <a:latin typeface="+mn-lt"/>
                <a:ea typeface="+mn-ea"/>
                <a:cs typeface="+mn-cs"/>
              </a:rPr>
              <a:t>includes the following information (§ 1026.37(j)):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Index + Margin</a:t>
            </a:r>
            <a:r>
              <a:rPr lang="en-US" sz="1200" kern="1200" dirty="0" smtClean="0">
                <a:solidFill>
                  <a:schemeClr val="tx1"/>
                </a:solidFill>
                <a:effectLst/>
                <a:latin typeface="+mn-lt"/>
                <a:ea typeface="+mn-ea"/>
                <a:cs typeface="+mn-cs"/>
              </a:rPr>
              <a:t>, the index upon which adjustments to the interest rate will be based and the margin that is added to the index to determine the interest rate (§ 1026.37(j)(1)); </a:t>
            </a:r>
            <a:endParaRPr lang="en-US" dirty="0" smtClean="0"/>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Step Rate </a:t>
            </a:r>
            <a:r>
              <a:rPr lang="en-US" sz="1200" kern="1200" dirty="0" smtClean="0">
                <a:solidFill>
                  <a:schemeClr val="tx1"/>
                </a:solidFill>
                <a:effectLst/>
                <a:latin typeface="+mn-lt"/>
                <a:ea typeface="+mn-ea"/>
                <a:cs typeface="+mn-cs"/>
              </a:rPr>
              <a:t>products, the maximum amount of any adjustments to the interest rate that are scheduled and pre-determined (§ 1026.37(j)(2));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Initial Interest Rate </a:t>
            </a:r>
            <a:r>
              <a:rPr lang="en-US" sz="1200" kern="1200" dirty="0" smtClean="0">
                <a:solidFill>
                  <a:schemeClr val="tx1"/>
                </a:solidFill>
                <a:effectLst/>
                <a:latin typeface="+mn-lt"/>
                <a:ea typeface="+mn-ea"/>
                <a:cs typeface="+mn-cs"/>
              </a:rPr>
              <a:t>at consummation (§ 1026.37(j)(3));</a:t>
            </a:r>
          </a:p>
          <a:p>
            <a:pPr marL="171450" indent="-171450">
              <a:buFont typeface="Arial"/>
              <a:buChar cha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Minimum/Maximum Interest Rate </a:t>
            </a:r>
            <a:r>
              <a:rPr lang="en-US" sz="1200" kern="1200" dirty="0" smtClean="0">
                <a:solidFill>
                  <a:schemeClr val="tx1"/>
                </a:solidFill>
                <a:effectLst/>
                <a:latin typeface="+mn-lt"/>
                <a:ea typeface="+mn-ea"/>
                <a:cs typeface="+mn-cs"/>
              </a:rPr>
              <a:t>for the loan, after any introductory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period expires (§ 1026.37(j)(4));</a:t>
            </a:r>
          </a:p>
          <a:p>
            <a:pPr marL="171450"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Change Frequency </a:t>
            </a:r>
            <a:r>
              <a:rPr lang="en-US" sz="1200" kern="1200" dirty="0" smtClean="0">
                <a:solidFill>
                  <a:schemeClr val="tx1"/>
                </a:solidFill>
                <a:effectLst/>
                <a:latin typeface="+mn-lt"/>
                <a:ea typeface="+mn-ea"/>
                <a:cs typeface="+mn-cs"/>
              </a:rPr>
              <a:t>(§ 1026.37(j)(5)):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First Change</a:t>
            </a:r>
            <a:r>
              <a:rPr lang="en-US" sz="1200" kern="1200" dirty="0" smtClean="0">
                <a:solidFill>
                  <a:schemeClr val="tx1"/>
                </a:solidFill>
                <a:effectLst/>
                <a:latin typeface="+mn-lt"/>
                <a:ea typeface="+mn-ea"/>
                <a:cs typeface="+mn-cs"/>
              </a:rPr>
              <a:t>, list the month when the first interest rate change may occur after consummation (§ 1026.37(j)(5)(i)); and </a:t>
            </a:r>
            <a:endParaRPr lang="en-US" dirty="0" smtClean="0"/>
          </a:p>
          <a:p>
            <a:pPr marL="628650" lvl="1" indent="-171450">
              <a:buFont typeface="Arial"/>
              <a:buChar char="•"/>
            </a:pP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Subsequent Changes</a:t>
            </a:r>
            <a:r>
              <a:rPr lang="en-US" sz="1200" kern="1200" dirty="0" smtClean="0">
                <a:solidFill>
                  <a:schemeClr val="tx1"/>
                </a:solidFill>
                <a:effectLst/>
                <a:latin typeface="+mn-lt"/>
                <a:ea typeface="+mn-ea"/>
                <a:cs typeface="+mn-cs"/>
              </a:rPr>
              <a:t>, the frequency of interest rate adjustments after the initial adjustment (§ 1026.37(j)(5)(ii));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Limits on Interest Rate Changes </a:t>
            </a:r>
            <a:r>
              <a:rPr lang="en-US" sz="1200" kern="1200" dirty="0" smtClean="0">
                <a:solidFill>
                  <a:schemeClr val="tx1"/>
                </a:solidFill>
                <a:effectLst/>
                <a:latin typeface="+mn-lt"/>
                <a:ea typeface="+mn-ea"/>
                <a:cs typeface="+mn-cs"/>
              </a:rPr>
              <a:t>(§ 1026.37(j)(6)):</a:t>
            </a:r>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First Change</a:t>
            </a:r>
            <a:r>
              <a:rPr lang="en-US" sz="1200" kern="1200" dirty="0" smtClean="0">
                <a:solidFill>
                  <a:schemeClr val="tx1"/>
                </a:solidFill>
                <a:effectLst/>
                <a:latin typeface="+mn-lt"/>
                <a:ea typeface="+mn-ea"/>
                <a:cs typeface="+mn-cs"/>
              </a:rPr>
              <a:t>, the maximum possible change for the first adjustment of the interest rate after consummation (§ 1026.37(j)(6)(i)); and </a:t>
            </a:r>
            <a:endParaRPr lang="en-US" dirty="0" smtClean="0"/>
          </a:p>
          <a:p>
            <a:pPr marL="628650" lvl="1" indent="-171450">
              <a:buFont typeface="Arial"/>
              <a:buChar char="•"/>
            </a:pPr>
            <a:r>
              <a:rPr lang="en-US" sz="1200" kern="1200" dirty="0" smtClean="0">
                <a:solidFill>
                  <a:schemeClr val="tx1"/>
                </a:solidFill>
                <a:effectLst/>
                <a:latin typeface="Wingdings"/>
                <a:ea typeface="+mn-ea"/>
                <a:cs typeface="+mn-cs"/>
              </a:rPr>
              <a:t> </a:t>
            </a:r>
            <a:r>
              <a:rPr lang="en-US" sz="1200" kern="1200" dirty="0" smtClean="0">
                <a:solidFill>
                  <a:schemeClr val="tx1"/>
                </a:solidFill>
                <a:effectLst/>
                <a:latin typeface="+mn-lt"/>
                <a:ea typeface="+mn-ea"/>
                <a:cs typeface="+mn-cs"/>
              </a:rPr>
              <a:t>As </a:t>
            </a:r>
            <a:r>
              <a:rPr lang="en-US" sz="1200" b="1" kern="1200" dirty="0" smtClean="0">
                <a:solidFill>
                  <a:schemeClr val="tx1"/>
                </a:solidFill>
                <a:effectLst/>
                <a:latin typeface="+mn-lt"/>
                <a:ea typeface="+mn-ea"/>
                <a:cs typeface="+mn-cs"/>
              </a:rPr>
              <a:t>Subsequent Changes</a:t>
            </a:r>
            <a:r>
              <a:rPr lang="en-US" sz="1200" kern="1200" dirty="0" smtClean="0">
                <a:solidFill>
                  <a:schemeClr val="tx1"/>
                </a:solidFill>
                <a:effectLst/>
                <a:latin typeface="+mn-lt"/>
                <a:ea typeface="+mn-ea"/>
                <a:cs typeface="+mn-cs"/>
              </a:rPr>
              <a:t>, the maximum possible change for subsequent adjustments of the interest rate. (§ 1026.37(j)(6)(ii))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Index and Margin </a:t>
            </a:r>
            <a:endParaRPr lang="en-US" b="1" u="sng"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index must be described such that a consumer can reasonably identify it. For example, LIBoR may be used instead of the London Interbank offered Rate. The margin should be disclosed as a percentage. For example, if the interest rate is calculated by adding 4.25 to LIBoR, the margin should be disclosed as 4.25%. (comment 37(j)(1)-1) </a:t>
            </a:r>
            <a:endParaRPr lang="en-US" dirty="0" smtClean="0"/>
          </a:p>
          <a:p>
            <a:r>
              <a:rPr lang="en-US" sz="1200" b="0" kern="1200" dirty="0" smtClean="0">
                <a:solidFill>
                  <a:schemeClr val="tx1"/>
                </a:solidFill>
                <a:effectLst/>
                <a:latin typeface="+mn-lt"/>
                <a:ea typeface="+mn-ea"/>
                <a:cs typeface="+mn-cs"/>
              </a:rPr>
              <a:t>Maximum/Minimum Interest Rate </a:t>
            </a:r>
            <a:endParaRPr lang="en-US" dirty="0" smtClean="0"/>
          </a:p>
          <a:p>
            <a:r>
              <a:rPr lang="en-US" sz="1200" kern="1200" dirty="0" smtClean="0">
                <a:solidFill>
                  <a:schemeClr val="tx1"/>
                </a:solidFill>
                <a:effectLst/>
                <a:latin typeface="+mn-lt"/>
                <a:ea typeface="+mn-ea"/>
                <a:cs typeface="+mn-cs"/>
              </a:rPr>
              <a:t>The maximum interest rate that applies to the loan under applicable law, such as State usury law, must be disclosed if the loan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provide for a maximum interest rate. (comment 37(j)(4)-2) </a:t>
            </a:r>
            <a:endParaRPr lang="en-US" dirty="0" smtClean="0"/>
          </a:p>
          <a:p>
            <a:r>
              <a:rPr lang="en-US" sz="1200" kern="1200" dirty="0" smtClean="0">
                <a:solidFill>
                  <a:schemeClr val="tx1"/>
                </a:solidFill>
                <a:effectLst/>
                <a:latin typeface="+mn-lt"/>
                <a:ea typeface="+mn-ea"/>
                <a:cs typeface="+mn-cs"/>
              </a:rPr>
              <a:t>applicable law does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set a minimum interest rate, disclose the amount of the margin as the minimum interest rate. (comment 37(j)(4)-1) </a:t>
            </a:r>
            <a:endParaRPr lang="en-US" dirty="0" smtClean="0"/>
          </a:p>
          <a:p>
            <a:r>
              <a:rPr lang="en-US" sz="1200" b="0" kern="1200" dirty="0" smtClean="0">
                <a:solidFill>
                  <a:schemeClr val="tx1"/>
                </a:solidFill>
                <a:effectLst/>
                <a:latin typeface="+mn-lt"/>
                <a:ea typeface="+mn-ea"/>
                <a:cs typeface="+mn-cs"/>
              </a:rPr>
              <a:t>Change Frequency </a:t>
            </a:r>
            <a:endParaRPr lang="en-US" dirty="0" smtClean="0"/>
          </a:p>
          <a:p>
            <a:r>
              <a:rPr lang="en-US" sz="1200" kern="1200" dirty="0" smtClean="0">
                <a:solidFill>
                  <a:schemeClr val="tx1"/>
                </a:solidFill>
                <a:effectLst/>
                <a:latin typeface="+mn-lt"/>
                <a:ea typeface="+mn-ea"/>
                <a:cs typeface="+mn-cs"/>
              </a:rPr>
              <a:t>Typically, the first change month for the interest rate is scheduled in the terms of the loan, but if the exact month is not known at the time creditor provides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 earliest possible month for the first change to the interest rate of the loan must be disclosed based on the best information available to the creditor at the time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is disclosed. (comment 37(j)(5)-1) </a:t>
            </a:r>
            <a:endParaRPr lang="en-US" dirty="0" smtClean="0"/>
          </a:p>
          <a:p>
            <a:r>
              <a:rPr lang="en-US" sz="1200" b="0" kern="1200" dirty="0" smtClean="0">
                <a:solidFill>
                  <a:schemeClr val="tx1"/>
                </a:solidFill>
                <a:effectLst/>
                <a:latin typeface="+mn-lt"/>
                <a:ea typeface="+mn-ea"/>
                <a:cs typeface="+mn-cs"/>
              </a:rPr>
              <a:t>Limits on Interest Rate Changes </a:t>
            </a:r>
            <a:endParaRPr lang="en-US" dirty="0" smtClean="0"/>
          </a:p>
          <a:p>
            <a:r>
              <a:rPr lang="en-US" sz="1200" kern="1200" dirty="0" smtClean="0">
                <a:solidFill>
                  <a:schemeClr val="tx1"/>
                </a:solidFill>
                <a:effectLst/>
                <a:latin typeface="+mn-lt"/>
                <a:ea typeface="+mn-ea"/>
                <a:cs typeface="+mn-cs"/>
              </a:rPr>
              <a:t>The greatest limit on changes in the interest rate must be disclosed when more than one limit applies to changes in the interest rate. For example, if the initial interest rate adjustment is capped at 2%, the second adjustment is capped at 2.5%, and all subsequent adjustments are capped at 3%, 3% is disclosed as </a:t>
            </a:r>
            <a:r>
              <a:rPr lang="en-US" sz="1200" b="1" kern="1200" dirty="0" smtClean="0">
                <a:solidFill>
                  <a:schemeClr val="tx1"/>
                </a:solidFill>
                <a:effectLst/>
                <a:latin typeface="+mn-lt"/>
                <a:ea typeface="+mn-ea"/>
                <a:cs typeface="+mn-cs"/>
              </a:rPr>
              <a:t>Subsequent Changes</a:t>
            </a:r>
            <a:r>
              <a:rPr lang="en-US" sz="1200" kern="1200" dirty="0" smtClean="0">
                <a:solidFill>
                  <a:schemeClr val="tx1"/>
                </a:solidFill>
                <a:effectLst/>
                <a:latin typeface="+mn-lt"/>
                <a:ea typeface="+mn-ea"/>
                <a:cs typeface="+mn-cs"/>
              </a:rPr>
              <a:t>. (comment 37(j)(6)-1)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60</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FD06F88B-2625-6F4E-AF5E-400373E92969}" type="slidenum">
              <a:rPr lang="en-US" smtClean="0"/>
              <a:t>61</a:t>
            </a:fld>
            <a:endParaRPr lang="en-US" dirty="0"/>
          </a:p>
        </p:txBody>
      </p:sp>
    </p:spTree>
    <p:extLst>
      <p:ext uri="{BB962C8B-B14F-4D97-AF65-F5344CB8AC3E}">
        <p14:creationId xmlns:p14="http://schemas.microsoft.com/office/powerpoint/2010/main" val="1423492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the information on the page 3 will not change. Should be the easiest page to complete.</a:t>
            </a:r>
          </a:p>
          <a:p>
            <a:endParaRPr lang="en-US" dirty="0" smtClean="0"/>
          </a:p>
          <a:p>
            <a:r>
              <a:rPr lang="en-US" dirty="0" smtClean="0"/>
              <a:t>The</a:t>
            </a:r>
            <a:r>
              <a:rPr lang="en-US" baseline="0" dirty="0" smtClean="0"/>
              <a:t> Comparisons will likely be the most difficult part of Page 3</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62</a:t>
            </a:fld>
            <a:endParaRPr lang="en-US" dirty="0"/>
          </a:p>
        </p:txBody>
      </p:sp>
    </p:spTree>
    <p:extLst>
      <p:ext uri="{BB962C8B-B14F-4D97-AF65-F5344CB8AC3E}">
        <p14:creationId xmlns:p14="http://schemas.microsoft.com/office/powerpoint/2010/main" val="3357187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Contact Information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Name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NMLS/___License ID </a:t>
            </a:r>
            <a:r>
              <a:rPr lang="en-US" sz="1200" kern="1200" dirty="0" smtClean="0">
                <a:solidFill>
                  <a:schemeClr val="tx1"/>
                </a:solidFill>
                <a:effectLst/>
                <a:latin typeface="+mn-lt"/>
                <a:ea typeface="+mn-ea"/>
                <a:cs typeface="+mn-cs"/>
              </a:rPr>
              <a:t>number for the creditor and mortgage broker, if any, and the individual loan officer of both. Also, disclose the </a:t>
            </a:r>
            <a:r>
              <a:rPr lang="en-US" sz="1200" b="1" kern="1200" dirty="0" smtClean="0">
                <a:solidFill>
                  <a:schemeClr val="tx1"/>
                </a:solidFill>
                <a:effectLst/>
                <a:latin typeface="+mn-lt"/>
                <a:ea typeface="+mn-ea"/>
                <a:cs typeface="+mn-cs"/>
              </a:rPr>
              <a:t>Email </a:t>
            </a:r>
            <a:r>
              <a:rPr lang="en-US" sz="1200" kern="1200" dirty="0" smtClean="0">
                <a:solidFill>
                  <a:schemeClr val="tx1"/>
                </a:solidFill>
                <a:effectLst/>
                <a:latin typeface="+mn-lt"/>
                <a:ea typeface="+mn-ea"/>
                <a:cs typeface="+mn-cs"/>
              </a:rPr>
              <a:t>and/or </a:t>
            </a:r>
            <a:r>
              <a:rPr lang="en-US" sz="1200" b="1" kern="1200" dirty="0" smtClean="0">
                <a:solidFill>
                  <a:schemeClr val="tx1"/>
                </a:solidFill>
                <a:effectLst/>
                <a:latin typeface="+mn-lt"/>
                <a:ea typeface="+mn-ea"/>
                <a:cs typeface="+mn-cs"/>
              </a:rPr>
              <a:t>Phone </a:t>
            </a:r>
            <a:r>
              <a:rPr lang="en-US" sz="1200" kern="1200" dirty="0" smtClean="0">
                <a:solidFill>
                  <a:schemeClr val="tx1"/>
                </a:solidFill>
                <a:effectLst/>
                <a:latin typeface="+mn-lt"/>
                <a:ea typeface="+mn-ea"/>
                <a:cs typeface="+mn-cs"/>
              </a:rPr>
              <a:t>number of the individual loan officer. The person identified as the individual loan officer must be the primary contact for the consumer. (§ 1026.37(k))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SAFE ACT related and trying to make</a:t>
            </a:r>
            <a:r>
              <a:rPr lang="en-US" sz="1200" kern="1200" baseline="0" dirty="0" smtClean="0">
                <a:solidFill>
                  <a:schemeClr val="tx1"/>
                </a:solidFill>
                <a:effectLst/>
                <a:latin typeface="+mn-lt"/>
                <a:ea typeface="+mn-ea"/>
                <a:cs typeface="+mn-cs"/>
              </a:rPr>
              <a:t> the SAFE Act more pertinent.</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63</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Comparisons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Comparisons </a:t>
            </a:r>
            <a:r>
              <a:rPr lang="en-US" sz="1200" kern="1200" dirty="0" smtClean="0">
                <a:solidFill>
                  <a:schemeClr val="tx1"/>
                </a:solidFill>
                <a:effectLst/>
                <a:latin typeface="+mn-lt"/>
                <a:ea typeface="+mn-ea"/>
                <a:cs typeface="+mn-cs"/>
              </a:rPr>
              <a:t>table discloses information related to the costs of the loan </a:t>
            </a:r>
            <a:r>
              <a:rPr lang="en-US" sz="1200" b="1" kern="1200" dirty="0" smtClean="0">
                <a:solidFill>
                  <a:schemeClr val="tx1"/>
                </a:solidFill>
                <a:effectLst/>
                <a:latin typeface="+mn-lt"/>
                <a:ea typeface="+mn-ea"/>
                <a:cs typeface="+mn-cs"/>
              </a:rPr>
              <a:t>In Five </a:t>
            </a:r>
            <a:endParaRPr lang="en-US" dirty="0" smtClean="0"/>
          </a:p>
          <a:p>
            <a:r>
              <a:rPr lang="en-US" sz="1200" b="1" kern="1200" dirty="0" smtClean="0">
                <a:solidFill>
                  <a:schemeClr val="tx1"/>
                </a:solidFill>
                <a:effectLst/>
                <a:latin typeface="+mn-lt"/>
                <a:ea typeface="+mn-ea"/>
                <a:cs typeface="+mn-cs"/>
              </a:rPr>
              <a:t>Years</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Annual Percentage Rate (APR)</a:t>
            </a:r>
            <a:r>
              <a:rPr lang="en-US" sz="1200" kern="1200" dirty="0" smtClean="0">
                <a:solidFill>
                  <a:schemeClr val="tx1"/>
                </a:solidFill>
                <a:effectLst/>
                <a:latin typeface="+mn-lt"/>
                <a:ea typeface="+mn-ea"/>
                <a:cs typeface="+mn-cs"/>
              </a:rPr>
              <a:t>, and the </a:t>
            </a:r>
            <a:r>
              <a:rPr lang="en-US" sz="1200" b="1" kern="1200" dirty="0" smtClean="0">
                <a:solidFill>
                  <a:schemeClr val="tx1"/>
                </a:solidFill>
                <a:effectLst/>
                <a:latin typeface="+mn-lt"/>
                <a:ea typeface="+mn-ea"/>
                <a:cs typeface="+mn-cs"/>
              </a:rPr>
              <a:t>Total Interest Percentage (TIP)</a:t>
            </a:r>
            <a:r>
              <a:rPr lang="en-US" sz="1200" kern="1200" dirty="0" smtClean="0">
                <a:solidFill>
                  <a:schemeClr val="tx1"/>
                </a:solidFill>
                <a:effectLst/>
                <a:latin typeface="+mn-lt"/>
                <a:ea typeface="+mn-ea"/>
                <a:cs typeface="+mn-cs"/>
              </a:rPr>
              <a:t>.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 5 Years </a:t>
            </a:r>
            <a:endParaRPr lang="en-US" b="1" u="sng" dirty="0" smtClean="0"/>
          </a:p>
          <a:p>
            <a:r>
              <a:rPr lang="en-US" sz="1200" b="1" kern="1200" dirty="0" smtClean="0">
                <a:solidFill>
                  <a:schemeClr val="tx1"/>
                </a:solidFill>
                <a:effectLst/>
                <a:latin typeface="+mn-lt"/>
                <a:ea typeface="+mn-ea"/>
                <a:cs typeface="+mn-cs"/>
              </a:rPr>
              <a:t>In 5 Years </a:t>
            </a:r>
            <a:r>
              <a:rPr lang="en-US" sz="1200" kern="1200" dirty="0" smtClean="0">
                <a:solidFill>
                  <a:schemeClr val="tx1"/>
                </a:solidFill>
                <a:effectLst/>
                <a:latin typeface="+mn-lt"/>
                <a:ea typeface="+mn-ea"/>
                <a:cs typeface="+mn-cs"/>
              </a:rPr>
              <a:t>includes the following information: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total amount the consumer will have paid in principal, interest, mortgage insurance, and loan costs paid through the end of the 60th month after the due date of the first periodic payment;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amount of principal paid through the end of the 60th month after the due date of the first periodic payment. (§ 1026.37(l)(1))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Annual Percentage Rate (APR) </a:t>
            </a:r>
            <a:endParaRPr lang="en-US" b="1" u="sng" dirty="0" smtClean="0"/>
          </a:p>
          <a:p>
            <a:r>
              <a:rPr lang="en-US" sz="1200" kern="1200" dirty="0" smtClean="0">
                <a:solidFill>
                  <a:schemeClr val="tx1"/>
                </a:solidFill>
                <a:effectLst/>
                <a:latin typeface="+mn-lt"/>
                <a:ea typeface="+mn-ea"/>
                <a:cs typeface="+mn-cs"/>
              </a:rPr>
              <a:t>Disclose the </a:t>
            </a:r>
            <a:r>
              <a:rPr lang="en-US" sz="1200" b="1" kern="1200" dirty="0" smtClean="0">
                <a:solidFill>
                  <a:schemeClr val="tx1"/>
                </a:solidFill>
                <a:effectLst/>
                <a:latin typeface="+mn-lt"/>
                <a:ea typeface="+mn-ea"/>
                <a:cs typeface="+mn-cs"/>
              </a:rPr>
              <a:t>APR</a:t>
            </a:r>
            <a:r>
              <a:rPr lang="en-US" sz="1200" kern="1200" dirty="0" smtClean="0">
                <a:solidFill>
                  <a:schemeClr val="tx1"/>
                </a:solidFill>
                <a:effectLst/>
                <a:latin typeface="+mn-lt"/>
                <a:ea typeface="+mn-ea"/>
                <a:cs typeface="+mn-cs"/>
              </a:rPr>
              <a:t>, together with a brief descriptive statement, in the </a:t>
            </a:r>
            <a:r>
              <a:rPr lang="en-US" sz="1200" b="1" kern="1200" dirty="0" smtClean="0">
                <a:solidFill>
                  <a:schemeClr val="tx1"/>
                </a:solidFill>
                <a:effectLst/>
                <a:latin typeface="+mn-lt"/>
                <a:ea typeface="+mn-ea"/>
                <a:cs typeface="+mn-cs"/>
              </a:rPr>
              <a:t>Comparisons </a:t>
            </a:r>
            <a:r>
              <a:rPr lang="en-US" sz="1200" kern="1200" dirty="0" smtClean="0">
                <a:solidFill>
                  <a:schemeClr val="tx1"/>
                </a:solidFill>
                <a:effectLst/>
                <a:latin typeface="+mn-lt"/>
                <a:ea typeface="+mn-ea"/>
                <a:cs typeface="+mn-cs"/>
              </a:rPr>
              <a:t>table on page 3. For information on how to calculate the </a:t>
            </a:r>
            <a:r>
              <a:rPr lang="en-US" sz="1200" b="1" kern="1200" dirty="0" smtClean="0">
                <a:solidFill>
                  <a:schemeClr val="tx1"/>
                </a:solidFill>
                <a:effectLst/>
                <a:latin typeface="+mn-lt"/>
                <a:ea typeface="+mn-ea"/>
                <a:cs typeface="+mn-cs"/>
              </a:rPr>
              <a:t>APR</a:t>
            </a:r>
            <a:r>
              <a:rPr lang="en-US" sz="1200" kern="1200" dirty="0" smtClean="0">
                <a:solidFill>
                  <a:schemeClr val="tx1"/>
                </a:solidFill>
                <a:effectLst/>
                <a:latin typeface="+mn-lt"/>
                <a:ea typeface="+mn-ea"/>
                <a:cs typeface="+mn-cs"/>
              </a:rPr>
              <a:t>, see § 1026.22 and appendix J to Regulation Z. (§ 1026.37(l)(2))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Total Interest Percentage (TIP) </a:t>
            </a:r>
            <a:endParaRPr lang="en-US" b="1" u="sng" dirty="0" smtClean="0"/>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TIP </a:t>
            </a:r>
            <a:r>
              <a:rPr lang="en-US" sz="1200" kern="1200" dirty="0" smtClean="0">
                <a:solidFill>
                  <a:schemeClr val="tx1"/>
                </a:solidFill>
                <a:effectLst/>
                <a:latin typeface="+mn-lt"/>
                <a:ea typeface="+mn-ea"/>
                <a:cs typeface="+mn-cs"/>
              </a:rPr>
              <a:t>is the total amount of interest that the consumer will pay over the loan term, expressed as a percentage of the loan amount. (§ 1026.37(l)(3)) </a:t>
            </a:r>
            <a:endParaRPr lang="en-US" dirty="0" smtClean="0"/>
          </a:p>
          <a:p>
            <a:r>
              <a:rPr lang="en-US" sz="1200" kern="1200" dirty="0" smtClean="0">
                <a:solidFill>
                  <a:schemeClr val="tx1"/>
                </a:solidFill>
                <a:effectLst/>
                <a:latin typeface="+mn-lt"/>
                <a:ea typeface="+mn-ea"/>
                <a:cs typeface="+mn-cs"/>
              </a:rPr>
              <a:t>For example, if the </a:t>
            </a:r>
            <a:r>
              <a:rPr lang="en-US" sz="1200" b="1" kern="1200" dirty="0" smtClean="0">
                <a:solidFill>
                  <a:schemeClr val="tx1"/>
                </a:solidFill>
                <a:effectLst/>
                <a:latin typeface="+mn-lt"/>
                <a:ea typeface="+mn-ea"/>
                <a:cs typeface="+mn-cs"/>
              </a:rPr>
              <a:t>Loan Amount </a:t>
            </a:r>
            <a:r>
              <a:rPr lang="en-US" sz="1200" kern="1200" dirty="0" smtClean="0">
                <a:solidFill>
                  <a:schemeClr val="tx1"/>
                </a:solidFill>
                <a:effectLst/>
                <a:latin typeface="+mn-lt"/>
                <a:ea typeface="+mn-ea"/>
                <a:cs typeface="+mn-cs"/>
              </a:rPr>
              <a:t>is $100,000 and the total amount of interest that the consumer will pay over the </a:t>
            </a:r>
            <a:r>
              <a:rPr lang="en-US" sz="1200" b="1" kern="1200" dirty="0" smtClean="0">
                <a:solidFill>
                  <a:schemeClr val="tx1"/>
                </a:solidFill>
                <a:effectLst/>
                <a:latin typeface="+mn-lt"/>
                <a:ea typeface="+mn-ea"/>
                <a:cs typeface="+mn-cs"/>
              </a:rPr>
              <a:t>Loan Term </a:t>
            </a:r>
            <a:r>
              <a:rPr lang="en-US" sz="1200" kern="1200" dirty="0" smtClean="0">
                <a:solidFill>
                  <a:schemeClr val="tx1"/>
                </a:solidFill>
                <a:effectLst/>
                <a:latin typeface="+mn-lt"/>
                <a:ea typeface="+mn-ea"/>
                <a:cs typeface="+mn-cs"/>
              </a:rPr>
              <a:t>is $50,000, then the </a:t>
            </a:r>
            <a:r>
              <a:rPr lang="en-US" sz="1200" b="1" kern="1200" dirty="0" smtClean="0">
                <a:solidFill>
                  <a:schemeClr val="tx1"/>
                </a:solidFill>
                <a:effectLst/>
                <a:latin typeface="+mn-lt"/>
                <a:ea typeface="+mn-ea"/>
                <a:cs typeface="+mn-cs"/>
              </a:rPr>
              <a:t>TIP </a:t>
            </a:r>
            <a:r>
              <a:rPr lang="en-US" sz="1200" kern="1200" dirty="0" smtClean="0">
                <a:solidFill>
                  <a:schemeClr val="tx1"/>
                </a:solidFill>
                <a:effectLst/>
                <a:latin typeface="+mn-lt"/>
                <a:ea typeface="+mn-ea"/>
                <a:cs typeface="+mn-cs"/>
              </a:rPr>
              <a:t>is 50%.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64</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Here is the APR. Remember the APR used to be on the front page of the TILA forms and was so much bigger. The idea in the 70s when TILA passed was that the APR was what consumers would compare to shop for credit. It had to be put on everything including advertising. But it never really caught on. Borrowers after thirty years are still much more interested in the loan rate than the APR. That</a:t>
            </a:r>
            <a:r>
              <a:rPr lang="fr-FR" dirty="0" smtClean="0">
                <a:ea typeface="ＭＳ Ｐゴシック" charset="0"/>
                <a:cs typeface="ＭＳ Ｐゴシック" charset="0"/>
              </a:rPr>
              <a:t>’</a:t>
            </a:r>
            <a:r>
              <a:rPr lang="en-US" altLang="ja-JP" dirty="0" smtClean="0">
                <a:ea typeface="ＭＳ Ｐゴシック" charset="0"/>
                <a:cs typeface="ＭＳ Ｐゴシック" charset="0"/>
              </a:rPr>
              <a:t>s why its on the last page. The laws still say it has to be on advertising. So it is still here. But the CFPB is acknowledging that the APR isn’t as important</a:t>
            </a:r>
            <a:r>
              <a:rPr lang="en-US" altLang="ja-JP" baseline="0" dirty="0" smtClean="0">
                <a:ea typeface="ＭＳ Ｐゴシック" charset="0"/>
                <a:cs typeface="ＭＳ Ｐゴシック" charset="0"/>
              </a:rPr>
              <a:t> as they wanted it to be.</a:t>
            </a:r>
            <a:endParaRPr lang="en-US" dirty="0" smtClean="0">
              <a:ea typeface="ＭＳ Ｐゴシック" charset="0"/>
              <a:cs typeface="ＭＳ Ｐゴシック" charset="0"/>
            </a:endParaRPr>
          </a:p>
          <a:p>
            <a:endParaRPr lang="en-US" dirty="0" smtClean="0"/>
          </a:p>
          <a:p>
            <a:r>
              <a:rPr lang="en-US" baseline="0" dirty="0" smtClean="0"/>
              <a:t>The TIP is defined as the total amount of interest that you will pay over the loan term as a percentage of your loan amount. CFPB has guidance on how to calculate this. 1. assume the consumer makes each payment in full and on time, for adjustable rate products the TIP should reflect a composite annual percentage rate, for step rate products, the lender computes the TIP based on the disclosed interest rate schedule.  THIS is ENTIRELY NEW– so you will have to adapt your systems to calculate it and train your people. CFPB has some aids for this.</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65</a:t>
            </a:fld>
            <a:endParaRPr lang="en-US" dirty="0"/>
          </a:p>
        </p:txBody>
      </p:sp>
    </p:spTree>
    <p:extLst>
      <p:ext uri="{BB962C8B-B14F-4D97-AF65-F5344CB8AC3E}">
        <p14:creationId xmlns:p14="http://schemas.microsoft.com/office/powerpoint/2010/main" val="1585625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Other Considerations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Other</a:t>
            </a:r>
            <a:r>
              <a:rPr lang="en-US" sz="1200" b="1" kern="1200" baseline="0" dirty="0" smtClean="0">
                <a:solidFill>
                  <a:schemeClr val="tx1"/>
                </a:solidFill>
                <a:effectLst/>
                <a:latin typeface="+mn-lt"/>
                <a:ea typeface="+mn-ea"/>
                <a:cs typeface="+mn-cs"/>
              </a:rPr>
              <a:t> Considerations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includes the following information: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Appraisal;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As Assumption, whether the subsequent purchaser of the property can assume the loan on its original terms;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At the option of the creditor, a statement that homeowner’s Insurance is required and that the consumer may choose the provider;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 statement detailing any amount that may be imposed for a Late Payment;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 statement about the nature of a Refinance of the loan in the future;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A statement whether the creditor intends to service the loan or transfer it to another servicer; and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Refinance </a:t>
            </a:r>
            <a:r>
              <a:rPr lang="en-US" sz="1200" kern="1200" dirty="0" smtClean="0">
                <a:solidFill>
                  <a:schemeClr val="tx1"/>
                </a:solidFill>
                <a:effectLst/>
                <a:latin typeface="+mn-lt"/>
                <a:ea typeface="+mn-ea"/>
                <a:cs typeface="+mn-cs"/>
              </a:rPr>
              <a:t>transactions, a statement relating to State law protections against </a:t>
            </a:r>
            <a:r>
              <a:rPr lang="en-US" sz="1200" b="1" kern="1200" dirty="0" smtClean="0">
                <a:solidFill>
                  <a:schemeClr val="tx1"/>
                </a:solidFill>
                <a:effectLst/>
                <a:latin typeface="+mn-lt"/>
                <a:ea typeface="+mn-ea"/>
                <a:cs typeface="+mn-cs"/>
              </a:rPr>
              <a:t>Liability After Foreclosure</a:t>
            </a:r>
            <a:r>
              <a:rPr lang="en-US" sz="1200" kern="1200" dirty="0" smtClean="0">
                <a:solidFill>
                  <a:schemeClr val="tx1"/>
                </a:solidFill>
                <a:effectLst/>
                <a:latin typeface="+mn-lt"/>
                <a:ea typeface="+mn-ea"/>
                <a:cs typeface="+mn-cs"/>
              </a:rPr>
              <a:t>. (§ 1026.37(m)) </a:t>
            </a:r>
            <a:endParaRPr lang="en-US" dirty="0" smtClean="0"/>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Appraisal </a:t>
            </a:r>
            <a:endParaRPr lang="en-US" b="1" u="sng" dirty="0" smtClean="0"/>
          </a:p>
          <a:p>
            <a:r>
              <a:rPr lang="en-US" sz="1200" kern="1200" dirty="0" smtClean="0">
                <a:solidFill>
                  <a:schemeClr val="tx1"/>
                </a:solidFill>
                <a:effectLst/>
                <a:latin typeface="+mn-lt"/>
                <a:ea typeface="+mn-ea"/>
                <a:cs typeface="+mn-cs"/>
              </a:rPr>
              <a:t>A statement concerning the </a:t>
            </a:r>
            <a:r>
              <a:rPr lang="en-US" sz="1200" b="1" kern="1200" dirty="0" smtClean="0">
                <a:solidFill>
                  <a:schemeClr val="tx1"/>
                </a:solidFill>
                <a:effectLst/>
                <a:latin typeface="+mn-lt"/>
                <a:ea typeface="+mn-ea"/>
                <a:cs typeface="+mn-cs"/>
              </a:rPr>
              <a:t>Appraisal </a:t>
            </a:r>
            <a:r>
              <a:rPr lang="en-US" sz="1200" kern="1200" dirty="0" smtClean="0">
                <a:solidFill>
                  <a:schemeClr val="tx1"/>
                </a:solidFill>
                <a:effectLst/>
                <a:latin typeface="+mn-lt"/>
                <a:ea typeface="+mn-ea"/>
                <a:cs typeface="+mn-cs"/>
              </a:rPr>
              <a:t>must be provided for: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higher-priced Mortgage Loans, and </a:t>
            </a:r>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Loans covered by the Equal credit opportunity Act. (§ 1026.37(m)(1)) </a:t>
            </a:r>
          </a:p>
          <a:p>
            <a:pPr marL="0" indent="0">
              <a:buFont typeface="Arial"/>
              <a:buNone/>
            </a:pPr>
            <a:endParaRPr lang="en-US" dirty="0" smtClean="0"/>
          </a:p>
          <a:p>
            <a:r>
              <a:rPr lang="en-US" sz="1200" kern="1200" dirty="0" smtClean="0">
                <a:solidFill>
                  <a:schemeClr val="tx1"/>
                </a:solidFill>
                <a:effectLst/>
                <a:latin typeface="+mn-lt"/>
                <a:ea typeface="+mn-ea"/>
                <a:cs typeface="+mn-cs"/>
              </a:rPr>
              <a:t>If the loan is a </a:t>
            </a:r>
            <a:r>
              <a:rPr lang="en-US" sz="1200" b="1" kern="1200" dirty="0" smtClean="0">
                <a:solidFill>
                  <a:schemeClr val="tx1"/>
                </a:solidFill>
                <a:effectLst/>
                <a:latin typeface="+mn-lt"/>
                <a:ea typeface="+mn-ea"/>
                <a:cs typeface="+mn-cs"/>
              </a:rPr>
              <a:t>Higher-priced Mortgage</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Loan</a:t>
            </a:r>
            <a:r>
              <a:rPr lang="en-US" sz="1200" kern="1200" dirty="0" smtClean="0">
                <a:solidFill>
                  <a:schemeClr val="tx1"/>
                </a:solidFill>
                <a:effectLst/>
                <a:latin typeface="+mn-lt"/>
                <a:ea typeface="+mn-ea"/>
                <a:cs typeface="+mn-cs"/>
              </a:rPr>
              <a:t>, but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covered by the </a:t>
            </a:r>
            <a:r>
              <a:rPr lang="en-US" sz="1200" b="1" kern="1200" dirty="0" smtClean="0">
                <a:solidFill>
                  <a:schemeClr val="tx1"/>
                </a:solidFill>
                <a:effectLst/>
                <a:latin typeface="+mn-lt"/>
                <a:ea typeface="+mn-ea"/>
                <a:cs typeface="+mn-cs"/>
              </a:rPr>
              <a:t>Equal Credit Opportunity Act</a:t>
            </a:r>
            <a:r>
              <a:rPr lang="en-US" sz="1200" kern="1200" dirty="0" smtClean="0">
                <a:solidFill>
                  <a:schemeClr val="tx1"/>
                </a:solidFill>
                <a:effectLst/>
                <a:latin typeface="+mn-lt"/>
                <a:ea typeface="+mn-ea"/>
                <a:cs typeface="+mn-cs"/>
              </a:rPr>
              <a:t>, the word “promptly” may be removed from the language provided on the model form. (comment 37(m)(1)-1) </a:t>
            </a:r>
            <a:endParaRPr lang="en-US" dirty="0" smtClean="0"/>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Late Payment </a:t>
            </a:r>
            <a:endParaRPr lang="en-US" b="1" u="sng" dirty="0" smtClean="0"/>
          </a:p>
          <a:p>
            <a:r>
              <a:rPr lang="en-US" sz="1200" kern="1200" dirty="0" smtClean="0">
                <a:solidFill>
                  <a:schemeClr val="tx1"/>
                </a:solidFill>
                <a:effectLst/>
                <a:latin typeface="+mn-lt"/>
                <a:ea typeface="+mn-ea"/>
                <a:cs typeface="+mn-cs"/>
              </a:rPr>
              <a:t>An increase in the interest rate triggered by a </a:t>
            </a:r>
            <a:r>
              <a:rPr lang="en-US" sz="1200" b="1" kern="1200" dirty="0" smtClean="0">
                <a:solidFill>
                  <a:schemeClr val="tx1"/>
                </a:solidFill>
                <a:effectLst/>
                <a:latin typeface="+mn-lt"/>
                <a:ea typeface="+mn-ea"/>
                <a:cs typeface="+mn-cs"/>
              </a:rPr>
              <a:t>Late Payment </a:t>
            </a:r>
            <a:r>
              <a:rPr lang="en-US" sz="1200" kern="1200" dirty="0" smtClean="0">
                <a:solidFill>
                  <a:schemeClr val="tx1"/>
                </a:solidFill>
                <a:effectLst/>
                <a:latin typeface="+mn-lt"/>
                <a:ea typeface="+mn-ea"/>
                <a:cs typeface="+mn-cs"/>
              </a:rPr>
              <a:t>is a charge for late payment. The following are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charges for </a:t>
            </a:r>
            <a:r>
              <a:rPr lang="en-US" sz="1200" b="1" kern="1200" dirty="0" smtClean="0">
                <a:solidFill>
                  <a:schemeClr val="tx1"/>
                </a:solidFill>
                <a:effectLst/>
                <a:latin typeface="+mn-lt"/>
                <a:ea typeface="+mn-ea"/>
                <a:cs typeface="+mn-cs"/>
              </a:rPr>
              <a:t>Late Payment</a:t>
            </a:r>
            <a:r>
              <a:rPr lang="en-US" sz="1200" kern="1200" dirty="0" smtClean="0">
                <a:solidFill>
                  <a:schemeClr val="tx1"/>
                </a:solidFill>
                <a:effectLst/>
                <a:latin typeface="+mn-lt"/>
                <a:ea typeface="+mn-ea"/>
                <a:cs typeface="+mn-cs"/>
              </a:rPr>
              <a:t>: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The right of acceleration;</a:t>
            </a:r>
          </a:p>
          <a:p>
            <a:pPr marL="171450" indent="-171450">
              <a:buFont typeface="Arial"/>
              <a:buChar char="•"/>
            </a:pPr>
            <a:r>
              <a:rPr lang="en-US" sz="1200" kern="1200" dirty="0" smtClean="0">
                <a:solidFill>
                  <a:schemeClr val="tx1"/>
                </a:solidFill>
                <a:effectLst/>
                <a:latin typeface="+mn-lt"/>
                <a:ea typeface="+mn-ea"/>
                <a:cs typeface="+mn-cs"/>
              </a:rPr>
              <a:t>Fees imposed for actual collection costs; </a:t>
            </a:r>
            <a:endParaRPr lang="en-US" sz="1200" kern="1200" dirty="0" smtClean="0">
              <a:solidFill>
                <a:schemeClr val="tx1"/>
              </a:solidFill>
              <a:effectLst/>
              <a:latin typeface="Wingdings"/>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Referral and extension charges; or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Interest charged at the contract rate after the payment due date. (comment 37(m)(4)-1)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66</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of November 20 when</a:t>
            </a:r>
            <a:r>
              <a:rPr lang="en-US" baseline="0" dirty="0" smtClean="0"/>
              <a:t> the Final Rule came out this section of the regulation (the combined disclosures) were delayed another full year and a half. This is the second delay original deadline July 21, 2012 then . The first year long delay was to wait till the rest of the Mortgage Servicing Rules were ready for implementation. But then delayed again to assist forms providers. Creditors will still be required to use the GFE, HUD-1, and Truth-in-Lending forms for applications received prior to August 1, 2015. As the applications received prior to August 1, 2015 are consummated, withdrawn, or cancelled, the use of the GFE, HUD-1, and Truth-in Lending forms will no longer be used for most mortgage loans. </a:t>
            </a:r>
            <a:endParaRPr lang="en-US" dirty="0" smtClean="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13</a:t>
            </a:fld>
            <a:endParaRPr lang="en-US" dirty="0"/>
          </a:p>
        </p:txBody>
      </p:sp>
    </p:spTree>
    <p:extLst>
      <p:ext uri="{BB962C8B-B14F-4D97-AF65-F5344CB8AC3E}">
        <p14:creationId xmlns:p14="http://schemas.microsoft.com/office/powerpoint/2010/main" val="3401731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Refinance: This is a standard warning. So all this should be fairly boilerplate.</a:t>
            </a:r>
          </a:p>
          <a:p>
            <a:endParaRPr lang="en-US" baseline="0" dirty="0" smtClean="0"/>
          </a:p>
          <a:p>
            <a:r>
              <a:rPr lang="en-US" baseline="0" dirty="0" smtClean="0"/>
              <a:t>Servicing is a yes/no question. NOTE this does not eliminate the Servicing Notice, even though it does the same thing.</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67</a:t>
            </a:fld>
            <a:endParaRPr lang="en-US" dirty="0"/>
          </a:p>
        </p:txBody>
      </p:sp>
    </p:spTree>
    <p:extLst>
      <p:ext uri="{BB962C8B-B14F-4D97-AF65-F5344CB8AC3E}">
        <p14:creationId xmlns:p14="http://schemas.microsoft.com/office/powerpoint/2010/main" val="72467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Confirm Receipt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consumer is </a:t>
            </a:r>
            <a:r>
              <a:rPr lang="en-US" sz="1200" b="1" kern="1200" dirty="0" smtClean="0">
                <a:solidFill>
                  <a:schemeClr val="tx1"/>
                </a:solidFill>
                <a:effectLst/>
                <a:latin typeface="+mn-lt"/>
                <a:ea typeface="+mn-ea"/>
                <a:cs typeface="+mn-cs"/>
              </a:rPr>
              <a:t>not </a:t>
            </a:r>
            <a:r>
              <a:rPr lang="en-US" sz="1200" kern="1200" dirty="0" smtClean="0">
                <a:solidFill>
                  <a:schemeClr val="tx1"/>
                </a:solidFill>
                <a:effectLst/>
                <a:latin typeface="+mn-lt"/>
                <a:ea typeface="+mn-ea"/>
                <a:cs typeface="+mn-cs"/>
              </a:rPr>
              <a:t>required to sign the </a:t>
            </a:r>
            <a:r>
              <a:rPr lang="en-US" sz="1200" b="1" kern="1200" dirty="0" smtClean="0">
                <a:solidFill>
                  <a:schemeClr val="tx1"/>
                </a:solidFill>
                <a:effectLst/>
                <a:latin typeface="+mn-lt"/>
                <a:ea typeface="+mn-ea"/>
                <a:cs typeface="+mn-cs"/>
              </a:rPr>
              <a:t>Loan Estimate</a:t>
            </a:r>
            <a:r>
              <a:rPr lang="en-US" sz="1200" kern="1200" dirty="0" smtClean="0">
                <a:solidFill>
                  <a:schemeClr val="tx1"/>
                </a:solidFill>
                <a:effectLst/>
                <a:latin typeface="+mn-lt"/>
                <a:ea typeface="+mn-ea"/>
                <a:cs typeface="+mn-cs"/>
              </a:rPr>
              <a:t>. The creditor may add a signature statement and have the consumer sign page 3 of the </a:t>
            </a:r>
            <a:r>
              <a:rPr lang="en-US" sz="1200" b="1" kern="1200" dirty="0" smtClean="0">
                <a:solidFill>
                  <a:schemeClr val="tx1"/>
                </a:solidFill>
                <a:effectLst/>
                <a:latin typeface="+mn-lt"/>
                <a:ea typeface="+mn-ea"/>
                <a:cs typeface="+mn-cs"/>
              </a:rPr>
              <a:t>Loan Estimate </a:t>
            </a:r>
            <a:r>
              <a:rPr lang="en-US" sz="1200" kern="1200" dirty="0" smtClean="0">
                <a:solidFill>
                  <a:schemeClr val="tx1"/>
                </a:solidFill>
                <a:effectLst/>
                <a:latin typeface="+mn-lt"/>
                <a:ea typeface="+mn-ea"/>
                <a:cs typeface="+mn-cs"/>
              </a:rPr>
              <a:t>in order to </a:t>
            </a:r>
            <a:r>
              <a:rPr lang="en-US" sz="1200" b="1" kern="1200" dirty="0" smtClean="0">
                <a:solidFill>
                  <a:schemeClr val="tx1"/>
                </a:solidFill>
                <a:effectLst/>
                <a:latin typeface="+mn-lt"/>
                <a:ea typeface="+mn-ea"/>
                <a:cs typeface="+mn-cs"/>
              </a:rPr>
              <a:t>Confirm Receipt </a:t>
            </a:r>
            <a:r>
              <a:rPr lang="en-US" sz="1200" kern="1200" dirty="0" smtClean="0">
                <a:solidFill>
                  <a:schemeClr val="tx1"/>
                </a:solidFill>
                <a:effectLst/>
                <a:latin typeface="+mn-lt"/>
                <a:ea typeface="+mn-ea"/>
                <a:cs typeface="+mn-cs"/>
              </a:rPr>
              <a:t>of the Loan Estimate by the consumer. If used by the creditor, the signature statement must contain the exact language from the model form. (§ 1026.37(n)(1)) </a:t>
            </a:r>
          </a:p>
          <a:p>
            <a:endParaRPr lang="en-US" dirty="0" smtClean="0"/>
          </a:p>
          <a:p>
            <a:r>
              <a:rPr lang="en-US" sz="1400" kern="1200" dirty="0" smtClean="0">
                <a:solidFill>
                  <a:schemeClr val="tx1"/>
                </a:solidFill>
                <a:effectLst/>
                <a:latin typeface="+mn-lt"/>
                <a:ea typeface="+mn-ea"/>
                <a:cs typeface="+mn-cs"/>
              </a:rPr>
              <a:t>If the </a:t>
            </a:r>
            <a:r>
              <a:rPr lang="en-US" sz="1400" b="1" kern="1200" dirty="0" smtClean="0">
                <a:solidFill>
                  <a:schemeClr val="tx1"/>
                </a:solidFill>
                <a:effectLst/>
                <a:latin typeface="+mn-lt"/>
                <a:ea typeface="+mn-ea"/>
                <a:cs typeface="+mn-cs"/>
              </a:rPr>
              <a:t>Confirm Receipt </a:t>
            </a:r>
            <a:r>
              <a:rPr lang="en-US" sz="1400" kern="1200" dirty="0" smtClean="0">
                <a:solidFill>
                  <a:schemeClr val="tx1"/>
                </a:solidFill>
                <a:effectLst/>
                <a:latin typeface="+mn-lt"/>
                <a:ea typeface="+mn-ea"/>
                <a:cs typeface="+mn-cs"/>
              </a:rPr>
              <a:t>table is </a:t>
            </a:r>
            <a:r>
              <a:rPr lang="en-US" sz="1400" b="1" kern="1200" dirty="0" smtClean="0">
                <a:solidFill>
                  <a:schemeClr val="tx1"/>
                </a:solidFill>
                <a:effectLst/>
                <a:latin typeface="+mn-lt"/>
                <a:ea typeface="+mn-ea"/>
                <a:cs typeface="+mn-cs"/>
              </a:rPr>
              <a:t>not </a:t>
            </a:r>
            <a:r>
              <a:rPr lang="en-US" sz="1400" kern="1200" dirty="0" smtClean="0">
                <a:solidFill>
                  <a:schemeClr val="tx1"/>
                </a:solidFill>
                <a:effectLst/>
                <a:latin typeface="+mn-lt"/>
                <a:ea typeface="+mn-ea"/>
                <a:cs typeface="+mn-cs"/>
              </a:rPr>
              <a:t>used by a creditor, a statement about </a:t>
            </a:r>
            <a:r>
              <a:rPr lang="en-US" sz="1400" b="1" kern="1200" dirty="0" smtClean="0">
                <a:solidFill>
                  <a:schemeClr val="tx1"/>
                </a:solidFill>
                <a:effectLst/>
                <a:latin typeface="+mn-lt"/>
                <a:ea typeface="+mn-ea"/>
                <a:cs typeface="+mn-cs"/>
              </a:rPr>
              <a:t>Loan Acceptance </a:t>
            </a:r>
            <a:r>
              <a:rPr lang="en-US" sz="1400" kern="1200" dirty="0" smtClean="0">
                <a:solidFill>
                  <a:schemeClr val="tx1"/>
                </a:solidFill>
                <a:effectLst/>
                <a:latin typeface="+mn-lt"/>
                <a:ea typeface="+mn-ea"/>
                <a:cs typeface="+mn-cs"/>
              </a:rPr>
              <a:t>must be included at the end of the </a:t>
            </a:r>
            <a:r>
              <a:rPr lang="en-US" sz="1400" b="1" kern="1200" dirty="0" smtClean="0">
                <a:solidFill>
                  <a:schemeClr val="tx1"/>
                </a:solidFill>
                <a:effectLst/>
                <a:latin typeface="+mn-lt"/>
                <a:ea typeface="+mn-ea"/>
                <a:cs typeface="+mn-cs"/>
              </a:rPr>
              <a:t>Other Consideration </a:t>
            </a:r>
            <a:r>
              <a:rPr lang="en-US" sz="1400" kern="1200" dirty="0" smtClean="0">
                <a:solidFill>
                  <a:schemeClr val="tx1"/>
                </a:solidFill>
                <a:effectLst/>
                <a:latin typeface="+mn-lt"/>
                <a:ea typeface="+mn-ea"/>
                <a:cs typeface="+mn-cs"/>
              </a:rPr>
              <a:t>table that states, “You do not have to accept this loan because you have received this form or signed a loan application.” (§ 1026.37(n)(2)) </a:t>
            </a:r>
            <a:endParaRPr lang="en-US" sz="1400" dirty="0"/>
          </a:p>
        </p:txBody>
      </p:sp>
      <p:sp>
        <p:nvSpPr>
          <p:cNvPr id="4" name="Slide Number Placeholder 3"/>
          <p:cNvSpPr>
            <a:spLocks noGrp="1"/>
          </p:cNvSpPr>
          <p:nvPr>
            <p:ph type="sldNum" sz="quarter" idx="10"/>
          </p:nvPr>
        </p:nvSpPr>
        <p:spPr/>
        <p:txBody>
          <a:bodyPr/>
          <a:lstStyle/>
          <a:p>
            <a:fld id="{FD06F88B-2625-6F4E-AF5E-400373E92969}" type="slidenum">
              <a:rPr lang="en-US" smtClean="0"/>
              <a:t>68</a:t>
            </a:fld>
            <a:endParaRPr lang="en-US" dirty="0"/>
          </a:p>
        </p:txBody>
      </p:sp>
    </p:spTree>
    <p:extLst>
      <p:ext uri="{BB962C8B-B14F-4D97-AF65-F5344CB8AC3E}">
        <p14:creationId xmlns:p14="http://schemas.microsoft.com/office/powerpoint/2010/main" val="366161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Recognizing that consumers may work more closely with a mortgage broker than with the creditor, under the final rule and similar to current rules, either a mortgage broker or creditor is required to provide the Loan Estimate form upon receipt of an application by a mortgage broker. However, even if the mortgage broker provides the Loan Estimate, the creditor remains responsible for complying with the all requirements concerning provision of the form. </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69</a:t>
            </a:fld>
            <a:endParaRPr lang="en-US" dirty="0"/>
          </a:p>
        </p:txBody>
      </p:sp>
    </p:spTree>
    <p:extLst>
      <p:ext uri="{BB962C8B-B14F-4D97-AF65-F5344CB8AC3E}">
        <p14:creationId xmlns:p14="http://schemas.microsoft.com/office/powerpoint/2010/main" val="3336833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added the estimate of property value which we have already discussed. The loan purpose and types</a:t>
            </a:r>
            <a:r>
              <a:rPr lang="en-US" baseline="0" dirty="0" smtClean="0"/>
              <a:t> and products was more just making the forms more up to date than the 1970s ones. Of course, CFPB instead of HUD address. The Details on insurance &amp; taxes is new and will be more difficult– will look at that in detail</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71</a:t>
            </a:fld>
            <a:endParaRPr lang="en-US" dirty="0"/>
          </a:p>
        </p:txBody>
      </p:sp>
    </p:spTree>
    <p:extLst>
      <p:ext uri="{BB962C8B-B14F-4D97-AF65-F5344CB8AC3E}">
        <p14:creationId xmlns:p14="http://schemas.microsoft.com/office/powerpoint/2010/main" val="3136556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always</a:t>
            </a:r>
            <a:r>
              <a:rPr lang="en-US" baseline="0" dirty="0" smtClean="0"/>
              <a:t> estimated perfectly, this would be a very easy disclosure to complete. Unfortunately in the real world the estimate not always apply.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72</a:t>
            </a:fld>
            <a:endParaRPr lang="en-US" dirty="0"/>
          </a:p>
        </p:txBody>
      </p:sp>
    </p:spTree>
    <p:extLst>
      <p:ext uri="{BB962C8B-B14F-4D97-AF65-F5344CB8AC3E}">
        <p14:creationId xmlns:p14="http://schemas.microsoft.com/office/powerpoint/2010/main" val="3039697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 Loan Estimate is considered to be in good faith if the creditor charges the consumer less than the amount disclosed on the Loan Estimate, without regard to any tolerance limitations.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73</a:t>
            </a:fld>
            <a:endParaRPr lang="en-US" dirty="0"/>
          </a:p>
        </p:txBody>
      </p:sp>
    </p:spTree>
    <p:extLst>
      <p:ext uri="{BB962C8B-B14F-4D97-AF65-F5344CB8AC3E}">
        <p14:creationId xmlns:p14="http://schemas.microsoft.com/office/powerpoint/2010/main" val="3830581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circumstances where creditors are allowed to charge more than disclosed on the Loan Estimate? Yes. A creditor may charge the consumer more than the amount disclosed in the Loan</a:t>
            </a:r>
          </a:p>
          <a:p>
            <a:r>
              <a:rPr lang="en-US" dirty="0" smtClean="0"/>
              <a:t>Estimate in specific circumstances, Most of these</a:t>
            </a:r>
            <a:r>
              <a:rPr lang="en-US" baseline="0" dirty="0" smtClean="0"/>
              <a:t> exceptions are very logical. Things the creditor does not control and therefore should not be penalized for. Lets look at them in detail.</a:t>
            </a:r>
          </a:p>
          <a:p>
            <a:endParaRPr lang="en-US" baseline="0" dirty="0" smtClean="0"/>
          </a:p>
          <a:p>
            <a:pPr marL="228600" indent="-228600">
              <a:buAutoNum type="arabicPeriod"/>
            </a:pPr>
            <a:r>
              <a:rPr lang="en-US" baseline="0" dirty="0" smtClean="0"/>
              <a:t>Changes in items escrowed will not general negatively affect consumer’</a:t>
            </a:r>
          </a:p>
          <a:p>
            <a:pPr marL="228600" indent="-228600">
              <a:buAutoNum type="arabicPeriod"/>
            </a:pPr>
            <a:r>
              <a:rPr lang="en-US" baseline="0" dirty="0" smtClean="0"/>
              <a:t>If the consumer selects a 3</a:t>
            </a:r>
            <a:r>
              <a:rPr lang="en-US" baseline="30000" dirty="0" smtClean="0"/>
              <a:t>rd</a:t>
            </a:r>
            <a:r>
              <a:rPr lang="en-US" baseline="0" dirty="0" smtClean="0"/>
              <a:t> party that charges more, that’s not the institution’s fault. The consumer wants </a:t>
            </a:r>
          </a:p>
          <a:p>
            <a:pPr marL="228600" indent="-228600">
              <a:buAutoNum type="arabicPeriod"/>
            </a:pPr>
            <a:r>
              <a:rPr lang="en-US" baseline="0" dirty="0" smtClean="0"/>
              <a:t>If the consumer wants a special inspection, and you don’t require it. It’s not the institution fault.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75</a:t>
            </a:fld>
            <a:endParaRPr lang="en-US" dirty="0"/>
          </a:p>
        </p:txBody>
      </p:sp>
    </p:spTree>
    <p:extLst>
      <p:ext uri="{BB962C8B-B14F-4D97-AF65-F5344CB8AC3E}">
        <p14:creationId xmlns:p14="http://schemas.microsoft.com/office/powerpoint/2010/main" val="3501195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Charges for third-party services and recording fees paid by or imposed on the consumer are grouped together and subject to a 10% cumulative tolerance. This means the creditor may</a:t>
            </a:r>
          </a:p>
          <a:p>
            <a:r>
              <a:rPr lang="en-US" dirty="0" smtClean="0"/>
              <a:t>charge the consumer more than the amount disclosed on the Loan Estimate for any of these charges so long as the total sum of the charges added together does not exceed the sum of all</a:t>
            </a:r>
          </a:p>
          <a:p>
            <a:r>
              <a:rPr lang="en-US" dirty="0" smtClean="0"/>
              <a:t>such charges disclosed on the Loan Estimate by more than 10%.</a:t>
            </a:r>
          </a:p>
          <a:p>
            <a:endParaRPr lang="en-US" dirty="0" smtClean="0"/>
          </a:p>
          <a:p>
            <a:r>
              <a:rPr lang="en-US" baseline="0" dirty="0" smtClean="0"/>
              <a:t>Remember, when a creditor allows a consumer to shop for a third-party service and the consumer chooses a service provider not identified on the creditor’s list, the charge is not subject to a tolerance limitation</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76</a:t>
            </a:fld>
            <a:endParaRPr lang="en-US" dirty="0"/>
          </a:p>
        </p:txBody>
      </p:sp>
    </p:spTree>
    <p:extLst>
      <p:ext uri="{BB962C8B-B14F-4D97-AF65-F5344CB8AC3E}">
        <p14:creationId xmlns:p14="http://schemas.microsoft.com/office/powerpoint/2010/main" val="1500883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this</a:t>
            </a:r>
            <a:r>
              <a:rPr lang="en-US" baseline="0" dirty="0" smtClean="0"/>
              <a:t> service to the creditor or affiliate is not included. Is the institution has complete control of those prices and should clearly know them. A charge is paid to the creditor, mortgage broker, or an affiliate of either if it is retained by that person or entity. A charge is not paid to one of these entities when it receives money but passes it on to an unaffiliated third party. Not if you are just collecting fees for a third-party. AN affiliate is defined as  any company that controls, is controlled by, or is under common control with another company, as set forth in the Bank Holding Company Act of 1956. </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79</a:t>
            </a:fld>
            <a:endParaRPr lang="en-US" dirty="0"/>
          </a:p>
        </p:txBody>
      </p:sp>
    </p:spTree>
    <p:extLst>
      <p:ext uri="{BB962C8B-B14F-4D97-AF65-F5344CB8AC3E}">
        <p14:creationId xmlns:p14="http://schemas.microsoft.com/office/powerpoint/2010/main" val="3626298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when you screw up.  The amounts</a:t>
            </a:r>
            <a:r>
              <a:rPr lang="en-US" baseline="0" dirty="0" smtClean="0"/>
              <a:t> paid by the consumer at closing exceed the amounts on the estimate beyond the applicable tolerance threshold.</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81</a:t>
            </a:fld>
            <a:endParaRPr lang="en-US" dirty="0"/>
          </a:p>
        </p:txBody>
      </p:sp>
    </p:spTree>
    <p:extLst>
      <p:ext uri="{BB962C8B-B14F-4D97-AF65-F5344CB8AC3E}">
        <p14:creationId xmlns:p14="http://schemas.microsoft.com/office/powerpoint/2010/main" val="167327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law is set like</a:t>
            </a:r>
            <a:r>
              <a:rPr lang="en-US" baseline="0" dirty="0" smtClean="0"/>
              <a:t> an on/off switch. Aug 1</a:t>
            </a:r>
            <a:r>
              <a:rPr lang="en-US" baseline="30000" dirty="0" smtClean="0"/>
              <a:t>st</a:t>
            </a:r>
            <a:r>
              <a:rPr lang="en-US" baseline="0" dirty="0" smtClean="0"/>
              <a:t> the switch happens. You cannot by law use the new forms till that date even if you are ready. Consequently, August will be hard because you will be processing two types of forms.</a:t>
            </a:r>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14</a:t>
            </a:fld>
            <a:endParaRPr lang="en-US" dirty="0"/>
          </a:p>
        </p:txBody>
      </p:sp>
    </p:spTree>
    <p:extLst>
      <p:ext uri="{BB962C8B-B14F-4D97-AF65-F5344CB8AC3E}">
        <p14:creationId xmlns:p14="http://schemas.microsoft.com/office/powerpoint/2010/main" val="36619912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commentary lists war, natural</a:t>
            </a:r>
            <a:r>
              <a:rPr lang="en-US" baseline="0" dirty="0" smtClean="0"/>
              <a:t> disaster,</a:t>
            </a:r>
          </a:p>
          <a:p>
            <a:endParaRPr lang="en-US" baseline="0" dirty="0" smtClean="0"/>
          </a:p>
          <a:p>
            <a:r>
              <a:rPr lang="en-US" baseline="0" dirty="0" smtClean="0"/>
              <a:t> unexpected event specific to the consumer such as loss of employment, death– BIG STUFF</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82</a:t>
            </a:fld>
            <a:endParaRPr lang="en-US" dirty="0"/>
          </a:p>
        </p:txBody>
      </p:sp>
    </p:spTree>
    <p:extLst>
      <p:ext uri="{BB962C8B-B14F-4D97-AF65-F5344CB8AC3E}">
        <p14:creationId xmlns:p14="http://schemas.microsoft.com/office/powerpoint/2010/main" val="3866777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rules, if you revise the Loan Estimate then you have to have a new Closing Disclosure and we</a:t>
            </a:r>
            <a:r>
              <a:rPr lang="en-US" baseline="0" dirty="0" smtClean="0"/>
              <a:t> will talk about that next. </a:t>
            </a:r>
            <a:r>
              <a:rPr lang="en-US" dirty="0" smtClean="0"/>
              <a:t>3 business day mailbox rule is that you assume</a:t>
            </a:r>
            <a:r>
              <a:rPr lang="en-US" baseline="0" dirty="0" smtClean="0"/>
              <a:t> that the consumer gets a disclosures mailed within 3 business days.  You cannot issue a new Loan ESTIMATE AFTER the Closing Disclosure. Do over for both</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83</a:t>
            </a:fld>
            <a:endParaRPr lang="en-US" dirty="0"/>
          </a:p>
        </p:txBody>
      </p:sp>
    </p:spTree>
    <p:extLst>
      <p:ext uri="{BB962C8B-B14F-4D97-AF65-F5344CB8AC3E}">
        <p14:creationId xmlns:p14="http://schemas.microsoft.com/office/powerpoint/2010/main" val="16023328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a:t>
            </a:r>
            <a:r>
              <a:rPr lang="en-US" baseline="0" dirty="0" smtClean="0"/>
              <a:t> the CFPB cannot forbid you to use other estimates because of free speech issues. But, they can and do discourage it by requiring a DISCLAIMER on any other estimate or advertisement that uses an estimate other than the Loan Estimate form.</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84</a:t>
            </a:fld>
            <a:endParaRPr lang="en-US" dirty="0"/>
          </a:p>
        </p:txBody>
      </p:sp>
    </p:spTree>
    <p:extLst>
      <p:ext uri="{BB962C8B-B14F-4D97-AF65-F5344CB8AC3E}">
        <p14:creationId xmlns:p14="http://schemas.microsoft.com/office/powerpoint/2010/main" val="3336833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we have covered a lot of material today. I thank</a:t>
            </a:r>
            <a:r>
              <a:rPr lang="en-US" baseline="0" dirty="0" smtClean="0"/>
              <a:t> you for your attention. If you have any questions, there are two ways to ask a question. You can type a question in the question box on your screen. Also you can ask a live question, by clicking on the fourth icon down on the left side of your gotowebinar control panel. I will unmute you and introduce you by your first name only.</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85</a:t>
            </a:fld>
            <a:endParaRPr lang="en-US" dirty="0"/>
          </a:p>
        </p:txBody>
      </p:sp>
    </p:spTree>
    <p:extLst>
      <p:ext uri="{BB962C8B-B14F-4D97-AF65-F5344CB8AC3E}">
        <p14:creationId xmlns:p14="http://schemas.microsoft.com/office/powerpoint/2010/main" val="38419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include purchases, refinances,</a:t>
            </a:r>
            <a:r>
              <a:rPr lang="en-US" baseline="0" dirty="0" smtClean="0"/>
              <a:t> closed end home equity loans, This includes both first lien and subordinate liens. </a:t>
            </a:r>
          </a:p>
          <a:p>
            <a:r>
              <a:rPr lang="en-US" dirty="0" smtClean="0"/>
              <a:t>NO SMALL</a:t>
            </a:r>
            <a:r>
              <a:rPr lang="en-US" baseline="0" dirty="0" smtClean="0"/>
              <a:t> CREDITOR EXEMPTION UNDER THIS RULE. AND HIGHER PRICED MORTGAGES ARE APPLIABLE WITH OTHER RULES. The higher priced mortgages have other rules other disclosures but they are IN ADDITION TO NOT INSTEAD OF INTEGRATED DISCLOSURES.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15</a:t>
            </a:fld>
            <a:endParaRPr lang="en-US" dirty="0"/>
          </a:p>
        </p:txBody>
      </p:sp>
    </p:spTree>
    <p:extLst>
      <p:ext uri="{BB962C8B-B14F-4D97-AF65-F5344CB8AC3E}">
        <p14:creationId xmlns:p14="http://schemas.microsoft.com/office/powerpoint/2010/main" val="336863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512" eaLnBrk="0" hangingPunct="0">
              <a:defRPr sz="2300">
                <a:solidFill>
                  <a:schemeClr val="tx1"/>
                </a:solidFill>
                <a:latin typeface="Arial" charset="0"/>
                <a:ea typeface="ＭＳ Ｐゴシック" charset="0"/>
                <a:cs typeface="ＭＳ Ｐゴシック" charset="0"/>
              </a:defRPr>
            </a:lvl1pPr>
            <a:lvl2pPr marL="720587" indent="-277149" defTabSz="911512" eaLnBrk="0" hangingPunct="0">
              <a:defRPr sz="2300">
                <a:solidFill>
                  <a:schemeClr val="tx1"/>
                </a:solidFill>
                <a:latin typeface="Arial" charset="0"/>
                <a:ea typeface="ＭＳ Ｐゴシック" charset="0"/>
              </a:defRPr>
            </a:lvl2pPr>
            <a:lvl3pPr marL="1108596" indent="-221719" defTabSz="911512" eaLnBrk="0" hangingPunct="0">
              <a:defRPr sz="2300">
                <a:solidFill>
                  <a:schemeClr val="tx1"/>
                </a:solidFill>
                <a:latin typeface="Arial" charset="0"/>
                <a:ea typeface="ＭＳ Ｐゴシック" charset="0"/>
              </a:defRPr>
            </a:lvl3pPr>
            <a:lvl4pPr marL="1552034" indent="-221719" defTabSz="911512" eaLnBrk="0" hangingPunct="0">
              <a:defRPr sz="2300">
                <a:solidFill>
                  <a:schemeClr val="tx1"/>
                </a:solidFill>
                <a:latin typeface="Arial" charset="0"/>
                <a:ea typeface="ＭＳ Ｐゴシック" charset="0"/>
              </a:defRPr>
            </a:lvl4pPr>
            <a:lvl5pPr marL="1995472" indent="-221719" defTabSz="911512" eaLnBrk="0" hangingPunct="0">
              <a:defRPr sz="2300">
                <a:solidFill>
                  <a:schemeClr val="tx1"/>
                </a:solidFill>
                <a:latin typeface="Arial" charset="0"/>
                <a:ea typeface="ＭＳ Ｐゴシック" charset="0"/>
              </a:defRPr>
            </a:lvl5pPr>
            <a:lvl6pPr marL="2438911" indent="-221719" defTabSz="911512"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1512"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1512"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151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11086CB0-C0EC-5949-A50A-0FDE831CC6D7}" type="slidenum">
              <a:rPr lang="en-US" sz="1200"/>
              <a:pPr eaLnBrk="1" hangingPunct="1"/>
              <a:t>16</a:t>
            </a:fld>
            <a:endParaRPr lang="en-US" sz="1200"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0"/>
                <a:cs typeface="ＭＳ Ｐゴシック" charset="0"/>
              </a:rPr>
              <a:t>These loan products will continue to be covered by the existing regulatory requirements– at</a:t>
            </a:r>
            <a:r>
              <a:rPr lang="en-US" baseline="0" dirty="0" smtClean="0">
                <a:ea typeface="ＭＳ Ｐゴシック" charset="0"/>
                <a:cs typeface="ＭＳ Ｐゴシック" charset="0"/>
              </a:rPr>
              <a:t> least for now. That means that what ever forms you were using to make reverse mortgages, or HELOCs you will STILL use them. You CANNOT use the integrated mortgage disclosures for these products. The CFPB has indicated that it “plans to address integrated disclosures requirements” for these loans. So there could be a day in the future were the integrated mortgage disclosures could be required for HELOCs or reverse mortgage, but not today.</a:t>
            </a:r>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a:t>
            </a:r>
            <a:r>
              <a:rPr lang="en-US" baseline="0" dirty="0" smtClean="0"/>
              <a:t> types of loans were not covered by RESPA but have been placed under the integrated disclosures . Tricky here. Because they aren’t typically thought of as consumer mortgage loans. This was an amendment added in 2014 to expand the coverage. Don’t forget about it.</a:t>
            </a:r>
            <a:endParaRPr lang="en-US" dirty="0"/>
          </a:p>
        </p:txBody>
      </p:sp>
      <p:sp>
        <p:nvSpPr>
          <p:cNvPr id="4" name="Slide Number Placeholder 3"/>
          <p:cNvSpPr>
            <a:spLocks noGrp="1"/>
          </p:cNvSpPr>
          <p:nvPr>
            <p:ph type="sldNum" sz="quarter" idx="10"/>
          </p:nvPr>
        </p:nvSpPr>
        <p:spPr/>
        <p:txBody>
          <a:bodyPr/>
          <a:lstStyle/>
          <a:p>
            <a:fld id="{FD06F88B-2625-6F4E-AF5E-400373E92969}" type="slidenum">
              <a:rPr lang="en-US" smtClean="0"/>
              <a:t>17</a:t>
            </a:fld>
            <a:endParaRPr lang="en-US" dirty="0"/>
          </a:p>
        </p:txBody>
      </p:sp>
    </p:spTree>
    <p:extLst>
      <p:ext uri="{BB962C8B-B14F-4D97-AF65-F5344CB8AC3E}">
        <p14:creationId xmlns:p14="http://schemas.microsoft.com/office/powerpoint/2010/main" val="685425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0147"/>
            <a:ext cx="7772400" cy="2911553"/>
          </a:xfrm>
        </p:spPr>
        <p:txBody>
          <a:bodyPr>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685801" y="3441700"/>
            <a:ext cx="3728226" cy="194606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9" name="Group 8"/>
          <p:cNvGrpSpPr/>
          <p:nvPr userDrawn="1"/>
        </p:nvGrpSpPr>
        <p:grpSpPr>
          <a:xfrm>
            <a:off x="0" y="5839877"/>
            <a:ext cx="9144000" cy="654050"/>
            <a:chOff x="0" y="3101975"/>
            <a:chExt cx="9144000" cy="654050"/>
          </a:xfrm>
        </p:grpSpPr>
        <p:sp>
          <p:nvSpPr>
            <p:cNvPr id="7" name="Rectangle 6"/>
            <p:cNvSpPr/>
            <p:nvPr userDrawn="1"/>
          </p:nvSpPr>
          <p:spPr>
            <a:xfrm>
              <a:off x="0" y="3101975"/>
              <a:ext cx="9144000" cy="6540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140075"/>
              <a:ext cx="9144000" cy="5778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Date Placeholder 3"/>
          <p:cNvSpPr>
            <a:spLocks noGrp="1"/>
          </p:cNvSpPr>
          <p:nvPr>
            <p:ph type="dt" sz="half" idx="10"/>
          </p:nvPr>
        </p:nvSpPr>
        <p:spPr>
          <a:xfrm>
            <a:off x="6324600" y="5994367"/>
            <a:ext cx="2133600" cy="365125"/>
          </a:xfrm>
          <a:prstGeom prst="rect">
            <a:avLst/>
          </a:prstGeom>
        </p:spPr>
        <p:txBody>
          <a:bodyPr/>
          <a:lstStyle>
            <a:lvl1pPr algn="r">
              <a:defRPr sz="1600">
                <a:solidFill>
                  <a:schemeClr val="tx2"/>
                </a:solidFill>
                <a:latin typeface="Arial"/>
                <a:cs typeface="Arial"/>
              </a:defRPr>
            </a:lvl1pPr>
          </a:lstStyle>
          <a:p>
            <a:r>
              <a:rPr lang="en-US" dirty="0" smtClean="0"/>
              <a:t>3/19/2014</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9967" y="4426107"/>
            <a:ext cx="4083239" cy="1113610"/>
          </a:xfrm>
          <a:prstGeom prst="rect">
            <a:avLst/>
          </a:prstGeom>
        </p:spPr>
      </p:pic>
    </p:spTree>
    <p:extLst>
      <p:ext uri="{BB962C8B-B14F-4D97-AF65-F5344CB8AC3E}">
        <p14:creationId xmlns:p14="http://schemas.microsoft.com/office/powerpoint/2010/main" val="135176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176992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879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TextBox 10"/>
          <p:cNvSpPr txBox="1">
            <a:spLocks noChangeArrowheads="1"/>
          </p:cNvSpPr>
          <p:nvPr userDrawn="1"/>
        </p:nvSpPr>
        <p:spPr bwMode="auto">
          <a:xfrm>
            <a:off x="1363663" y="59324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dirty="0" smtClean="0">
              <a:cs typeface="+mn-cs"/>
            </a:endParaRPr>
          </a:p>
        </p:txBody>
      </p:sp>
      <p:sp>
        <p:nvSpPr>
          <p:cNvPr id="11" name="Title 8"/>
          <p:cNvSpPr>
            <a:spLocks noGrp="1"/>
          </p:cNvSpPr>
          <p:nvPr>
            <p:ph type="title"/>
          </p:nvPr>
        </p:nvSpPr>
        <p:spPr>
          <a:xfrm>
            <a:off x="424927" y="2177313"/>
            <a:ext cx="8229600" cy="1289330"/>
          </a:xfrm>
        </p:spPr>
        <p:txBody>
          <a:bodyPr/>
          <a:lstStyle>
            <a:lvl1pPr algn="ctr">
              <a:defRPr sz="4400"/>
            </a:lvl1pPr>
          </a:lstStyle>
          <a:p>
            <a:r>
              <a:rPr lang="en-US" dirty="0" smtClean="0"/>
              <a:t>Click to edit Master title style</a:t>
            </a:r>
            <a:endParaRPr lang="en-US" dirty="0"/>
          </a:p>
        </p:txBody>
      </p:sp>
    </p:spTree>
    <p:extLst>
      <p:ext uri="{BB962C8B-B14F-4D97-AF65-F5344CB8AC3E}">
        <p14:creationId xmlns:p14="http://schemas.microsoft.com/office/powerpoint/2010/main" val="35726630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5988"/>
            <a:ext cx="82296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455613" y="6508750"/>
            <a:ext cx="3957637" cy="349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8DB9B48-FB52-4F23-9978-BE4FBF2691C1}" type="slidenum">
              <a:rPr lang="en-US"/>
              <a:pPr/>
              <a:t>‹#›</a:t>
            </a:fld>
            <a:r>
              <a:rPr lang="en-US" dirty="0"/>
              <a:t>  </a:t>
            </a:r>
          </a:p>
          <a:p>
            <a:endParaRPr lang="en-US" dirty="0"/>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34101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64379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75153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9" name="Slide Number Placeholder 8"/>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07664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03CAAFFD-2E82-FB43-8620-92A58270F4E3}" type="slidenum">
              <a:rPr lang="en-US" smtClean="0"/>
              <a:pPr/>
              <a:t>‹#›</a:t>
            </a:fld>
            <a:endParaRPr lang="en-US" dirty="0"/>
          </a:p>
        </p:txBody>
      </p:sp>
      <p:pic>
        <p:nvPicPr>
          <p:cNvPr id="2" name="Picture 1" descr="AffirmX_Logo_PMS_Blue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246" y="6356350"/>
            <a:ext cx="1607616" cy="347352"/>
          </a:xfrm>
          <a:prstGeom prst="rect">
            <a:avLst/>
          </a:prstGeom>
        </p:spPr>
      </p:pic>
    </p:spTree>
    <p:extLst>
      <p:ext uri="{BB962C8B-B14F-4D97-AF65-F5344CB8AC3E}">
        <p14:creationId xmlns:p14="http://schemas.microsoft.com/office/powerpoint/2010/main" val="108397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307536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7" name="Slide Number Placeholder 6"/>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104811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934464" y="6356350"/>
            <a:ext cx="3085336" cy="365125"/>
          </a:xfrm>
          <a:prstGeom prst="rect">
            <a:avLst/>
          </a:prstGeom>
        </p:spPr>
        <p:txBody>
          <a:bodyPr/>
          <a:lstStyle/>
          <a:p>
            <a:r>
              <a:rPr lang="en-US" dirty="0" smtClean="0"/>
              <a:t>Put Presentation Name in Footer</a:t>
            </a:r>
            <a:endParaRPr lang="en-US" dirty="0"/>
          </a:p>
        </p:txBody>
      </p:sp>
      <p:sp>
        <p:nvSpPr>
          <p:cNvPr id="6" name="Slide Number Placeholder 5"/>
          <p:cNvSpPr>
            <a:spLocks noGrp="1"/>
          </p:cNvSpPr>
          <p:nvPr>
            <p:ph type="sldNum" sz="quarter" idx="12"/>
          </p:nvPr>
        </p:nvSpPr>
        <p:spPr/>
        <p:txBody>
          <a:bodyPr/>
          <a:lstStyle/>
          <a:p>
            <a:fld id="{03CAAFFD-2E82-FB43-8620-92A58270F4E3}" type="slidenum">
              <a:rPr lang="en-US" smtClean="0"/>
              <a:t>‹#›</a:t>
            </a:fld>
            <a:endParaRPr lang="en-US" dirty="0"/>
          </a:p>
        </p:txBody>
      </p:sp>
    </p:spTree>
    <p:extLst>
      <p:ext uri="{BB962C8B-B14F-4D97-AF65-F5344CB8AC3E}">
        <p14:creationId xmlns:p14="http://schemas.microsoft.com/office/powerpoint/2010/main" val="29962202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1417638"/>
            <a:ext cx="9144000" cy="5440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0"/>
            <a:ext cx="8229600" cy="14176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5B82"/>
                </a:solidFill>
                <a:latin typeface="Arial"/>
                <a:cs typeface="Arial"/>
              </a:defRPr>
            </a:lvl1pPr>
          </a:lstStyle>
          <a:p>
            <a:fld id="{03CAAFFD-2E82-FB43-8620-92A58270F4E3}" type="slidenum">
              <a:rPr lang="en-US" smtClean="0"/>
              <a:pPr/>
              <a:t>‹#›</a:t>
            </a:fld>
            <a:endParaRPr lang="en-US" dirty="0"/>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064" y="6292021"/>
            <a:ext cx="1809769" cy="492330"/>
          </a:xfrm>
          <a:prstGeom prst="rect">
            <a:avLst/>
          </a:prstGeom>
        </p:spPr>
      </p:pic>
    </p:spTree>
    <p:extLst>
      <p:ext uri="{BB962C8B-B14F-4D97-AF65-F5344CB8AC3E}">
        <p14:creationId xmlns:p14="http://schemas.microsoft.com/office/powerpoint/2010/main" val="425050639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hf hdr="0" dt="0"/>
  <p:txStyles>
    <p:titleStyle>
      <a:lvl1pPr algn="ctr" defTabSz="457200" rtl="0" eaLnBrk="1" latinLnBrk="0" hangingPunct="1">
        <a:spcBef>
          <a:spcPct val="0"/>
        </a:spcBef>
        <a:buNone/>
        <a:defRPr sz="40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32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Clr>
          <a:schemeClr val="tx2"/>
        </a:buClr>
        <a:buFont typeface="Arial"/>
        <a:buChar char="•"/>
        <a:defRPr sz="28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Clr>
          <a:schemeClr val="tx2"/>
        </a:buClr>
        <a:buFont typeface="Arial"/>
        <a:buChar char="•"/>
        <a:defRPr sz="2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Clr>
          <a:schemeClr val="tx2"/>
        </a:buClr>
        <a:buFont typeface="Arial"/>
        <a:buChar char="•"/>
        <a:defRPr sz="20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Clr>
          <a:schemeClr val="tx2"/>
        </a:buClr>
        <a:buFont typeface="Arial"/>
        <a:buChar char="•"/>
        <a:defRPr sz="20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2.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3.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en@counterriskgroup.com" TargetMode="External"/><Relationship Id="rId3" Type="http://schemas.openxmlformats.org/officeDocument/2006/relationships/hyperlink" Target="http://www.riskinbox.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Integrated Disclosures: </a:t>
            </a:r>
            <a:r>
              <a:rPr lang="en-US" dirty="0" smtClean="0"/>
              <a:t>Loan Estimate Details!</a:t>
            </a:r>
            <a:endParaRPr lang="en-US" dirty="0"/>
          </a:p>
        </p:txBody>
      </p:sp>
      <p:sp>
        <p:nvSpPr>
          <p:cNvPr id="3" name="Subtitle 2"/>
          <p:cNvSpPr>
            <a:spLocks noGrp="1"/>
          </p:cNvSpPr>
          <p:nvPr>
            <p:ph type="subTitle" idx="1"/>
          </p:nvPr>
        </p:nvSpPr>
        <p:spPr/>
        <p:txBody>
          <a:bodyPr>
            <a:normAutofit/>
          </a:bodyPr>
          <a:lstStyle/>
          <a:p>
            <a:r>
              <a:rPr lang="en-US" sz="1800" dirty="0"/>
              <a:t>Presented by:</a:t>
            </a:r>
          </a:p>
          <a:p>
            <a:r>
              <a:rPr lang="en-US" sz="1800" b="1" dirty="0">
                <a:solidFill>
                  <a:schemeClr val="accent5">
                    <a:lumMod val="75000"/>
                  </a:schemeClr>
                </a:solidFill>
              </a:rPr>
              <a:t>Coppelia Padgett</a:t>
            </a:r>
          </a:p>
          <a:p>
            <a:r>
              <a:rPr lang="en-US" sz="1800" dirty="0"/>
              <a:t>AffirmX &amp; AdvisX</a:t>
            </a:r>
          </a:p>
          <a:p>
            <a:r>
              <a:rPr lang="en-US" sz="1800" dirty="0"/>
              <a:t>Senior Analyst</a:t>
            </a:r>
          </a:p>
          <a:p>
            <a:endParaRPr lang="en-US" sz="1800" dirty="0"/>
          </a:p>
        </p:txBody>
      </p:sp>
    </p:spTree>
    <p:extLst>
      <p:ext uri="{BB962C8B-B14F-4D97-AF65-F5344CB8AC3E}">
        <p14:creationId xmlns:p14="http://schemas.microsoft.com/office/powerpoint/2010/main" val="38416931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Integrated Mortgage Disclosures?</a:t>
            </a:r>
            <a:endParaRPr lang="en-US" dirty="0"/>
          </a:p>
        </p:txBody>
      </p:sp>
      <p:sp>
        <p:nvSpPr>
          <p:cNvPr id="3" name="Content Placeholder 2"/>
          <p:cNvSpPr>
            <a:spLocks noGrp="1"/>
          </p:cNvSpPr>
          <p:nvPr>
            <p:ph idx="1"/>
          </p:nvPr>
        </p:nvSpPr>
        <p:spPr>
          <a:xfrm>
            <a:off x="457200" y="1495426"/>
            <a:ext cx="8229600" cy="4372546"/>
          </a:xfrm>
        </p:spPr>
        <p:txBody>
          <a:bodyPr>
            <a:normAutofit lnSpcReduction="10000"/>
          </a:bodyPr>
          <a:lstStyle/>
          <a:p>
            <a:pPr>
              <a:lnSpc>
                <a:spcPct val="110000"/>
              </a:lnSpc>
            </a:pPr>
            <a:r>
              <a:rPr lang="en-US" sz="3000" dirty="0" smtClean="0"/>
              <a:t>Both regulations (RESPA &amp; TILA) covered mortgage loans, have consumer disclosures with similar information and timing, and serve the same general purpose. </a:t>
            </a:r>
          </a:p>
          <a:p>
            <a:pPr lvl="1">
              <a:lnSpc>
                <a:spcPct val="110000"/>
              </a:lnSpc>
            </a:pPr>
            <a:r>
              <a:rPr lang="en-US" sz="2500" dirty="0" smtClean="0"/>
              <a:t>Burden for lenders</a:t>
            </a:r>
          </a:p>
          <a:p>
            <a:pPr lvl="1">
              <a:lnSpc>
                <a:spcPct val="110000"/>
              </a:lnSpc>
            </a:pPr>
            <a:r>
              <a:rPr lang="en-US" sz="2500" dirty="0" smtClean="0"/>
              <a:t>Confusion for consumers</a:t>
            </a:r>
          </a:p>
          <a:p>
            <a:pPr lvl="1">
              <a:lnSpc>
                <a:spcPct val="110000"/>
              </a:lnSpc>
            </a:pPr>
            <a:r>
              <a:rPr lang="en-US" sz="2500" dirty="0" smtClean="0"/>
              <a:t>Competition between two different agencies (HUD &amp; FRB)</a:t>
            </a:r>
          </a:p>
          <a:p>
            <a:pPr lvl="1">
              <a:lnSpc>
                <a:spcPct val="110000"/>
              </a:lnSpc>
            </a:pPr>
            <a:r>
              <a:rPr lang="en-US" sz="2500" dirty="0" smtClean="0"/>
              <a:t>Duplication of efforts</a:t>
            </a:r>
          </a:p>
          <a:p>
            <a:pPr lvl="1">
              <a:lnSpc>
                <a:spcPct val="110000"/>
              </a:lnSpc>
            </a:pPr>
            <a:endParaRPr lang="en-US" dirty="0"/>
          </a:p>
        </p:txBody>
      </p:sp>
    </p:spTree>
    <p:extLst>
      <p:ext uri="{BB962C8B-B14F-4D97-AF65-F5344CB8AC3E}">
        <p14:creationId xmlns:p14="http://schemas.microsoft.com/office/powerpoint/2010/main" val="240466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CFPB Takes Over</a:t>
            </a:r>
            <a:endParaRPr lang="en-US" dirty="0"/>
          </a:p>
        </p:txBody>
      </p:sp>
      <p:sp>
        <p:nvSpPr>
          <p:cNvPr id="3" name="Content Placeholder 2"/>
          <p:cNvSpPr>
            <a:spLocks noGrp="1"/>
          </p:cNvSpPr>
          <p:nvPr>
            <p:ph idx="1"/>
          </p:nvPr>
        </p:nvSpPr>
        <p:spPr>
          <a:xfrm>
            <a:off x="457200" y="1612167"/>
            <a:ext cx="5704124" cy="4531493"/>
          </a:xfrm>
        </p:spPr>
        <p:txBody>
          <a:bodyPr/>
          <a:lstStyle/>
          <a:p>
            <a:r>
              <a:rPr lang="en-US" dirty="0" smtClean="0"/>
              <a:t>Uses the “Know Before You Owe” philosophy</a:t>
            </a:r>
          </a:p>
          <a:p>
            <a:r>
              <a:rPr lang="en-US" dirty="0" smtClean="0"/>
              <a:t>CFPB took 18 months to create new forms</a:t>
            </a:r>
          </a:p>
          <a:p>
            <a:pPr lvl="1"/>
            <a:r>
              <a:rPr lang="en-US" dirty="0" smtClean="0"/>
              <a:t>Interactive comment process</a:t>
            </a:r>
          </a:p>
          <a:p>
            <a:pPr lvl="1"/>
            <a:r>
              <a:rPr lang="en-US" dirty="0" smtClean="0"/>
              <a:t>Testing of prototypes forms</a:t>
            </a:r>
          </a:p>
          <a:p>
            <a:pPr lvl="1"/>
            <a:r>
              <a:rPr lang="en-US" dirty="0" smtClean="0"/>
              <a:t>Public outreach</a:t>
            </a:r>
          </a:p>
          <a:p>
            <a:pPr lvl="1"/>
            <a:r>
              <a:rPr lang="en-US" dirty="0" smtClean="0"/>
              <a:t>Small business panel</a:t>
            </a:r>
          </a:p>
          <a:p>
            <a:pPr lvl="1"/>
            <a:endParaRPr lang="en-US" dirty="0" smtClean="0"/>
          </a:p>
        </p:txBody>
      </p:sp>
      <p:pic>
        <p:nvPicPr>
          <p:cNvPr id="4" name="Picture 3" descr="BU0052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455" y="2579279"/>
            <a:ext cx="3121256" cy="2789013"/>
          </a:xfrm>
          <a:prstGeom prst="rect">
            <a:avLst/>
          </a:prstGeom>
        </p:spPr>
      </p:pic>
    </p:spTree>
    <p:extLst>
      <p:ext uri="{BB962C8B-B14F-4D97-AF65-F5344CB8AC3E}">
        <p14:creationId xmlns:p14="http://schemas.microsoft.com/office/powerpoint/2010/main" val="414015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the New Forms</a:t>
            </a:r>
            <a:endParaRPr lang="en-US" dirty="0"/>
          </a:p>
        </p:txBody>
      </p:sp>
      <p:sp>
        <p:nvSpPr>
          <p:cNvPr id="3" name="Content Placeholder 2"/>
          <p:cNvSpPr>
            <a:spLocks noGrp="1"/>
          </p:cNvSpPr>
          <p:nvPr>
            <p:ph idx="1"/>
          </p:nvPr>
        </p:nvSpPr>
        <p:spPr/>
        <p:txBody>
          <a:bodyPr/>
          <a:lstStyle/>
          <a:p>
            <a:r>
              <a:rPr lang="en-US" dirty="0" smtClean="0"/>
              <a:t>New Forms</a:t>
            </a:r>
          </a:p>
          <a:p>
            <a:r>
              <a:rPr lang="en-US" dirty="0" smtClean="0"/>
              <a:t>New </a:t>
            </a:r>
            <a:r>
              <a:rPr lang="en-US" dirty="0"/>
              <a:t>timing requirements for disclosures (1026.19(e) and (f)) </a:t>
            </a:r>
          </a:p>
          <a:p>
            <a:r>
              <a:rPr lang="en-US" dirty="0" smtClean="0"/>
              <a:t>New </a:t>
            </a:r>
            <a:r>
              <a:rPr lang="en-US" dirty="0"/>
              <a:t>tolerance levels for disclosed estimates (1026.19(e) and (f)) </a:t>
            </a:r>
          </a:p>
          <a:p>
            <a:r>
              <a:rPr lang="en-US" dirty="0" smtClean="0"/>
              <a:t>New </a:t>
            </a:r>
            <a:r>
              <a:rPr lang="en-US" dirty="0"/>
              <a:t>pre-disclosure requirements (1026.19(e)(2)) </a:t>
            </a:r>
          </a:p>
          <a:p>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12</a:t>
            </a:fld>
            <a:endParaRPr lang="en-US" dirty="0"/>
          </a:p>
        </p:txBody>
      </p:sp>
    </p:spTree>
    <p:extLst>
      <p:ext uri="{BB962C8B-B14F-4D97-AF65-F5344CB8AC3E}">
        <p14:creationId xmlns:p14="http://schemas.microsoft.com/office/powerpoint/2010/main" val="361396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07" y="380708"/>
            <a:ext cx="8229600" cy="837743"/>
          </a:xfrm>
        </p:spPr>
        <p:txBody>
          <a:bodyPr/>
          <a:lstStyle/>
          <a:p>
            <a:r>
              <a:rPr lang="en-US" dirty="0" smtClean="0"/>
              <a:t>When Is All This Final?</a:t>
            </a:r>
            <a:endParaRPr lang="en-US" dirty="0"/>
          </a:p>
        </p:txBody>
      </p:sp>
      <p:pic>
        <p:nvPicPr>
          <p:cNvPr id="5" name="Content Placeholder 3" descr="planner.jpg"/>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1456" b="94033" l="4608" r="89932"/>
                    </a14:imgEffect>
                  </a14:imgLayer>
                </a14:imgProps>
              </a:ext>
              <a:ext uri="{28A0092B-C50C-407E-A947-70E740481C1C}">
                <a14:useLocalDpi xmlns:a14="http://schemas.microsoft.com/office/drawing/2010/main" val="0"/>
              </a:ext>
            </a:extLst>
          </a:blip>
          <a:srcRect t="11542" b="11542"/>
          <a:stretch>
            <a:fillRect/>
          </a:stretch>
        </p:blipFill>
        <p:spPr>
          <a:xfrm>
            <a:off x="914400" y="2707139"/>
            <a:ext cx="8229600" cy="4525963"/>
          </a:xfrm>
        </p:spPr>
      </p:pic>
      <p:sp>
        <p:nvSpPr>
          <p:cNvPr id="6" name="TextBox 5"/>
          <p:cNvSpPr txBox="1"/>
          <p:nvPr/>
        </p:nvSpPr>
        <p:spPr>
          <a:xfrm>
            <a:off x="583008" y="1483812"/>
            <a:ext cx="8229600" cy="1477327"/>
          </a:xfrm>
          <a:prstGeom prst="rect">
            <a:avLst/>
          </a:prstGeom>
          <a:noFill/>
        </p:spPr>
        <p:txBody>
          <a:bodyPr wrap="square" rtlCol="0">
            <a:spAutoFit/>
          </a:bodyPr>
          <a:lstStyle/>
          <a:p>
            <a:r>
              <a:rPr lang="en-US" sz="2400" dirty="0" smtClean="0">
                <a:solidFill>
                  <a:schemeClr val="tx1">
                    <a:lumMod val="65000"/>
                    <a:lumOff val="35000"/>
                  </a:schemeClr>
                </a:solidFill>
                <a:latin typeface="Arial"/>
                <a:cs typeface="Arial"/>
              </a:rPr>
              <a:t>Integrated Mortgage Disclosures Under RESPA (X) &amp; TILA (Z) have been delayed 3 times. Now the effective date is </a:t>
            </a:r>
            <a:r>
              <a:rPr lang="en-US" sz="2400" b="1" dirty="0" smtClean="0">
                <a:solidFill>
                  <a:schemeClr val="accent5">
                    <a:lumMod val="75000"/>
                  </a:schemeClr>
                </a:solidFill>
                <a:latin typeface="Arial"/>
                <a:cs typeface="Arial"/>
              </a:rPr>
              <a:t>August 1, 2015. </a:t>
            </a:r>
            <a:r>
              <a:rPr lang="en-US" sz="2400" b="1" dirty="0">
                <a:solidFill>
                  <a:schemeClr val="accent5">
                    <a:lumMod val="75000"/>
                  </a:schemeClr>
                </a:solidFill>
                <a:latin typeface="Arial"/>
                <a:cs typeface="Arial"/>
              </a:rPr>
              <a:t> </a:t>
            </a:r>
            <a:endParaRPr lang="en-US" sz="2400" b="1" dirty="0" smtClean="0">
              <a:solidFill>
                <a:schemeClr val="accent5">
                  <a:lumMod val="75000"/>
                </a:schemeClr>
              </a:solidFill>
              <a:latin typeface="Arial"/>
              <a:cs typeface="Arial"/>
            </a:endParaRPr>
          </a:p>
          <a:p>
            <a:endParaRPr lang="en-US" b="1" dirty="0">
              <a:latin typeface="Arial"/>
              <a:cs typeface="Arial"/>
            </a:endParaRPr>
          </a:p>
        </p:txBody>
      </p:sp>
      <p:sp>
        <p:nvSpPr>
          <p:cNvPr id="3" name="TextBox 2"/>
          <p:cNvSpPr txBox="1"/>
          <p:nvPr/>
        </p:nvSpPr>
        <p:spPr>
          <a:xfrm>
            <a:off x="-1082842" y="252663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6916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Use these Forms Prior to 8/1/15?</a:t>
            </a:r>
            <a:endParaRPr lang="en-US" dirty="0"/>
          </a:p>
        </p:txBody>
      </p:sp>
      <p:sp>
        <p:nvSpPr>
          <p:cNvPr id="3" name="Content Placeholder 2"/>
          <p:cNvSpPr>
            <a:spLocks noGrp="1"/>
          </p:cNvSpPr>
          <p:nvPr>
            <p:ph idx="1"/>
          </p:nvPr>
        </p:nvSpPr>
        <p:spPr>
          <a:xfrm>
            <a:off x="457200" y="1882580"/>
            <a:ext cx="4559654" cy="4185545"/>
          </a:xfrm>
        </p:spPr>
        <p:txBody>
          <a:bodyPr/>
          <a:lstStyle/>
          <a:p>
            <a:r>
              <a:rPr lang="en-US" dirty="0" smtClean="0"/>
              <a:t>NO. The old forms must be used for all applications received prior to August 1, 2015. </a:t>
            </a:r>
            <a:endParaRPr lang="en-US" dirty="0"/>
          </a:p>
          <a:p>
            <a:r>
              <a:rPr lang="en-US" dirty="0" smtClean="0"/>
              <a:t>The old law is in effect until that date.</a:t>
            </a:r>
            <a:endParaRPr lang="en-US" dirty="0"/>
          </a:p>
        </p:txBody>
      </p:sp>
      <p:pic>
        <p:nvPicPr>
          <p:cNvPr id="4" name="Picture 3" descr="AA0227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672" y="3441597"/>
            <a:ext cx="3677128" cy="2370024"/>
          </a:xfrm>
          <a:prstGeom prst="rect">
            <a:avLst/>
          </a:prstGeom>
        </p:spPr>
      </p:pic>
    </p:spTree>
    <p:extLst>
      <p:ext uri="{BB962C8B-B14F-4D97-AF65-F5344CB8AC3E}">
        <p14:creationId xmlns:p14="http://schemas.microsoft.com/office/powerpoint/2010/main" val="135202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Covered?</a:t>
            </a:r>
            <a:endParaRPr lang="en-US" dirty="0"/>
          </a:p>
        </p:txBody>
      </p:sp>
      <p:sp>
        <p:nvSpPr>
          <p:cNvPr id="3" name="Content Placeholder 2"/>
          <p:cNvSpPr>
            <a:spLocks noGrp="1"/>
          </p:cNvSpPr>
          <p:nvPr>
            <p:ph idx="1"/>
          </p:nvPr>
        </p:nvSpPr>
        <p:spPr/>
        <p:txBody>
          <a:bodyPr/>
          <a:lstStyle/>
          <a:p>
            <a:r>
              <a:rPr lang="en-US" dirty="0" smtClean="0"/>
              <a:t>TILA/RESPA integrated mortgage disclosures apply to most closed-end mortgages regardless of FI asset size or pricing of mortgages</a:t>
            </a:r>
          </a:p>
          <a:p>
            <a:pPr lvl="1"/>
            <a:r>
              <a:rPr lang="en-US" dirty="0" smtClean="0"/>
              <a:t>NO </a:t>
            </a:r>
            <a:r>
              <a:rPr lang="en-US" dirty="0"/>
              <a:t>SMALL CREDITOR EXEMPTION UNDER THIS RULE</a:t>
            </a:r>
            <a:r>
              <a:rPr lang="en-US" dirty="0" smtClean="0"/>
              <a:t>.</a:t>
            </a:r>
          </a:p>
          <a:p>
            <a:pPr lvl="1"/>
            <a:r>
              <a:rPr lang="en-US" dirty="0" smtClean="0"/>
              <a:t>Higher priced mortgages are covered (with other additional HPM rules) </a:t>
            </a:r>
          </a:p>
        </p:txBody>
      </p:sp>
    </p:spTree>
    <p:extLst>
      <p:ext uri="{BB962C8B-B14F-4D97-AF65-F5344CB8AC3E}">
        <p14:creationId xmlns:p14="http://schemas.microsoft.com/office/powerpoint/2010/main" val="19197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n-US" dirty="0" smtClean="0">
                <a:ea typeface="+mj-ea"/>
              </a:rPr>
              <a:t>What Does This NOT Apply To?</a:t>
            </a:r>
          </a:p>
        </p:txBody>
      </p:sp>
      <p:sp>
        <p:nvSpPr>
          <p:cNvPr id="17410" name="Rectangle 3"/>
          <p:cNvSpPr>
            <a:spLocks noGrp="1" noChangeArrowheads="1"/>
          </p:cNvSpPr>
          <p:nvPr>
            <p:ph idx="1"/>
          </p:nvPr>
        </p:nvSpPr>
        <p:spPr>
          <a:xfrm>
            <a:off x="175002" y="1919667"/>
            <a:ext cx="5732463" cy="4395787"/>
          </a:xfrm>
        </p:spPr>
        <p:txBody>
          <a:bodyPr/>
          <a:lstStyle/>
          <a:p>
            <a:pPr lvl="1">
              <a:defRPr/>
            </a:pPr>
            <a:r>
              <a:rPr lang="en-US" sz="2400" dirty="0" smtClean="0"/>
              <a:t>Does </a:t>
            </a:r>
            <a:r>
              <a:rPr lang="en-US" sz="2400" dirty="0"/>
              <a:t>NOT apply to home-equity lines of credit, reverse mortgages, or mortgages secured by a mobile home or by a dwelling that is not attached to land. </a:t>
            </a:r>
            <a:endParaRPr lang="en-US" sz="2400" dirty="0" smtClean="0"/>
          </a:p>
          <a:p>
            <a:pPr lvl="1">
              <a:defRPr/>
            </a:pPr>
            <a:r>
              <a:rPr lang="en-US" sz="2400" dirty="0" smtClean="0"/>
              <a:t>Does NOT apply to Commercial/Business loans</a:t>
            </a:r>
          </a:p>
          <a:p>
            <a:pPr lvl="1">
              <a:defRPr/>
            </a:pPr>
            <a:r>
              <a:rPr lang="en-US" sz="2400" dirty="0" smtClean="0"/>
              <a:t>Does </a:t>
            </a:r>
            <a:r>
              <a:rPr lang="en-US" sz="2400" dirty="0"/>
              <a:t>NOT apply if you make five or fewer mortgages a </a:t>
            </a:r>
            <a:r>
              <a:rPr lang="en-US" sz="2400" dirty="0" smtClean="0"/>
              <a:t>year or are not a “creditor” under regulation Z.</a:t>
            </a:r>
            <a:endParaRPr lang="en-US" sz="2400" dirty="0"/>
          </a:p>
        </p:txBody>
      </p:sp>
      <p:pic>
        <p:nvPicPr>
          <p:cNvPr id="2" name="Picture 1" descr="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2120900"/>
            <a:ext cx="5715000" cy="473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 Print Warning</a:t>
            </a:r>
            <a:endParaRPr lang="en-US" dirty="0"/>
          </a:p>
        </p:txBody>
      </p:sp>
      <p:sp>
        <p:nvSpPr>
          <p:cNvPr id="3" name="Content Placeholder 2"/>
          <p:cNvSpPr>
            <a:spLocks noGrp="1"/>
          </p:cNvSpPr>
          <p:nvPr>
            <p:ph idx="1"/>
          </p:nvPr>
        </p:nvSpPr>
        <p:spPr/>
        <p:txBody>
          <a:bodyPr/>
          <a:lstStyle/>
          <a:p>
            <a:r>
              <a:rPr lang="en-US" dirty="0" smtClean="0"/>
              <a:t>Certain types of loans currently subject to TILA and NOT RESPA are covered by integrated disclosures</a:t>
            </a:r>
          </a:p>
          <a:p>
            <a:pPr lvl="1"/>
            <a:r>
              <a:rPr lang="en-US" dirty="0" smtClean="0"/>
              <a:t>Construction-Only Loans</a:t>
            </a:r>
          </a:p>
          <a:p>
            <a:pPr lvl="1"/>
            <a:r>
              <a:rPr lang="en-US" dirty="0" smtClean="0"/>
              <a:t>Loans secured by vacant land or by 25 or more acres</a:t>
            </a:r>
          </a:p>
        </p:txBody>
      </p:sp>
      <p:sp>
        <p:nvSpPr>
          <p:cNvPr id="4" name="Slide Number Placeholder 3"/>
          <p:cNvSpPr>
            <a:spLocks noGrp="1"/>
          </p:cNvSpPr>
          <p:nvPr>
            <p:ph type="sldNum" sz="quarter" idx="12"/>
          </p:nvPr>
        </p:nvSpPr>
        <p:spPr/>
        <p:txBody>
          <a:bodyPr/>
          <a:lstStyle/>
          <a:p>
            <a:fld id="{03CAAFFD-2E82-FB43-8620-92A58270F4E3}" type="slidenum">
              <a:rPr lang="en-US" smtClean="0"/>
              <a:t>17</a:t>
            </a:fld>
            <a:endParaRPr lang="en-US" dirty="0"/>
          </a:p>
        </p:txBody>
      </p:sp>
    </p:spTree>
    <p:extLst>
      <p:ext uri="{BB962C8B-B14F-4D97-AF65-F5344CB8AC3E}">
        <p14:creationId xmlns:p14="http://schemas.microsoft.com/office/powerpoint/2010/main" val="164316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Retention</a:t>
            </a:r>
            <a:endParaRPr lang="en-US" dirty="0"/>
          </a:p>
        </p:txBody>
      </p:sp>
      <p:sp>
        <p:nvSpPr>
          <p:cNvPr id="3" name="Content Placeholder 2"/>
          <p:cNvSpPr>
            <a:spLocks noGrp="1"/>
          </p:cNvSpPr>
          <p:nvPr>
            <p:ph idx="1"/>
          </p:nvPr>
        </p:nvSpPr>
        <p:spPr/>
        <p:txBody>
          <a:bodyPr>
            <a:normAutofit lnSpcReduction="10000"/>
          </a:bodyPr>
          <a:lstStyle/>
          <a:p>
            <a:r>
              <a:rPr lang="en-US" dirty="0" smtClean="0"/>
              <a:t>Closing Disclosure (&amp; related documents) for 5 years after consummation</a:t>
            </a:r>
          </a:p>
          <a:p>
            <a:r>
              <a:rPr lang="en-US" dirty="0" smtClean="0"/>
              <a:t>Post-Consummation Escrow Closing (cancelation) Notice for 2 years.</a:t>
            </a:r>
          </a:p>
          <a:p>
            <a:r>
              <a:rPr lang="en-US" dirty="0" smtClean="0"/>
              <a:t>Post-Consummation Partial Payment Disclosure for 2 years.</a:t>
            </a:r>
          </a:p>
          <a:p>
            <a:r>
              <a:rPr lang="en-US" dirty="0" smtClean="0"/>
              <a:t>All Other Evidence of Compliance (Loan Estimate form) for 3 years after consummation.</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18</a:t>
            </a:fld>
            <a:endParaRPr lang="en-US" dirty="0"/>
          </a:p>
        </p:txBody>
      </p:sp>
    </p:spTree>
    <p:extLst>
      <p:ext uri="{BB962C8B-B14F-4D97-AF65-F5344CB8AC3E}">
        <p14:creationId xmlns:p14="http://schemas.microsoft.com/office/powerpoint/2010/main" val="817631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Sell the Loan?</a:t>
            </a:r>
            <a:endParaRPr lang="en-US" dirty="0"/>
          </a:p>
        </p:txBody>
      </p:sp>
      <p:sp>
        <p:nvSpPr>
          <p:cNvPr id="3" name="Content Placeholder 2"/>
          <p:cNvSpPr>
            <a:spLocks noGrp="1"/>
          </p:cNvSpPr>
          <p:nvPr>
            <p:ph idx="1"/>
          </p:nvPr>
        </p:nvSpPr>
        <p:spPr/>
        <p:txBody>
          <a:bodyPr/>
          <a:lstStyle/>
          <a:p>
            <a:r>
              <a:rPr lang="en-US" dirty="0" smtClean="0"/>
              <a:t>If a creditor sells, transfers or otherwise disposes of its interest in a mortgage and is not the servicer, then the creditor provides a copy of the Closing Disclosure to the new owner/servicer.</a:t>
            </a:r>
          </a:p>
          <a:p>
            <a:r>
              <a:rPr lang="en-US" dirty="0" smtClean="0"/>
              <a:t>Both the creditor and the new owner/servicer retain the Closing Disclosure for the remainder of the 5 year period.</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19</a:t>
            </a:fld>
            <a:endParaRPr lang="en-US" dirty="0"/>
          </a:p>
        </p:txBody>
      </p:sp>
    </p:spTree>
    <p:extLst>
      <p:ext uri="{BB962C8B-B14F-4D97-AF65-F5344CB8AC3E}">
        <p14:creationId xmlns:p14="http://schemas.microsoft.com/office/powerpoint/2010/main" val="99497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Our Speaker</a:t>
            </a:r>
            <a:endParaRPr lang="en-US" dirty="0"/>
          </a:p>
        </p:txBody>
      </p:sp>
      <p:sp>
        <p:nvSpPr>
          <p:cNvPr id="3" name="Content Placeholder 2"/>
          <p:cNvSpPr>
            <a:spLocks noGrp="1"/>
          </p:cNvSpPr>
          <p:nvPr>
            <p:ph idx="1"/>
          </p:nvPr>
        </p:nvSpPr>
        <p:spPr>
          <a:xfrm>
            <a:off x="527051" y="1453733"/>
            <a:ext cx="6424528" cy="4525963"/>
          </a:xfrm>
        </p:spPr>
        <p:txBody>
          <a:bodyPr>
            <a:normAutofit lnSpcReduction="10000"/>
          </a:bodyPr>
          <a:lstStyle/>
          <a:p>
            <a:pPr>
              <a:lnSpc>
                <a:spcPct val="110000"/>
              </a:lnSpc>
              <a:defRPr/>
            </a:pPr>
            <a:r>
              <a:rPr lang="en-US" sz="2100" dirty="0">
                <a:solidFill>
                  <a:srgbClr val="8CAEB4"/>
                </a:solidFill>
              </a:rPr>
              <a:t>Coppelia Padgett, </a:t>
            </a:r>
            <a:r>
              <a:rPr lang="en-US" sz="2100" dirty="0"/>
              <a:t>senior analyst </a:t>
            </a:r>
            <a:r>
              <a:rPr lang="en-US" sz="2100" dirty="0" smtClean="0"/>
              <a:t>at AffirmX,</a:t>
            </a:r>
            <a:r>
              <a:rPr lang="en-US" sz="2100" dirty="0"/>
              <a:t> began her career as a Compliance </a:t>
            </a:r>
            <a:r>
              <a:rPr lang="en-US" sz="2100" dirty="0" smtClean="0"/>
              <a:t>Specialist </a:t>
            </a:r>
            <a:r>
              <a:rPr lang="en-US" sz="2100" dirty="0"/>
              <a:t>for the FDIC working primarily out of Los Angeles. She left the FDIC to found the Triac Company in 1992. This consulting firm grew to serve the compliance needs of hundreds of financial institutions in the Los Angeles metropolitan area and around the United States.</a:t>
            </a:r>
          </a:p>
          <a:p>
            <a:pPr>
              <a:lnSpc>
                <a:spcPct val="110000"/>
              </a:lnSpc>
              <a:defRPr/>
            </a:pPr>
            <a:r>
              <a:rPr lang="en-US" sz="2100" dirty="0"/>
              <a:t>In </a:t>
            </a:r>
            <a:r>
              <a:rPr lang="en-US" sz="2100" dirty="0" smtClean="0"/>
              <a:t>2011, </a:t>
            </a:r>
            <a:r>
              <a:rPr lang="en-US" sz="2100" dirty="0"/>
              <a:t>Ms. Padgett </a:t>
            </a:r>
            <a:r>
              <a:rPr lang="en-US" sz="2100" dirty="0" smtClean="0"/>
              <a:t>joined AffirmX (formerly known as Neighborbench) </a:t>
            </a:r>
            <a:r>
              <a:rPr lang="en-US" sz="2100" dirty="0"/>
              <a:t>as a researcher, </a:t>
            </a:r>
            <a:r>
              <a:rPr lang="en-US" sz="2100" dirty="0" smtClean="0"/>
              <a:t>analyst, </a:t>
            </a:r>
            <a:r>
              <a:rPr lang="en-US" sz="2100" dirty="0"/>
              <a:t>and writer. </a:t>
            </a:r>
          </a:p>
          <a:p>
            <a:pPr>
              <a:lnSpc>
                <a:spcPct val="110000"/>
              </a:lnSpc>
              <a:defRPr/>
            </a:pPr>
            <a:r>
              <a:rPr lang="en-US" sz="2100" dirty="0"/>
              <a:t>She graduated magna cum laude from the University of Tulsa with a degree in Economics.</a:t>
            </a:r>
          </a:p>
          <a:p>
            <a:pPr>
              <a:lnSpc>
                <a:spcPct val="110000"/>
              </a:lnSpc>
            </a:pPr>
            <a:endParaRPr lang="en-US" sz="2100" dirty="0"/>
          </a:p>
        </p:txBody>
      </p:sp>
      <p:pic>
        <p:nvPicPr>
          <p:cNvPr id="4" name="Picture 5" descr="20141013-IMG_4931.jpg"/>
          <p:cNvPicPr>
            <a:picLocks noChangeAspect="1"/>
          </p:cNvPicPr>
          <p:nvPr/>
        </p:nvPicPr>
        <p:blipFill>
          <a:blip r:embed="rId2" cstate="print"/>
          <a:srcRect/>
          <a:stretch>
            <a:fillRect/>
          </a:stretch>
        </p:blipFill>
        <p:spPr bwMode="auto">
          <a:xfrm>
            <a:off x="6796840" y="1616075"/>
            <a:ext cx="2127250" cy="3192463"/>
          </a:xfrm>
          <a:prstGeom prst="rect">
            <a:avLst/>
          </a:prstGeom>
          <a:noFill/>
          <a:ln w="9525">
            <a:noFill/>
            <a:miter lim="800000"/>
            <a:headEnd/>
            <a:tailEnd/>
          </a:ln>
        </p:spPr>
      </p:pic>
    </p:spTree>
    <p:extLst>
      <p:ext uri="{BB962C8B-B14F-4D97-AF65-F5344CB8AC3E}">
        <p14:creationId xmlns:p14="http://schemas.microsoft.com/office/powerpoint/2010/main" val="16367174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Resources</a:t>
            </a:r>
            <a:endParaRPr lang="en-US" dirty="0"/>
          </a:p>
        </p:txBody>
      </p:sp>
      <p:sp>
        <p:nvSpPr>
          <p:cNvPr id="3" name="Content Placeholder 2"/>
          <p:cNvSpPr>
            <a:spLocks noGrp="1"/>
          </p:cNvSpPr>
          <p:nvPr>
            <p:ph idx="1"/>
          </p:nvPr>
        </p:nvSpPr>
        <p:spPr/>
        <p:txBody>
          <a:bodyPr/>
          <a:lstStyle/>
          <a:p>
            <a:r>
              <a:rPr lang="en-US" dirty="0" smtClean="0"/>
              <a:t>CFPB TILA-RESPA Integrated Disclosure Guide</a:t>
            </a:r>
          </a:p>
          <a:p>
            <a:r>
              <a:rPr lang="en-US" dirty="0" smtClean="0"/>
              <a:t>CFPB/Federal Reserve Webinar June 2014</a:t>
            </a:r>
          </a:p>
          <a:p>
            <a:r>
              <a:rPr lang="en-US" dirty="0" smtClean="0"/>
              <a:t>NAFCU Compliance Blog</a:t>
            </a:r>
          </a:p>
          <a:p>
            <a:r>
              <a:rPr lang="en-US" dirty="0" smtClean="0"/>
              <a:t>CFPB Integrated Disclosure Rule implementation Resource Page (Forms &amp; Samples)</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20</a:t>
            </a:fld>
            <a:endParaRPr lang="en-US" dirty="0"/>
          </a:p>
        </p:txBody>
      </p:sp>
    </p:spTree>
    <p:extLst>
      <p:ext uri="{BB962C8B-B14F-4D97-AF65-F5344CB8AC3E}">
        <p14:creationId xmlns:p14="http://schemas.microsoft.com/office/powerpoint/2010/main" val="77336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igstock-Stack-Of-Papers-Documents-Offi-10022027.jpg"/>
          <p:cNvPicPr>
            <a:picLocks noChangeAspect="1"/>
          </p:cNvPicPr>
          <p:nvPr/>
        </p:nvPicPr>
        <p:blipFill>
          <a:blip r:embed="rId2">
            <a:alphaModFix amt="84000"/>
            <a:extLst>
              <a:ext uri="{28A0092B-C50C-407E-A947-70E740481C1C}">
                <a14:useLocalDpi xmlns:a14="http://schemas.microsoft.com/office/drawing/2010/main" val="0"/>
              </a:ext>
            </a:extLst>
          </a:blip>
          <a:srcRect/>
          <a:stretch>
            <a:fillRect/>
          </a:stretch>
        </p:blipFill>
        <p:spPr bwMode="auto">
          <a:xfrm>
            <a:off x="4987925" y="681038"/>
            <a:ext cx="462915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623" y="2367469"/>
            <a:ext cx="8969377" cy="938719"/>
          </a:xfrm>
          <a:prstGeom prst="rect">
            <a:avLst/>
          </a:prstGeom>
          <a:noFill/>
        </p:spPr>
        <p:txBody>
          <a:bodyPr wrap="square" rtlCol="0">
            <a:spAutoFit/>
          </a:bodyPr>
          <a:lstStyle/>
          <a:p>
            <a:pPr algn="ctr"/>
            <a:r>
              <a:rPr lang="en-US" sz="5500" dirty="0" smtClean="0">
                <a:solidFill>
                  <a:schemeClr val="bg1"/>
                </a:solidFill>
                <a:latin typeface="Arial"/>
                <a:cs typeface="Arial"/>
              </a:rPr>
              <a:t>The Loan Estimate Form</a:t>
            </a:r>
            <a:endParaRPr lang="en-US" sz="5500" dirty="0">
              <a:solidFill>
                <a:schemeClr val="bg1"/>
              </a:solidFill>
              <a:latin typeface="Arial"/>
              <a:cs typeface="Arial"/>
            </a:endParaRPr>
          </a:p>
        </p:txBody>
      </p:sp>
    </p:spTree>
    <p:extLst>
      <p:ext uri="{BB962C8B-B14F-4D97-AF65-F5344CB8AC3E}">
        <p14:creationId xmlns:p14="http://schemas.microsoft.com/office/powerpoint/2010/main" val="23822384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Form: Loan Estimate</a:t>
            </a:r>
            <a:endParaRPr lang="en-US" dirty="0"/>
          </a:p>
        </p:txBody>
      </p:sp>
      <p:pic>
        <p:nvPicPr>
          <p:cNvPr id="4" name="Picture 4" descr="loanestimate-beforeaf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851025"/>
            <a:ext cx="8229600" cy="399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668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jpg"/>
          <p:cNvPicPr>
            <a:picLocks noChangeAspect="1"/>
          </p:cNvPicPr>
          <p:nvPr/>
        </p:nvPicPr>
        <p:blipFill rotWithShape="1">
          <a:blip r:embed="rId2">
            <a:alphaModFix amt="38000"/>
            <a:extLst>
              <a:ext uri="{BEBA8EAE-BF5A-486C-A8C5-ECC9F3942E4B}">
                <a14:imgProps xmlns:a14="http://schemas.microsoft.com/office/drawing/2010/main">
                  <a14:imgLayer r:embed="rId3">
                    <a14:imgEffect>
                      <a14:backgroundRemoval t="10000" b="60400" l="3238" r="20000">
                        <a14:backgroundMark x1="14000" y1="33067" x2="14000" y2="33067"/>
                        <a14:backgroundMark x1="14857" y1="38933" x2="14857" y2="38933"/>
                      </a14:backgroundRemoval>
                    </a14:imgEffect>
                  </a14:imgLayer>
                </a14:imgProps>
              </a:ext>
              <a:ext uri="{28A0092B-C50C-407E-A947-70E740481C1C}">
                <a14:useLocalDpi xmlns:a14="http://schemas.microsoft.com/office/drawing/2010/main" val="0"/>
              </a:ext>
            </a:extLst>
          </a:blip>
          <a:srcRect r="70143" b="40095"/>
          <a:stretch/>
        </p:blipFill>
        <p:spPr>
          <a:xfrm rot="1976725" flipH="1">
            <a:off x="3537276" y="-360582"/>
            <a:ext cx="4916841" cy="7352541"/>
          </a:xfrm>
          <a:prstGeom prst="rect">
            <a:avLst/>
          </a:prstGeom>
        </p:spPr>
      </p:pic>
      <p:sp>
        <p:nvSpPr>
          <p:cNvPr id="2" name="Title 1"/>
          <p:cNvSpPr>
            <a:spLocks noGrp="1"/>
          </p:cNvSpPr>
          <p:nvPr>
            <p:ph type="title"/>
          </p:nvPr>
        </p:nvSpPr>
        <p:spPr/>
        <p:txBody>
          <a:bodyPr/>
          <a:lstStyle/>
          <a:p>
            <a:r>
              <a:rPr lang="en-US" dirty="0" smtClean="0"/>
              <a:t>Purpose of the Loan Estimate</a:t>
            </a:r>
            <a:endParaRPr lang="en-US" dirty="0"/>
          </a:p>
        </p:txBody>
      </p:sp>
      <p:sp>
        <p:nvSpPr>
          <p:cNvPr id="3" name="Content Placeholder 2"/>
          <p:cNvSpPr>
            <a:spLocks noGrp="1"/>
          </p:cNvSpPr>
          <p:nvPr>
            <p:ph idx="1"/>
          </p:nvPr>
        </p:nvSpPr>
        <p:spPr>
          <a:xfrm>
            <a:off x="457200" y="1717343"/>
            <a:ext cx="8229600" cy="3683018"/>
          </a:xfrm>
        </p:spPr>
        <p:txBody>
          <a:bodyPr>
            <a:noAutofit/>
          </a:bodyPr>
          <a:lstStyle/>
          <a:p>
            <a:pPr marL="0" indent="0">
              <a:buNone/>
            </a:pPr>
            <a:r>
              <a:rPr lang="en-US" sz="2000" dirty="0" smtClean="0"/>
              <a:t>CFPB wants consumers to use forms as they evaluate different loans.</a:t>
            </a:r>
            <a:endParaRPr lang="en-US" sz="2000" dirty="0"/>
          </a:p>
          <a:p>
            <a:pPr lvl="1"/>
            <a:r>
              <a:rPr lang="en-US" dirty="0" smtClean="0"/>
              <a:t>Interest rate, monthly payments, &amp; closing costs are on first page</a:t>
            </a:r>
          </a:p>
          <a:p>
            <a:pPr lvl="1"/>
            <a:r>
              <a:rPr lang="en-US" dirty="0" smtClean="0"/>
              <a:t>More information on costs of taxes, insurance and how the interest rate &amp; payments may change in the future</a:t>
            </a:r>
          </a:p>
          <a:p>
            <a:pPr lvl="1"/>
            <a:r>
              <a:rPr lang="en-US" dirty="0" smtClean="0"/>
              <a:t>Less flexibility for the bank or credit union</a:t>
            </a:r>
          </a:p>
          <a:p>
            <a:pPr lvl="1"/>
            <a:r>
              <a:rPr lang="en-US" dirty="0" smtClean="0"/>
              <a:t>More time for the consumer (3 days)</a:t>
            </a:r>
          </a:p>
          <a:p>
            <a:pPr marL="0" indent="0">
              <a:buNone/>
            </a:pPr>
            <a:r>
              <a:rPr lang="en-US" sz="2000" dirty="0"/>
              <a:t>	</a:t>
            </a:r>
          </a:p>
        </p:txBody>
      </p:sp>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Requirements</a:t>
            </a:r>
            <a:endParaRPr lang="en-US" dirty="0"/>
          </a:p>
        </p:txBody>
      </p:sp>
      <p:sp>
        <p:nvSpPr>
          <p:cNvPr id="3" name="Content Placeholder 2"/>
          <p:cNvSpPr>
            <a:spLocks noGrp="1"/>
          </p:cNvSpPr>
          <p:nvPr>
            <p:ph idx="1"/>
          </p:nvPr>
        </p:nvSpPr>
        <p:spPr/>
        <p:txBody>
          <a:bodyPr>
            <a:noAutofit/>
          </a:bodyPr>
          <a:lstStyle/>
          <a:p>
            <a:r>
              <a:rPr lang="en-US" sz="2800" dirty="0" smtClean="0"/>
              <a:t>Contain a “good faith estimate” of credit costs &amp; transaction terms</a:t>
            </a:r>
          </a:p>
          <a:p>
            <a:r>
              <a:rPr lang="en-US" sz="2800" dirty="0" smtClean="0"/>
              <a:t>Must be in writing &amp; contain information in 1026.37</a:t>
            </a:r>
          </a:p>
          <a:p>
            <a:r>
              <a:rPr lang="en-US" sz="2800" dirty="0" smtClean="0"/>
              <a:t>Within 3 days of application (in person or mail)</a:t>
            </a:r>
          </a:p>
          <a:p>
            <a:r>
              <a:rPr lang="en-US" sz="2800" dirty="0" smtClean="0"/>
              <a:t>Creditors must use the standard Loan Estimate form (form H-24) – (But electronic, machine-readable form was dropped from the final rule)</a:t>
            </a:r>
          </a:p>
          <a:p>
            <a:r>
              <a:rPr lang="en-US" sz="2800" dirty="0" smtClean="0"/>
              <a:t>Must be provide at least 7 days before the closing disclosure (just as current rule)</a:t>
            </a:r>
          </a:p>
          <a:p>
            <a:endParaRPr lang="en-US" sz="2800" dirty="0"/>
          </a:p>
        </p:txBody>
      </p:sp>
    </p:spTree>
    <p:extLst>
      <p:ext uri="{BB962C8B-B14F-4D97-AF65-F5344CB8AC3E}">
        <p14:creationId xmlns:p14="http://schemas.microsoft.com/office/powerpoint/2010/main" val="219156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Application?</a:t>
            </a:r>
            <a:endParaRPr lang="en-US" dirty="0"/>
          </a:p>
        </p:txBody>
      </p:sp>
      <p:sp>
        <p:nvSpPr>
          <p:cNvPr id="3" name="Content Placeholder 2"/>
          <p:cNvSpPr>
            <a:spLocks noGrp="1"/>
          </p:cNvSpPr>
          <p:nvPr>
            <p:ph idx="1"/>
          </p:nvPr>
        </p:nvSpPr>
        <p:spPr>
          <a:xfrm>
            <a:off x="457200" y="1554480"/>
            <a:ext cx="8229600" cy="4525963"/>
          </a:xfrm>
        </p:spPr>
        <p:txBody>
          <a:bodyPr>
            <a:normAutofit lnSpcReduction="10000"/>
          </a:bodyPr>
          <a:lstStyle/>
          <a:p>
            <a:r>
              <a:rPr lang="en-US" dirty="0" smtClean="0"/>
              <a:t>Neither TILA or RESPA define “application” in the statue</a:t>
            </a:r>
          </a:p>
          <a:p>
            <a:r>
              <a:rPr lang="en-US" dirty="0"/>
              <a:t>An application can be written or electronic and can include a written record of an oral application.</a:t>
            </a:r>
          </a:p>
          <a:p>
            <a:r>
              <a:rPr lang="en-US" dirty="0" smtClean="0"/>
              <a:t>The old Regulation X had a definition consisting of 5 elements or pieces of information.</a:t>
            </a:r>
          </a:p>
          <a:p>
            <a:r>
              <a:rPr lang="en-US" dirty="0" smtClean="0"/>
              <a:t>The new rule is similar with 6 elements </a:t>
            </a:r>
          </a:p>
          <a:p>
            <a:endParaRPr lang="en-US" dirty="0"/>
          </a:p>
        </p:txBody>
      </p:sp>
    </p:spTree>
    <p:extLst>
      <p:ext uri="{BB962C8B-B14F-4D97-AF65-F5344CB8AC3E}">
        <p14:creationId xmlns:p14="http://schemas.microsoft.com/office/powerpoint/2010/main" val="165969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95288" y="2512060"/>
            <a:ext cx="2191512" cy="3557016"/>
          </a:xfrm>
          <a:prstGeom prst="rect">
            <a:avLst/>
          </a:prstGeom>
        </p:spPr>
      </p:pic>
      <p:sp>
        <p:nvSpPr>
          <p:cNvPr id="2" name="Title 1"/>
          <p:cNvSpPr>
            <a:spLocks noGrp="1"/>
          </p:cNvSpPr>
          <p:nvPr>
            <p:ph type="title"/>
          </p:nvPr>
        </p:nvSpPr>
        <p:spPr/>
        <p:txBody>
          <a:bodyPr/>
          <a:lstStyle/>
          <a:p>
            <a:r>
              <a:rPr lang="en-US" dirty="0" smtClean="0"/>
              <a:t>When </a:t>
            </a:r>
            <a:r>
              <a:rPr lang="en-US" dirty="0"/>
              <a:t>I</a:t>
            </a:r>
            <a:r>
              <a:rPr lang="en-US" dirty="0" smtClean="0"/>
              <a:t>s It an Application?</a:t>
            </a:r>
            <a:endParaRPr lang="en-US" dirty="0"/>
          </a:p>
        </p:txBody>
      </p:sp>
      <p:sp>
        <p:nvSpPr>
          <p:cNvPr id="3" name="Content Placeholder 2"/>
          <p:cNvSpPr>
            <a:spLocks noGrp="1"/>
          </p:cNvSpPr>
          <p:nvPr>
            <p:ph idx="1"/>
          </p:nvPr>
        </p:nvSpPr>
        <p:spPr>
          <a:xfrm>
            <a:off x="457200" y="1422718"/>
            <a:ext cx="8229600" cy="4525963"/>
          </a:xfrm>
        </p:spPr>
        <p:txBody>
          <a:bodyPr>
            <a:normAutofit lnSpcReduction="10000"/>
          </a:bodyPr>
          <a:lstStyle/>
          <a:p>
            <a:r>
              <a:rPr lang="en-US" dirty="0" smtClean="0"/>
              <a:t>“Application” means you have received enough information to start the process. It includes:</a:t>
            </a:r>
          </a:p>
          <a:p>
            <a:pPr lvl="1"/>
            <a:r>
              <a:rPr lang="en-US" dirty="0" smtClean="0"/>
              <a:t>Consumer’s name</a:t>
            </a:r>
          </a:p>
          <a:p>
            <a:pPr lvl="1"/>
            <a:r>
              <a:rPr lang="en-US" dirty="0" smtClean="0"/>
              <a:t>Consumer’s income</a:t>
            </a:r>
          </a:p>
          <a:p>
            <a:pPr lvl="1"/>
            <a:r>
              <a:rPr lang="en-US" dirty="0" smtClean="0"/>
              <a:t>Social Security number (credit report)</a:t>
            </a:r>
          </a:p>
          <a:p>
            <a:pPr lvl="1"/>
            <a:r>
              <a:rPr lang="en-US" b="1" dirty="0" smtClean="0"/>
              <a:t>Property address</a:t>
            </a:r>
          </a:p>
          <a:p>
            <a:pPr lvl="1"/>
            <a:r>
              <a:rPr lang="en-US" b="1" dirty="0" smtClean="0"/>
              <a:t>Estimate of value of property</a:t>
            </a:r>
          </a:p>
          <a:p>
            <a:pPr lvl="1"/>
            <a:r>
              <a:rPr lang="en-US" dirty="0" smtClean="0"/>
              <a:t>Amount sought</a:t>
            </a:r>
          </a:p>
          <a:p>
            <a:pPr lvl="1"/>
            <a:endParaRPr lang="en-US" dirty="0"/>
          </a:p>
          <a:p>
            <a:pPr lvl="1"/>
            <a:endParaRPr lang="en-US" dirty="0"/>
          </a:p>
        </p:txBody>
      </p:sp>
    </p:spTree>
    <p:extLst>
      <p:ext uri="{BB962C8B-B14F-4D97-AF65-F5344CB8AC3E}">
        <p14:creationId xmlns:p14="http://schemas.microsoft.com/office/powerpoint/2010/main" val="369427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still need more information?</a:t>
            </a:r>
            <a:endParaRPr lang="en-US" dirty="0"/>
          </a:p>
        </p:txBody>
      </p:sp>
      <p:sp>
        <p:nvSpPr>
          <p:cNvPr id="3" name="Content Placeholder 2"/>
          <p:cNvSpPr>
            <a:spLocks noGrp="1"/>
          </p:cNvSpPr>
          <p:nvPr>
            <p:ph idx="1"/>
          </p:nvPr>
        </p:nvSpPr>
        <p:spPr>
          <a:xfrm>
            <a:off x="428392" y="1560620"/>
            <a:ext cx="5320383" cy="4358024"/>
          </a:xfrm>
        </p:spPr>
        <p:txBody>
          <a:bodyPr>
            <a:noAutofit/>
          </a:bodyPr>
          <a:lstStyle/>
          <a:p>
            <a:r>
              <a:rPr lang="en-US" sz="2600" dirty="0" smtClean="0"/>
              <a:t>You are not prevented </a:t>
            </a:r>
            <a:r>
              <a:rPr lang="en-US" sz="2600" dirty="0"/>
              <a:t>from collecting whatever </a:t>
            </a:r>
            <a:r>
              <a:rPr lang="en-US" sz="2600" dirty="0" smtClean="0"/>
              <a:t>additional information deemed necessary.</a:t>
            </a:r>
          </a:p>
          <a:p>
            <a:r>
              <a:rPr lang="en-US" sz="2600" dirty="0" smtClean="0"/>
              <a:t>Just when you have these </a:t>
            </a:r>
            <a:r>
              <a:rPr lang="en-US" sz="2600" dirty="0"/>
              <a:t>six pieces of </a:t>
            </a:r>
            <a:r>
              <a:rPr lang="en-US" sz="2600" dirty="0" smtClean="0"/>
              <a:t>information, you have an application </a:t>
            </a:r>
            <a:r>
              <a:rPr lang="en-US" sz="2600" dirty="0"/>
              <a:t>for purposes </a:t>
            </a:r>
            <a:r>
              <a:rPr lang="en-US" sz="2600" dirty="0" smtClean="0"/>
              <a:t>the </a:t>
            </a:r>
            <a:r>
              <a:rPr lang="en-US" sz="2600" dirty="0"/>
              <a:t>Loan </a:t>
            </a:r>
            <a:r>
              <a:rPr lang="en-US" sz="2600" dirty="0" smtClean="0"/>
              <a:t>Estimate</a:t>
            </a:r>
          </a:p>
          <a:p>
            <a:r>
              <a:rPr lang="en-US" sz="2600" dirty="0" smtClean="0"/>
              <a:t>Then the three</a:t>
            </a:r>
            <a:r>
              <a:rPr lang="en-US" sz="2600" dirty="0"/>
              <a:t>-business-day timing </a:t>
            </a:r>
            <a:r>
              <a:rPr lang="en-US" sz="2600" dirty="0" smtClean="0"/>
              <a:t>requirement begins.</a:t>
            </a:r>
            <a:endParaRPr lang="en-US" sz="2600" dirty="0"/>
          </a:p>
        </p:txBody>
      </p:sp>
      <p:pic>
        <p:nvPicPr>
          <p:cNvPr id="5" name="Picture 4" descr="stk19951boj.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775" y="1882580"/>
            <a:ext cx="2938025" cy="4002604"/>
          </a:xfrm>
          <a:prstGeom prst="rect">
            <a:avLst/>
          </a:prstGeom>
        </p:spPr>
      </p:pic>
    </p:spTree>
    <p:extLst>
      <p:ext uri="{BB962C8B-B14F-4D97-AF65-F5344CB8AC3E}">
        <p14:creationId xmlns:p14="http://schemas.microsoft.com/office/powerpoint/2010/main" val="3955313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Loan Estimate</a:t>
            </a:r>
            <a:endParaRPr lang="en-US" dirty="0"/>
          </a:p>
        </p:txBody>
      </p:sp>
      <p:sp>
        <p:nvSpPr>
          <p:cNvPr id="3" name="Content Placeholder 2"/>
          <p:cNvSpPr>
            <a:spLocks noGrp="1"/>
          </p:cNvSpPr>
          <p:nvPr>
            <p:ph idx="1"/>
          </p:nvPr>
        </p:nvSpPr>
        <p:spPr/>
        <p:txBody>
          <a:bodyPr/>
          <a:lstStyle/>
          <a:p>
            <a:r>
              <a:rPr lang="en-US" dirty="0" smtClean="0"/>
              <a:t>When there is a changed circumstances after the Loan Estimate has been provided, the creditor can revise the Loan Estimate within 3 Business Days</a:t>
            </a:r>
          </a:p>
          <a:p>
            <a:r>
              <a:rPr lang="en-US" dirty="0" smtClean="0"/>
              <a:t>The Revised Loan Estimate generally can be provided NO LATER than 7 Business days before consummation.</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28</a:t>
            </a:fld>
            <a:endParaRPr lang="en-US" dirty="0"/>
          </a:p>
        </p:txBody>
      </p:sp>
    </p:spTree>
    <p:extLst>
      <p:ext uri="{BB962C8B-B14F-4D97-AF65-F5344CB8AC3E}">
        <p14:creationId xmlns:p14="http://schemas.microsoft.com/office/powerpoint/2010/main" val="1737262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Loan Estimate: Timing</a:t>
            </a:r>
            <a:endParaRPr lang="en-US" dirty="0"/>
          </a:p>
        </p:txBody>
      </p:sp>
      <p:sp>
        <p:nvSpPr>
          <p:cNvPr id="3" name="Content Placeholder 2"/>
          <p:cNvSpPr>
            <a:spLocks noGrp="1"/>
          </p:cNvSpPr>
          <p:nvPr>
            <p:ph idx="1"/>
          </p:nvPr>
        </p:nvSpPr>
        <p:spPr>
          <a:xfrm>
            <a:off x="5690994" y="1693426"/>
            <a:ext cx="3453005" cy="4437418"/>
          </a:xfrm>
        </p:spPr>
        <p:txBody>
          <a:bodyPr/>
          <a:lstStyle/>
          <a:p>
            <a:r>
              <a:rPr lang="en-US" sz="2800" dirty="0" smtClean="0"/>
              <a:t>Must be GIVEN within 3 business days of receiving application.</a:t>
            </a:r>
          </a:p>
          <a:p>
            <a:pPr lvl="1"/>
            <a:r>
              <a:rPr lang="en-US" sz="2400" dirty="0" smtClean="0"/>
              <a:t>In Person</a:t>
            </a:r>
          </a:p>
          <a:p>
            <a:pPr lvl="1"/>
            <a:r>
              <a:rPr lang="en-US" sz="2400" dirty="0" smtClean="0"/>
              <a:t>Electronically (E-Sign Rules)</a:t>
            </a:r>
          </a:p>
          <a:p>
            <a:pPr lvl="1"/>
            <a:r>
              <a:rPr lang="en-US" sz="2400" dirty="0" smtClean="0"/>
              <a:t>Placed in the Mail</a:t>
            </a:r>
          </a:p>
          <a:p>
            <a:pPr marL="457200" lvl="1" indent="0">
              <a:buNone/>
            </a:pPr>
            <a:r>
              <a:rPr lang="en-US" sz="2400" dirty="0"/>
              <a:t>	</a:t>
            </a:r>
            <a:r>
              <a:rPr lang="en-US" sz="2400" dirty="0" smtClean="0"/>
              <a:t>“Mailbox Rule”</a:t>
            </a:r>
          </a:p>
          <a:p>
            <a:pPr marL="457200" lvl="1" indent="0">
              <a:buNone/>
            </a:pPr>
            <a:r>
              <a:rPr lang="en-US" sz="2400" dirty="0" smtClean="0"/>
              <a:t> </a:t>
            </a:r>
          </a:p>
        </p:txBody>
      </p:sp>
      <p:pic>
        <p:nvPicPr>
          <p:cNvPr id="4" name="Picture 1" descr="form-p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477" y="1495425"/>
            <a:ext cx="5145577" cy="7109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7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Lecture</a:t>
            </a:r>
            <a:endParaRPr lang="en-US" dirty="0"/>
          </a:p>
        </p:txBody>
      </p:sp>
      <p:sp>
        <p:nvSpPr>
          <p:cNvPr id="3" name="Content Placeholder 2"/>
          <p:cNvSpPr>
            <a:spLocks noGrp="1"/>
          </p:cNvSpPr>
          <p:nvPr>
            <p:ph idx="1"/>
          </p:nvPr>
        </p:nvSpPr>
        <p:spPr/>
        <p:txBody>
          <a:bodyPr/>
          <a:lstStyle/>
          <a:p>
            <a:pPr marL="0" indent="0">
              <a:buNone/>
            </a:pPr>
            <a:r>
              <a:rPr lang="en-US" dirty="0" smtClean="0"/>
              <a:t>This Lecture is Brutal</a:t>
            </a:r>
            <a:endParaRPr lang="en-US" dirty="0" smtClean="0"/>
          </a:p>
          <a:p>
            <a:pPr marL="0" indent="0">
              <a:buNone/>
            </a:pPr>
            <a:r>
              <a:rPr lang="en-US" dirty="0"/>
              <a:t>The Subject Matter is Hard to Work </a:t>
            </a:r>
            <a:r>
              <a:rPr lang="en-US" dirty="0" smtClean="0"/>
              <a:t>With in a lecture format</a:t>
            </a:r>
            <a:endParaRPr lang="en-US" dirty="0"/>
          </a:p>
          <a:p>
            <a:pPr lvl="1">
              <a:buFont typeface="Wingdings" charset="2"/>
              <a:buChar char="§"/>
            </a:pPr>
            <a:r>
              <a:rPr lang="en-US" dirty="0"/>
              <a:t>Very detailed</a:t>
            </a:r>
          </a:p>
          <a:p>
            <a:pPr lvl="1">
              <a:buFont typeface="Wingdings" charset="2"/>
              <a:buChar char="§"/>
            </a:pPr>
            <a:r>
              <a:rPr lang="en-US" dirty="0"/>
              <a:t>Numbers and Fine Print</a:t>
            </a:r>
          </a:p>
          <a:p>
            <a:pPr lvl="1">
              <a:buFont typeface="Wingdings" charset="2"/>
              <a:buChar char="§"/>
            </a:pPr>
            <a:r>
              <a:rPr lang="en-US" dirty="0"/>
              <a:t>Limited Source Material – Official Commentary and that’s about </a:t>
            </a:r>
            <a:r>
              <a:rPr lang="en-US" dirty="0" smtClean="0"/>
              <a:t>it</a:t>
            </a:r>
          </a:p>
          <a:p>
            <a:pPr marL="0" indent="0">
              <a:buNone/>
            </a:pPr>
            <a:r>
              <a:rPr lang="en-US" dirty="0" smtClean="0"/>
              <a:t>The </a:t>
            </a:r>
            <a:r>
              <a:rPr lang="en-US" smtClean="0"/>
              <a:t>approach must </a:t>
            </a:r>
            <a:r>
              <a:rPr lang="en-US" dirty="0" smtClean="0"/>
              <a:t>be different</a:t>
            </a:r>
            <a:endParaRPr lang="en-US" dirty="0" smtClean="0"/>
          </a:p>
          <a:p>
            <a:pPr lvl="1">
              <a:buFont typeface="Wingdings" charset="2"/>
              <a:buChar char="§"/>
            </a:pPr>
            <a:endParaRPr lang="en-US" dirty="0"/>
          </a:p>
          <a:p>
            <a:pPr lvl="1">
              <a:buFont typeface="Wingdings" charset="2"/>
              <a:buChar char="§"/>
            </a:pP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3</a:t>
            </a:fld>
            <a:endParaRPr lang="en-US" dirty="0"/>
          </a:p>
        </p:txBody>
      </p:sp>
    </p:spTree>
    <p:extLst>
      <p:ext uri="{BB962C8B-B14F-4D97-AF65-F5344CB8AC3E}">
        <p14:creationId xmlns:p14="http://schemas.microsoft.com/office/powerpoint/2010/main" val="267584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 Business Day?</a:t>
            </a:r>
            <a:r>
              <a:rPr lang="en-US" dirty="0"/>
              <a:t/>
            </a:r>
            <a:br>
              <a:rPr lang="en-US" dirty="0"/>
            </a:br>
            <a:endParaRPr lang="en-US" dirty="0"/>
          </a:p>
        </p:txBody>
      </p:sp>
      <p:sp>
        <p:nvSpPr>
          <p:cNvPr id="3" name="Content Placeholder 2"/>
          <p:cNvSpPr>
            <a:spLocks noGrp="1"/>
          </p:cNvSpPr>
          <p:nvPr>
            <p:ph idx="1"/>
          </p:nvPr>
        </p:nvSpPr>
        <p:spPr/>
        <p:txBody>
          <a:bodyPr/>
          <a:lstStyle/>
          <a:p>
            <a:pPr lvl="1"/>
            <a:r>
              <a:rPr lang="en-US" dirty="0" smtClean="0"/>
              <a:t>For the Loan Estimate, a business day is a day on which the creditor’s officers are open to the public for carrying out substantially all of its business functions. (Comment 19(e)(i)(iii)-1; 1026.2(a)(6)</a:t>
            </a:r>
          </a:p>
          <a:p>
            <a:pPr lvl="1"/>
            <a:r>
              <a:rPr lang="en-US" dirty="0" smtClean="0"/>
              <a:t>For the Closing Disclosure and any revised Loan Estimate, a business day is defined differently. All calendar days except Sundays and the legal public holidays 1026.2(a)(6); Comment 2(a)(6)-2; Comment19(f)(1)(ii)-1</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30</a:t>
            </a:fld>
            <a:endParaRPr lang="en-US" dirty="0"/>
          </a:p>
        </p:txBody>
      </p:sp>
    </p:spTree>
    <p:extLst>
      <p:ext uri="{BB962C8B-B14F-4D97-AF65-F5344CB8AC3E}">
        <p14:creationId xmlns:p14="http://schemas.microsoft.com/office/powerpoint/2010/main" val="272705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this be a Problem?</a:t>
            </a:r>
            <a:endParaRPr lang="en-US" dirty="0"/>
          </a:p>
        </p:txBody>
      </p:sp>
      <p:sp>
        <p:nvSpPr>
          <p:cNvPr id="3" name="Content Placeholder 2"/>
          <p:cNvSpPr>
            <a:spLocks noGrp="1"/>
          </p:cNvSpPr>
          <p:nvPr>
            <p:ph idx="1"/>
          </p:nvPr>
        </p:nvSpPr>
        <p:spPr/>
        <p:txBody>
          <a:bodyPr/>
          <a:lstStyle/>
          <a:p>
            <a:r>
              <a:rPr lang="en-US" dirty="0" smtClean="0"/>
              <a:t>Possible Timing Differences</a:t>
            </a:r>
          </a:p>
          <a:p>
            <a:r>
              <a:rPr lang="en-US" dirty="0" smtClean="0"/>
              <a:t>Confusion for your Staff</a:t>
            </a:r>
          </a:p>
          <a:p>
            <a:r>
              <a:rPr lang="en-US" dirty="0" smtClean="0"/>
              <a:t>Confusion for Examiners</a:t>
            </a:r>
          </a:p>
          <a:p>
            <a:r>
              <a:rPr lang="en-US" dirty="0" smtClean="0"/>
              <a:t>CFPB appears to be aware of the issue and has released some timing guidance</a:t>
            </a:r>
          </a:p>
          <a:p>
            <a:pPr lvl="1"/>
            <a:r>
              <a:rPr lang="en-US" dirty="0" smtClean="0"/>
              <a:t>TILA/ RESPA Integration disclosure timeline example</a:t>
            </a:r>
          </a:p>
        </p:txBody>
      </p:sp>
      <p:sp>
        <p:nvSpPr>
          <p:cNvPr id="4" name="Slide Number Placeholder 3"/>
          <p:cNvSpPr>
            <a:spLocks noGrp="1"/>
          </p:cNvSpPr>
          <p:nvPr>
            <p:ph type="sldNum" sz="quarter" idx="12"/>
          </p:nvPr>
        </p:nvSpPr>
        <p:spPr/>
        <p:txBody>
          <a:bodyPr/>
          <a:lstStyle/>
          <a:p>
            <a:fld id="{03CAAFFD-2E82-FB43-8620-92A58270F4E3}" type="slidenum">
              <a:rPr lang="en-US" smtClean="0"/>
              <a:t>31</a:t>
            </a:fld>
            <a:endParaRPr lang="en-US" dirty="0"/>
          </a:p>
        </p:txBody>
      </p:sp>
    </p:spTree>
    <p:extLst>
      <p:ext uri="{BB962C8B-B14F-4D97-AF65-F5344CB8AC3E}">
        <p14:creationId xmlns:p14="http://schemas.microsoft.com/office/powerpoint/2010/main" val="1614690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Handouts</a:t>
            </a:r>
            <a:endParaRPr lang="en-US" dirty="0"/>
          </a:p>
        </p:txBody>
      </p:sp>
      <p:pic>
        <p:nvPicPr>
          <p:cNvPr id="5" name="Content Placeholder 4"/>
          <p:cNvPicPr>
            <a:picLocks noGrp="1" noChangeAspect="1"/>
          </p:cNvPicPr>
          <p:nvPr>
            <p:ph idx="1"/>
          </p:nvPr>
        </p:nvPicPr>
        <p:blipFill>
          <a:blip r:embed="rId2"/>
          <a:srcRect t="3618" b="3618"/>
          <a:stretch>
            <a:fillRect/>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32</a:t>
            </a:fld>
            <a:endParaRPr lang="en-US" dirty="0"/>
          </a:p>
        </p:txBody>
      </p:sp>
    </p:spTree>
    <p:extLst>
      <p:ext uri="{BB962C8B-B14F-4D97-AF65-F5344CB8AC3E}">
        <p14:creationId xmlns:p14="http://schemas.microsoft.com/office/powerpoint/2010/main" val="445066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rugging-should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4308856"/>
            <a:ext cx="5090160" cy="2884424"/>
          </a:xfrm>
          <a:prstGeom prst="rect">
            <a:avLst/>
          </a:prstGeom>
        </p:spPr>
      </p:pic>
      <p:sp>
        <p:nvSpPr>
          <p:cNvPr id="2" name="Title 1"/>
          <p:cNvSpPr>
            <a:spLocks noGrp="1"/>
          </p:cNvSpPr>
          <p:nvPr>
            <p:ph type="title"/>
          </p:nvPr>
        </p:nvSpPr>
        <p:spPr>
          <a:xfrm>
            <a:off x="243840" y="214948"/>
            <a:ext cx="8686800" cy="966592"/>
          </a:xfrm>
        </p:spPr>
        <p:txBody>
          <a:bodyPr/>
          <a:lstStyle/>
          <a:p>
            <a:r>
              <a:rPr lang="en-US" dirty="0" smtClean="0"/>
              <a:t>What If the Consumer Withdraws?</a:t>
            </a:r>
            <a:endParaRPr lang="en-US" dirty="0"/>
          </a:p>
        </p:txBody>
      </p:sp>
      <p:sp>
        <p:nvSpPr>
          <p:cNvPr id="3" name="Content Placeholder 2"/>
          <p:cNvSpPr>
            <a:spLocks noGrp="1"/>
          </p:cNvSpPr>
          <p:nvPr>
            <p:ph idx="1"/>
          </p:nvPr>
        </p:nvSpPr>
        <p:spPr>
          <a:xfrm>
            <a:off x="457200" y="1576548"/>
            <a:ext cx="8229600" cy="4580412"/>
          </a:xfrm>
        </p:spPr>
        <p:txBody>
          <a:bodyPr>
            <a:noAutofit/>
          </a:bodyPr>
          <a:lstStyle/>
          <a:p>
            <a:pPr>
              <a:lnSpc>
                <a:spcPct val="110000"/>
              </a:lnSpc>
            </a:pPr>
            <a:r>
              <a:rPr lang="en-US" sz="2500" dirty="0" smtClean="0"/>
              <a:t>If the consumer withdraws within the three-day period, then the creditor </a:t>
            </a:r>
            <a:r>
              <a:rPr lang="en-US" sz="2500" b="1" dirty="0" smtClean="0"/>
              <a:t>does not </a:t>
            </a:r>
            <a:r>
              <a:rPr lang="en-US" sz="2500" dirty="0" smtClean="0"/>
              <a:t>have to provide the Loan Disclosure.</a:t>
            </a:r>
          </a:p>
          <a:p>
            <a:pPr>
              <a:lnSpc>
                <a:spcPct val="110000"/>
              </a:lnSpc>
            </a:pPr>
            <a:r>
              <a:rPr lang="en-US" sz="2500" dirty="0" smtClean="0"/>
              <a:t>Similarly, if the creditor cannot approve on the terms requested by the consumer, the creditor does not have to provide a Loan Disclosure.</a:t>
            </a:r>
          </a:p>
          <a:p>
            <a:pPr>
              <a:lnSpc>
                <a:spcPct val="110000"/>
              </a:lnSpc>
            </a:pPr>
            <a:r>
              <a:rPr lang="en-US" sz="2500" dirty="0" smtClean="0"/>
              <a:t>Similarly, if the consumer amends the application, then the creditor must provide the Loan </a:t>
            </a:r>
            <a:br>
              <a:rPr lang="en-US" sz="2500" dirty="0" smtClean="0"/>
            </a:br>
            <a:r>
              <a:rPr lang="en-US" sz="2500" dirty="0" smtClean="0"/>
              <a:t>Disclosure within the 3 days of receiving </a:t>
            </a:r>
            <a:br>
              <a:rPr lang="en-US" sz="2500" dirty="0" smtClean="0"/>
            </a:br>
            <a:r>
              <a:rPr lang="en-US" sz="2500" dirty="0" smtClean="0"/>
              <a:t>the amended application.</a:t>
            </a:r>
            <a:endParaRPr lang="en-US" sz="2500" dirty="0"/>
          </a:p>
        </p:txBody>
      </p:sp>
    </p:spTree>
    <p:extLst>
      <p:ext uri="{BB962C8B-B14F-4D97-AF65-F5344CB8AC3E}">
        <p14:creationId xmlns:p14="http://schemas.microsoft.com/office/powerpoint/2010/main" val="174076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Rounding Dollar Amounts</a:t>
            </a:r>
            <a:endParaRPr lang="en-US" dirty="0"/>
          </a:p>
        </p:txBody>
      </p:sp>
      <p:sp>
        <p:nvSpPr>
          <p:cNvPr id="3" name="Content Placeholder 2"/>
          <p:cNvSpPr>
            <a:spLocks noGrp="1"/>
          </p:cNvSpPr>
          <p:nvPr>
            <p:ph idx="1"/>
          </p:nvPr>
        </p:nvSpPr>
        <p:spPr/>
        <p:txBody>
          <a:bodyPr>
            <a:normAutofit lnSpcReduction="10000"/>
          </a:bodyPr>
          <a:lstStyle/>
          <a:p>
            <a:r>
              <a:rPr lang="en-US" dirty="0" smtClean="0"/>
              <a:t>Always To the Nearest Whole Dollar</a:t>
            </a:r>
          </a:p>
          <a:p>
            <a:r>
              <a:rPr lang="en-US" dirty="0" smtClean="0"/>
              <a:t>Percentage Amounts May Not be Rounded</a:t>
            </a:r>
          </a:p>
          <a:p>
            <a:r>
              <a:rPr lang="en-US" dirty="0" smtClean="0"/>
              <a:t>Dealing with Sums</a:t>
            </a:r>
          </a:p>
          <a:p>
            <a:pPr lvl="1"/>
            <a:r>
              <a:rPr lang="en-US" dirty="0" smtClean="0"/>
              <a:t>If the amounts are NOT required or permitted to be rounded, use the unrounded amounts and round the sum</a:t>
            </a:r>
          </a:p>
          <a:p>
            <a:pPr lvl="1"/>
            <a:r>
              <a:rPr lang="en-US" dirty="0" smtClean="0"/>
              <a:t>If the amounts used are rounded, use the rounded amounts and do not round the sum</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34</a:t>
            </a:fld>
            <a:endParaRPr lang="en-US" dirty="0"/>
          </a:p>
        </p:txBody>
      </p:sp>
    </p:spTree>
    <p:extLst>
      <p:ext uri="{BB962C8B-B14F-4D97-AF65-F5344CB8AC3E}">
        <p14:creationId xmlns:p14="http://schemas.microsoft.com/office/powerpoint/2010/main" val="904290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Estimates on the Estimate</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What if some information is unknown at the time the Loan Estimate is Made? </a:t>
            </a:r>
          </a:p>
          <a:p>
            <a:r>
              <a:rPr lang="en-US" dirty="0" smtClean="0"/>
              <a:t>If not reasonably available, the creditor may use estimates. But must label them as such.</a:t>
            </a:r>
          </a:p>
          <a:p>
            <a:r>
              <a:rPr lang="en-US" dirty="0" smtClean="0"/>
              <a:t>However, new disclosures may be required as a result. (Comment 17©(2)(i)-1)</a:t>
            </a:r>
            <a:endParaRPr lang="en-US" dirty="0"/>
          </a:p>
        </p:txBody>
      </p:sp>
      <p:pic>
        <p:nvPicPr>
          <p:cNvPr id="8" name="Content Placeholder 7" descr="j0315598.jpg"/>
          <p:cNvPicPr>
            <a:picLocks noGrp="1" noChangeAspect="1"/>
          </p:cNvPicPr>
          <p:nvPr>
            <p:ph sz="half" idx="2"/>
          </p:nvPr>
        </p:nvPicPr>
        <p:blipFill>
          <a:blip r:embed="rId2">
            <a:extLst>
              <a:ext uri="{28A0092B-C50C-407E-A947-70E740481C1C}">
                <a14:useLocalDpi xmlns:a14="http://schemas.microsoft.com/office/drawing/2010/main" val="0"/>
              </a:ext>
            </a:extLst>
          </a:blip>
          <a:srcRect t="-28552" b="-28552"/>
          <a:stretch>
            <a:fillRect/>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35</a:t>
            </a:fld>
            <a:endParaRPr lang="en-US" dirty="0"/>
          </a:p>
        </p:txBody>
      </p:sp>
    </p:spTree>
    <p:extLst>
      <p:ext uri="{BB962C8B-B14F-4D97-AF65-F5344CB8AC3E}">
        <p14:creationId xmlns:p14="http://schemas.microsoft.com/office/powerpoint/2010/main" val="250513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Loan Estimate</a:t>
            </a:r>
            <a:endParaRPr lang="en-US" dirty="0"/>
          </a:p>
        </p:txBody>
      </p:sp>
      <p:sp>
        <p:nvSpPr>
          <p:cNvPr id="3" name="Content Placeholder 2"/>
          <p:cNvSpPr>
            <a:spLocks noGrp="1"/>
          </p:cNvSpPr>
          <p:nvPr>
            <p:ph idx="1"/>
          </p:nvPr>
        </p:nvSpPr>
        <p:spPr/>
        <p:txBody>
          <a:bodyPr/>
          <a:lstStyle/>
          <a:p>
            <a:r>
              <a:rPr lang="en-US" sz="3100" dirty="0" smtClean="0"/>
              <a:t>Page 1: General Information</a:t>
            </a:r>
          </a:p>
          <a:p>
            <a:pPr lvl="1"/>
            <a:r>
              <a:rPr lang="en-US" sz="2600" dirty="0" smtClean="0"/>
              <a:t>Application info: property, loan, and rate lock status</a:t>
            </a:r>
          </a:p>
          <a:p>
            <a:pPr lvl="1"/>
            <a:r>
              <a:rPr lang="en-US" sz="2600" dirty="0" smtClean="0"/>
              <a:t>Loan terms</a:t>
            </a:r>
          </a:p>
          <a:p>
            <a:pPr lvl="1"/>
            <a:r>
              <a:rPr lang="en-US" sz="2600" dirty="0" smtClean="0"/>
              <a:t>Projected payments during the term of the loan</a:t>
            </a:r>
          </a:p>
          <a:p>
            <a:pPr lvl="1"/>
            <a:r>
              <a:rPr lang="en-US" sz="2600" dirty="0" smtClean="0"/>
              <a:t>Costs at closing including the total estimated closing costs and the estimated cash to close</a:t>
            </a:r>
            <a:endParaRPr lang="en-US" sz="2600" dirty="0"/>
          </a:p>
        </p:txBody>
      </p:sp>
    </p:spTree>
    <p:extLst>
      <p:ext uri="{BB962C8B-B14F-4D97-AF65-F5344CB8AC3E}">
        <p14:creationId xmlns:p14="http://schemas.microsoft.com/office/powerpoint/2010/main" val="352574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Completing the Loan Estimate</a:t>
            </a:r>
            <a:endParaRPr lang="en-US" dirty="0"/>
          </a:p>
        </p:txBody>
      </p:sp>
      <p:sp>
        <p:nvSpPr>
          <p:cNvPr id="7" name="Text Placeholder 6"/>
          <p:cNvSpPr>
            <a:spLocks noGrp="1"/>
          </p:cNvSpPr>
          <p:nvPr>
            <p:ph idx="1"/>
          </p:nvPr>
        </p:nvSpPr>
        <p:spPr/>
        <p:txBody>
          <a:bodyPr/>
          <a:lstStyle/>
          <a:p>
            <a:pPr algn="ctr"/>
            <a:r>
              <a:rPr lang="en-US" b="1" dirty="0" smtClean="0"/>
              <a:t>GENERAL INFORMATION</a:t>
            </a:r>
            <a:endParaRPr lang="en-US" b="1" dirty="0"/>
          </a:p>
        </p:txBody>
      </p:sp>
      <p:pic>
        <p:nvPicPr>
          <p:cNvPr id="8" name="Picture Placeholder 7"/>
          <p:cNvPicPr>
            <a:picLocks noGrp="1" noChangeAspect="1"/>
          </p:cNvPicPr>
          <p:nvPr>
            <p:ph type="pic" idx="4294967295"/>
          </p:nvPr>
        </p:nvPicPr>
        <p:blipFill>
          <a:blip r:embed="rId3"/>
          <a:srcRect t="-86838" b="-86838"/>
          <a:stretch>
            <a:fillRect/>
          </a:stretch>
        </p:blipFill>
        <p:spPr>
          <a:xfrm>
            <a:off x="594258" y="-76198"/>
            <a:ext cx="8232817" cy="5610367"/>
          </a:xfrm>
        </p:spPr>
      </p:pic>
      <p:sp>
        <p:nvSpPr>
          <p:cNvPr id="4" name="TextBox 3"/>
          <p:cNvSpPr txBox="1"/>
          <p:nvPr/>
        </p:nvSpPr>
        <p:spPr>
          <a:xfrm>
            <a:off x="3821895" y="5301151"/>
            <a:ext cx="4439457" cy="369332"/>
          </a:xfrm>
          <a:prstGeom prst="rect">
            <a:avLst/>
          </a:prstGeom>
          <a:noFill/>
        </p:spPr>
        <p:txBody>
          <a:bodyPr wrap="square" rtlCol="0">
            <a:spAutoFit/>
          </a:bodyPr>
          <a:lstStyle/>
          <a:p>
            <a:r>
              <a:rPr lang="en-US" dirty="0" smtClean="0"/>
              <a:t>Warning: Product could cause issues!</a:t>
            </a:r>
            <a:endParaRPr lang="en-US" dirty="0"/>
          </a:p>
        </p:txBody>
      </p:sp>
    </p:spTree>
    <p:extLst>
      <p:ext uri="{BB962C8B-B14F-4D97-AF65-F5344CB8AC3E}">
        <p14:creationId xmlns:p14="http://schemas.microsoft.com/office/powerpoint/2010/main" val="3548785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Product Detail</a:t>
            </a:r>
            <a:endParaRPr lang="en-US" dirty="0"/>
          </a:p>
        </p:txBody>
      </p:sp>
      <p:sp>
        <p:nvSpPr>
          <p:cNvPr id="14" name="Content Placeholder 13"/>
          <p:cNvSpPr>
            <a:spLocks noGrp="1"/>
          </p:cNvSpPr>
          <p:nvPr>
            <p:ph sz="half" idx="1"/>
          </p:nvPr>
        </p:nvSpPr>
        <p:spPr/>
        <p:txBody>
          <a:bodyPr>
            <a:normAutofit lnSpcReduction="10000"/>
          </a:bodyPr>
          <a:lstStyle/>
          <a:p>
            <a:r>
              <a:rPr lang="en-US" sz="1600" b="1" dirty="0" smtClean="0"/>
              <a:t>PRODUCT:</a:t>
            </a:r>
          </a:p>
          <a:p>
            <a:pPr lvl="1"/>
            <a:r>
              <a:rPr lang="en-US" sz="1600" dirty="0" smtClean="0"/>
              <a:t>Features </a:t>
            </a:r>
            <a:r>
              <a:rPr lang="en-US" sz="1600" dirty="0"/>
              <a:t>that change the periodic </a:t>
            </a:r>
            <a:r>
              <a:rPr lang="en-US" sz="1600" dirty="0" smtClean="0"/>
              <a:t>payment &amp; its Duration</a:t>
            </a:r>
            <a:endParaRPr lang="en-US" sz="1600" dirty="0"/>
          </a:p>
          <a:p>
            <a:pPr lvl="2"/>
            <a:r>
              <a:rPr lang="en-US" sz="1600" dirty="0"/>
              <a:t>Negative Amortization</a:t>
            </a:r>
          </a:p>
          <a:p>
            <a:pPr lvl="2"/>
            <a:r>
              <a:rPr lang="en-US" sz="1600" dirty="0"/>
              <a:t>Interest Only	</a:t>
            </a:r>
          </a:p>
          <a:p>
            <a:pPr lvl="2"/>
            <a:r>
              <a:rPr lang="en-US" sz="1600" dirty="0"/>
              <a:t>Step Payment</a:t>
            </a:r>
          </a:p>
          <a:p>
            <a:pPr lvl="2"/>
            <a:r>
              <a:rPr lang="en-US" sz="1600" dirty="0"/>
              <a:t>Balloon Payment</a:t>
            </a:r>
          </a:p>
          <a:p>
            <a:pPr lvl="2"/>
            <a:r>
              <a:rPr lang="en-US" sz="1600" i="1" dirty="0"/>
              <a:t>Seasonal </a:t>
            </a:r>
            <a:r>
              <a:rPr lang="en-US" sz="1600" i="1" dirty="0" smtClean="0"/>
              <a:t>Payment </a:t>
            </a:r>
          </a:p>
          <a:p>
            <a:pPr lvl="1"/>
            <a:r>
              <a:rPr lang="en-US" sz="1600" dirty="0" smtClean="0"/>
              <a:t>Information on the Product Rate</a:t>
            </a:r>
          </a:p>
          <a:p>
            <a:pPr lvl="2"/>
            <a:r>
              <a:rPr lang="en-US" sz="1600" i="1" dirty="0" smtClean="0"/>
              <a:t>Adjustable Rate</a:t>
            </a:r>
          </a:p>
          <a:p>
            <a:pPr lvl="2"/>
            <a:r>
              <a:rPr lang="en-US" sz="1600" i="1" dirty="0" smtClean="0"/>
              <a:t>Step Rate</a:t>
            </a:r>
          </a:p>
          <a:p>
            <a:pPr lvl="2"/>
            <a:r>
              <a:rPr lang="en-US" sz="1600" i="1" dirty="0" smtClean="0"/>
              <a:t>Fixed Rate</a:t>
            </a:r>
          </a:p>
        </p:txBody>
      </p:sp>
      <p:sp>
        <p:nvSpPr>
          <p:cNvPr id="15" name="Content Placeholder 14"/>
          <p:cNvSpPr>
            <a:spLocks noGrp="1"/>
          </p:cNvSpPr>
          <p:nvPr>
            <p:ph sz="half" idx="2"/>
          </p:nvPr>
        </p:nvSpPr>
        <p:spPr/>
        <p:txBody>
          <a:bodyPr>
            <a:normAutofit lnSpcReduction="10000"/>
          </a:bodyPr>
          <a:lstStyle/>
          <a:p>
            <a:r>
              <a:rPr lang="en-US" sz="1600" dirty="0" smtClean="0"/>
              <a:t>Adjustable </a:t>
            </a:r>
            <a:r>
              <a:rPr lang="en-US" sz="1600" dirty="0"/>
              <a:t>Rate (if rate may increase after </a:t>
            </a:r>
            <a:r>
              <a:rPr lang="en-US" sz="1600" dirty="0" smtClean="0"/>
              <a:t>consummation, </a:t>
            </a:r>
            <a:r>
              <a:rPr lang="en-US" sz="1600" dirty="0"/>
              <a:t>but the rates or periods they apply ARE NOT know)</a:t>
            </a:r>
          </a:p>
          <a:p>
            <a:pPr lvl="1"/>
            <a:r>
              <a:rPr lang="en-US" sz="1200" dirty="0"/>
              <a:t>Example 5/3 Adjustable Rate</a:t>
            </a:r>
          </a:p>
          <a:p>
            <a:pPr lvl="1"/>
            <a:r>
              <a:rPr lang="en-US" sz="1200" dirty="0"/>
              <a:t>No intro period  0/1 Adjustable Rate</a:t>
            </a:r>
          </a:p>
          <a:p>
            <a:r>
              <a:rPr lang="en-US" sz="1600" dirty="0"/>
              <a:t>Step Rate (if rate may increase after </a:t>
            </a:r>
            <a:r>
              <a:rPr lang="en-US" sz="1600" dirty="0" smtClean="0"/>
              <a:t>consummation, </a:t>
            </a:r>
            <a:r>
              <a:rPr lang="en-US" sz="1600" dirty="0"/>
              <a:t>but the rates or periods they apply ARE know)</a:t>
            </a:r>
          </a:p>
          <a:p>
            <a:pPr lvl="1"/>
            <a:r>
              <a:rPr lang="en-US" sz="1200" dirty="0"/>
              <a:t>Example: 10/1 Step Rate</a:t>
            </a:r>
          </a:p>
          <a:p>
            <a:pPr lvl="1"/>
            <a:r>
              <a:rPr lang="en-US" sz="1200" dirty="0"/>
              <a:t>No intro rate 0/1 Step </a:t>
            </a:r>
            <a:r>
              <a:rPr lang="en-US" sz="1200" dirty="0" smtClean="0"/>
              <a:t>Rate</a:t>
            </a:r>
            <a:endParaRPr lang="en-US" sz="1200" dirty="0"/>
          </a:p>
          <a:p>
            <a:r>
              <a:rPr lang="en-US" sz="1600" dirty="0"/>
              <a:t>Fixed Rate (not the other two)</a:t>
            </a:r>
          </a:p>
          <a:p>
            <a:r>
              <a:rPr lang="en-US" sz="1600" dirty="0" smtClean="0"/>
              <a:t>For time periods 24 months or more disclose the applicable fraction of a year by use of decimals to two places. (2.58/1 Adjustable Rate)</a:t>
            </a:r>
          </a:p>
          <a:p>
            <a:r>
              <a:rPr lang="en-US" sz="1600" dirty="0" smtClean="0"/>
              <a:t>For time periods 24 months or less, disclose the number of months with the abbreviation “mo.” (18 mo./18 mo. Adjustable Rate)</a:t>
            </a:r>
            <a:endParaRPr lang="en-US" sz="1600" dirty="0"/>
          </a:p>
          <a:p>
            <a:endParaRPr lang="en-US" sz="1600" dirty="0" smtClean="0"/>
          </a:p>
          <a:p>
            <a:pPr marL="457200" lvl="1" indent="0">
              <a:buNone/>
            </a:pPr>
            <a:endParaRPr lang="en-US" sz="1200" dirty="0"/>
          </a:p>
          <a:p>
            <a:pPr lvl="1"/>
            <a:endParaRPr lang="en-US" sz="1200" dirty="0" smtClean="0"/>
          </a:p>
          <a:p>
            <a:pPr lvl="1"/>
            <a:endParaRPr lang="en-US" sz="1200" dirty="0"/>
          </a:p>
        </p:txBody>
      </p:sp>
      <p:sp>
        <p:nvSpPr>
          <p:cNvPr id="4" name="Slide Number Placeholder 3"/>
          <p:cNvSpPr>
            <a:spLocks noGrp="1"/>
          </p:cNvSpPr>
          <p:nvPr>
            <p:ph type="sldNum" sz="quarter" idx="12"/>
          </p:nvPr>
        </p:nvSpPr>
        <p:spPr/>
        <p:txBody>
          <a:bodyPr/>
          <a:lstStyle/>
          <a:p>
            <a:fld id="{03CAAFFD-2E82-FB43-8620-92A58270F4E3}" type="slidenum">
              <a:rPr lang="en-US" smtClean="0"/>
              <a:t>38</a:t>
            </a:fld>
            <a:endParaRPr lang="en-US" dirty="0"/>
          </a:p>
        </p:txBody>
      </p:sp>
    </p:spTree>
    <p:extLst>
      <p:ext uri="{BB962C8B-B14F-4D97-AF65-F5344CB8AC3E}">
        <p14:creationId xmlns:p14="http://schemas.microsoft.com/office/powerpoint/2010/main" val="940016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Assistance</a:t>
            </a:r>
            <a:endParaRPr lang="en-US" dirty="0"/>
          </a:p>
        </p:txBody>
      </p:sp>
      <p:sp>
        <p:nvSpPr>
          <p:cNvPr id="3" name="Content Placeholder 2"/>
          <p:cNvSpPr>
            <a:spLocks noGrp="1"/>
          </p:cNvSpPr>
          <p:nvPr>
            <p:ph sz="half" idx="1"/>
          </p:nvPr>
        </p:nvSpPr>
        <p:spPr/>
        <p:txBody>
          <a:bodyPr/>
          <a:lstStyle/>
          <a:p>
            <a:r>
              <a:rPr lang="en-US" dirty="0" smtClean="0"/>
              <a:t>More Product guidance</a:t>
            </a:r>
          </a:p>
          <a:p>
            <a:pPr lvl="1"/>
            <a:r>
              <a:rPr lang="en-US" dirty="0" smtClean="0"/>
              <a:t>Comments 37(a)(10)-1,2,and 3 in the official interpretations to Regulation Z.</a:t>
            </a:r>
            <a:endParaRPr lang="en-US" dirty="0"/>
          </a:p>
        </p:txBody>
      </p:sp>
      <p:pic>
        <p:nvPicPr>
          <p:cNvPr id="6" name="Content Placeholder 5"/>
          <p:cNvPicPr>
            <a:picLocks noGrp="1" noChangeAspect="1"/>
          </p:cNvPicPr>
          <p:nvPr>
            <p:ph sz="half" idx="2"/>
          </p:nvPr>
        </p:nvPicPr>
        <p:blipFill>
          <a:blip r:embed="rId2"/>
          <a:srcRect t="-10272" b="-10272"/>
          <a:stretch>
            <a:fillRect/>
          </a:stretch>
        </p:blipFill>
        <p:spPr/>
      </p:pic>
      <p:sp>
        <p:nvSpPr>
          <p:cNvPr id="5" name="Slide Number Placeholder 4"/>
          <p:cNvSpPr>
            <a:spLocks noGrp="1"/>
          </p:cNvSpPr>
          <p:nvPr>
            <p:ph type="sldNum" sz="quarter" idx="12"/>
          </p:nvPr>
        </p:nvSpPr>
        <p:spPr/>
        <p:txBody>
          <a:bodyPr/>
          <a:lstStyle/>
          <a:p>
            <a:fld id="{03CAAFFD-2E82-FB43-8620-92A58270F4E3}" type="slidenum">
              <a:rPr lang="en-US" smtClean="0"/>
              <a:t>39</a:t>
            </a:fld>
            <a:endParaRPr lang="en-US" dirty="0"/>
          </a:p>
        </p:txBody>
      </p:sp>
    </p:spTree>
    <p:extLst>
      <p:ext uri="{BB962C8B-B14F-4D97-AF65-F5344CB8AC3E}">
        <p14:creationId xmlns:p14="http://schemas.microsoft.com/office/powerpoint/2010/main" val="1644320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this is Going to Work</a:t>
            </a:r>
            <a:endParaRPr lang="en-US" dirty="0"/>
          </a:p>
        </p:txBody>
      </p:sp>
      <p:sp>
        <p:nvSpPr>
          <p:cNvPr id="3" name="Content Placeholder 2"/>
          <p:cNvSpPr>
            <a:spLocks noGrp="1"/>
          </p:cNvSpPr>
          <p:nvPr>
            <p:ph idx="1"/>
          </p:nvPr>
        </p:nvSpPr>
        <p:spPr/>
        <p:txBody>
          <a:bodyPr/>
          <a:lstStyle/>
          <a:p>
            <a:r>
              <a:rPr lang="en-US" dirty="0" smtClean="0"/>
              <a:t>Go Over Handouts First</a:t>
            </a:r>
          </a:p>
          <a:p>
            <a:r>
              <a:rPr lang="en-US" dirty="0" smtClean="0"/>
              <a:t>You Will Follow Along With Me Using the One of the Handouts</a:t>
            </a:r>
          </a:p>
          <a:p>
            <a:r>
              <a:rPr lang="en-US" dirty="0" smtClean="0"/>
              <a:t>Write Your Notes</a:t>
            </a:r>
          </a:p>
          <a:p>
            <a:r>
              <a:rPr lang="en-US" dirty="0" smtClean="0"/>
              <a:t>We will Stop After Every Page to Discuss Issues rather than at the End</a:t>
            </a:r>
          </a:p>
          <a:p>
            <a:r>
              <a:rPr lang="en-US" dirty="0" smtClean="0"/>
              <a:t>Much More Interactive Group Study than a Lecture</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4</a:t>
            </a:fld>
            <a:endParaRPr lang="en-US" dirty="0"/>
          </a:p>
        </p:txBody>
      </p:sp>
    </p:spTree>
    <p:extLst>
      <p:ext uri="{BB962C8B-B14F-4D97-AF65-F5344CB8AC3E}">
        <p14:creationId xmlns:p14="http://schemas.microsoft.com/office/powerpoint/2010/main" val="2867128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9" t="8091" b="4739"/>
          <a:stretch/>
        </p:blipFill>
        <p:spPr bwMode="auto">
          <a:xfrm>
            <a:off x="582607" y="1656131"/>
            <a:ext cx="7867658" cy="456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15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1</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9" t="8443" b="57189"/>
          <a:stretch/>
        </p:blipFill>
        <p:spPr bwMode="auto">
          <a:xfrm>
            <a:off x="691625" y="3038315"/>
            <a:ext cx="7646576" cy="174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3155" y="1899785"/>
            <a:ext cx="7935046" cy="584776"/>
          </a:xfrm>
          <a:prstGeom prst="rect">
            <a:avLst/>
          </a:prstGeom>
          <a:noFill/>
        </p:spPr>
        <p:txBody>
          <a:bodyPr wrap="square" rtlCol="0">
            <a:spAutoFit/>
          </a:bodyPr>
          <a:lstStyle/>
          <a:p>
            <a:r>
              <a:rPr lang="en-US" sz="3200" dirty="0" smtClean="0"/>
              <a:t>Loan Estimate General Information</a:t>
            </a:r>
            <a:endParaRPr lang="en-US" sz="3200" dirty="0"/>
          </a:p>
        </p:txBody>
      </p:sp>
    </p:spTree>
    <p:extLst>
      <p:ext uri="{BB962C8B-B14F-4D97-AF65-F5344CB8AC3E}">
        <p14:creationId xmlns:p14="http://schemas.microsoft.com/office/powerpoint/2010/main" val="262331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2</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42</a:t>
            </a:fld>
            <a:endParaRPr lang="en-US" dirty="0"/>
          </a:p>
        </p:txBody>
      </p:sp>
      <p:pic>
        <p:nvPicPr>
          <p:cNvPr id="7" name="Content Placeholder 6" descr="Screen Shot 2015-04-30 at 11.16.54 AM.png"/>
          <p:cNvPicPr>
            <a:picLocks noGrp="1" noChangeAspect="1"/>
          </p:cNvPicPr>
          <p:nvPr>
            <p:ph idx="1"/>
          </p:nvPr>
        </p:nvPicPr>
        <p:blipFill>
          <a:blip r:embed="rId3">
            <a:extLst>
              <a:ext uri="{28A0092B-C50C-407E-A947-70E740481C1C}">
                <a14:useLocalDpi xmlns:a14="http://schemas.microsoft.com/office/drawing/2010/main" val="0"/>
              </a:ext>
            </a:extLst>
          </a:blip>
          <a:srcRect t="-20164" b="-20164"/>
          <a:stretch>
            <a:fillRect/>
          </a:stretch>
        </p:blipFill>
        <p:spPr>
          <a:xfrm>
            <a:off x="613883" y="1052887"/>
            <a:ext cx="7735824" cy="4254405"/>
          </a:xfrm>
        </p:spPr>
      </p:pic>
      <p:sp>
        <p:nvSpPr>
          <p:cNvPr id="8" name="TextBox 7"/>
          <p:cNvSpPr txBox="1"/>
          <p:nvPr/>
        </p:nvSpPr>
        <p:spPr>
          <a:xfrm>
            <a:off x="519455" y="5307292"/>
            <a:ext cx="8229600" cy="1774844"/>
          </a:xfrm>
          <a:prstGeom prst="rect">
            <a:avLst/>
          </a:prstGeom>
          <a:noFill/>
        </p:spPr>
        <p:txBody>
          <a:bodyPr wrap="square" numCol="2" rtlCol="0">
            <a:spAutoFit/>
          </a:bodyPr>
          <a:lstStyle/>
          <a:p>
            <a:pPr marL="285750" indent="-285750">
              <a:buFont typeface="Arial"/>
              <a:buChar char="•"/>
            </a:pPr>
            <a:r>
              <a:rPr lang="en-US" sz="2000" b="1" baseline="30000" dirty="0" smtClean="0"/>
              <a:t>Loan </a:t>
            </a:r>
            <a:r>
              <a:rPr lang="en-US" sz="2000" b="1" baseline="30000" dirty="0"/>
              <a:t>Amount </a:t>
            </a:r>
            <a:r>
              <a:rPr lang="en-US" sz="2000" baseline="30000" dirty="0"/>
              <a:t>(if the amount is in whole dollars, do not disclose cents)</a:t>
            </a:r>
          </a:p>
          <a:p>
            <a:pPr marL="285750" indent="-285750">
              <a:buFont typeface="Arial"/>
              <a:buChar char="•"/>
            </a:pPr>
            <a:r>
              <a:rPr lang="en-US" sz="2000" baseline="30000" dirty="0" smtClean="0"/>
              <a:t>(§ </a:t>
            </a:r>
            <a:r>
              <a:rPr lang="en-US" sz="2000" baseline="30000" dirty="0"/>
              <a:t>1026.37(o)(4)),</a:t>
            </a:r>
          </a:p>
          <a:p>
            <a:pPr marL="285750" indent="-285750">
              <a:buFont typeface="Arial"/>
              <a:buChar char="•"/>
            </a:pPr>
            <a:r>
              <a:rPr lang="en-US" sz="2000" baseline="30000" dirty="0" smtClean="0"/>
              <a:t>Initial </a:t>
            </a:r>
            <a:r>
              <a:rPr lang="en-US" sz="2000" b="1" baseline="30000" dirty="0"/>
              <a:t>Interest Rate</a:t>
            </a:r>
            <a:r>
              <a:rPr lang="en-US" sz="2000" baseline="30000" dirty="0"/>
              <a:t>,</a:t>
            </a:r>
          </a:p>
          <a:p>
            <a:pPr marL="285750" indent="-285750">
              <a:buFont typeface="Arial"/>
              <a:buChar char="•"/>
            </a:pPr>
            <a:r>
              <a:rPr lang="en-US" sz="2000" baseline="30000" dirty="0" smtClean="0"/>
              <a:t>Initial </a:t>
            </a:r>
            <a:r>
              <a:rPr lang="en-US" sz="2000" b="1" baseline="30000" dirty="0"/>
              <a:t>Monthly Principal &amp; Interest </a:t>
            </a:r>
            <a:r>
              <a:rPr lang="en-US" sz="2000" baseline="30000" dirty="0"/>
              <a:t>amount</a:t>
            </a:r>
            <a:r>
              <a:rPr lang="en-US" sz="2000" baseline="30000" dirty="0" smtClean="0"/>
              <a:t>,</a:t>
            </a:r>
          </a:p>
          <a:p>
            <a:pPr marL="285750" indent="-285750">
              <a:buFont typeface="Arial"/>
              <a:buChar char="•"/>
            </a:pPr>
            <a:endParaRPr lang="en-US" sz="2000" baseline="30000" dirty="0" smtClean="0"/>
          </a:p>
          <a:p>
            <a:pPr marL="285750" indent="-285750">
              <a:buFont typeface="Arial"/>
              <a:buChar char="•"/>
            </a:pPr>
            <a:endParaRPr lang="en-US" sz="2000" baseline="30000" dirty="0"/>
          </a:p>
          <a:p>
            <a:pPr marL="285750" indent="-285750">
              <a:buFont typeface="Arial"/>
              <a:buChar char="•"/>
            </a:pPr>
            <a:endParaRPr lang="en-US" sz="2000" baseline="30000" dirty="0"/>
          </a:p>
          <a:p>
            <a:pPr marL="285750" indent="-285750">
              <a:buFont typeface="Arial"/>
              <a:buChar char="•"/>
            </a:pPr>
            <a:r>
              <a:rPr lang="en-US" sz="2000" baseline="30000" dirty="0" smtClean="0"/>
              <a:t>Any </a:t>
            </a:r>
            <a:r>
              <a:rPr lang="en-US" sz="2000" baseline="30000" dirty="0"/>
              <a:t>adjustments to these amounts after consummation,</a:t>
            </a:r>
          </a:p>
          <a:p>
            <a:pPr marL="285750" indent="-285750">
              <a:buFont typeface="Arial"/>
              <a:buChar char="•"/>
            </a:pPr>
            <a:r>
              <a:rPr lang="en-US" sz="2000" baseline="30000" dirty="0" smtClean="0"/>
              <a:t>Whether </a:t>
            </a:r>
            <a:r>
              <a:rPr lang="en-US" sz="2000" baseline="30000" dirty="0"/>
              <a:t>the loan includes a </a:t>
            </a:r>
            <a:r>
              <a:rPr lang="en-US" sz="2000" b="1" baseline="30000" dirty="0"/>
              <a:t>Prepayment Penalty</a:t>
            </a:r>
            <a:r>
              <a:rPr lang="en-US" sz="2000" baseline="30000" dirty="0" smtClean="0"/>
              <a:t>,</a:t>
            </a:r>
            <a:r>
              <a:rPr lang="en-US" sz="2000" dirty="0" smtClean="0"/>
              <a:t> </a:t>
            </a:r>
            <a:endParaRPr lang="en-US" sz="2000" baseline="30000" dirty="0" smtClean="0"/>
          </a:p>
          <a:p>
            <a:pPr marL="285750" indent="-285750">
              <a:buFont typeface="Arial"/>
              <a:buChar char="•"/>
            </a:pPr>
            <a:r>
              <a:rPr lang="en-US" sz="2000" baseline="30000" dirty="0" smtClean="0"/>
              <a:t>Whether </a:t>
            </a:r>
            <a:r>
              <a:rPr lang="en-US" sz="2000" baseline="30000" dirty="0"/>
              <a:t>the loan includes a </a:t>
            </a:r>
            <a:r>
              <a:rPr lang="en-US" sz="2000" b="1" baseline="30000" dirty="0"/>
              <a:t>Balloon Payment</a:t>
            </a:r>
            <a:r>
              <a:rPr lang="en-US" sz="2000" baseline="30000" dirty="0"/>
              <a:t>. (§ 1026.37(b))</a:t>
            </a:r>
            <a:endParaRPr lang="en-US" sz="2000" dirty="0"/>
          </a:p>
        </p:txBody>
      </p:sp>
      <p:sp>
        <p:nvSpPr>
          <p:cNvPr id="9" name="TextBox 8"/>
          <p:cNvSpPr txBox="1"/>
          <p:nvPr/>
        </p:nvSpPr>
        <p:spPr>
          <a:xfrm>
            <a:off x="613883" y="4885145"/>
            <a:ext cx="5864611" cy="913070"/>
          </a:xfrm>
          <a:prstGeom prst="rect">
            <a:avLst/>
          </a:prstGeom>
          <a:noFill/>
        </p:spPr>
        <p:txBody>
          <a:bodyPr wrap="square" rtlCol="0">
            <a:spAutoFit/>
          </a:bodyPr>
          <a:lstStyle/>
          <a:p>
            <a:r>
              <a:rPr lang="en-US" sz="3200" baseline="30000" dirty="0"/>
              <a:t>Disclose in the </a:t>
            </a:r>
            <a:r>
              <a:rPr lang="en-US" sz="3200" b="1" baseline="30000" dirty="0"/>
              <a:t>Loan Terms </a:t>
            </a:r>
            <a:r>
              <a:rPr lang="en-US" sz="3200" baseline="30000" dirty="0"/>
              <a:t>table:</a:t>
            </a:r>
          </a:p>
          <a:p>
            <a:endParaRPr lang="en-US" sz="3200" dirty="0"/>
          </a:p>
        </p:txBody>
      </p:sp>
      <p:sp>
        <p:nvSpPr>
          <p:cNvPr id="10" name="TextBox 9"/>
          <p:cNvSpPr txBox="1"/>
          <p:nvPr/>
        </p:nvSpPr>
        <p:spPr>
          <a:xfrm>
            <a:off x="419846" y="1315009"/>
            <a:ext cx="7935046" cy="584776"/>
          </a:xfrm>
          <a:prstGeom prst="rect">
            <a:avLst/>
          </a:prstGeom>
          <a:noFill/>
        </p:spPr>
        <p:txBody>
          <a:bodyPr wrap="square" rtlCol="0">
            <a:spAutoFit/>
          </a:bodyPr>
          <a:lstStyle/>
          <a:p>
            <a:r>
              <a:rPr lang="en-US" sz="3200" dirty="0" smtClean="0"/>
              <a:t>Loan Terms</a:t>
            </a:r>
            <a:endParaRPr lang="en-US" sz="3200" dirty="0"/>
          </a:p>
        </p:txBody>
      </p:sp>
    </p:spTree>
    <p:extLst>
      <p:ext uri="{BB962C8B-B14F-4D97-AF65-F5344CB8AC3E}">
        <p14:creationId xmlns:p14="http://schemas.microsoft.com/office/powerpoint/2010/main" val="1380878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2 Cont’d.</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43</a:t>
            </a:fld>
            <a:endParaRPr lang="en-US" dirty="0"/>
          </a:p>
        </p:txBody>
      </p:sp>
      <p:pic>
        <p:nvPicPr>
          <p:cNvPr id="7" name="Content Placeholder 6" descr="Screen Shot 2015-04-30 at 11.16.54 AM.png"/>
          <p:cNvPicPr>
            <a:picLocks noGrp="1" noChangeAspect="1"/>
          </p:cNvPicPr>
          <p:nvPr>
            <p:ph idx="1"/>
          </p:nvPr>
        </p:nvPicPr>
        <p:blipFill>
          <a:blip r:embed="rId3">
            <a:extLst>
              <a:ext uri="{28A0092B-C50C-407E-A947-70E740481C1C}">
                <a14:useLocalDpi xmlns:a14="http://schemas.microsoft.com/office/drawing/2010/main" val="0"/>
              </a:ext>
            </a:extLst>
          </a:blip>
          <a:srcRect t="-20164" b="-20164"/>
          <a:stretch>
            <a:fillRect/>
          </a:stretch>
        </p:blipFill>
        <p:spPr>
          <a:xfrm>
            <a:off x="457200" y="1394636"/>
            <a:ext cx="8229600" cy="4283254"/>
          </a:xfrm>
        </p:spPr>
      </p:pic>
      <p:sp>
        <p:nvSpPr>
          <p:cNvPr id="10" name="TextBox 9"/>
          <p:cNvSpPr txBox="1"/>
          <p:nvPr/>
        </p:nvSpPr>
        <p:spPr>
          <a:xfrm>
            <a:off x="419846" y="1551597"/>
            <a:ext cx="7935046" cy="584776"/>
          </a:xfrm>
          <a:prstGeom prst="rect">
            <a:avLst/>
          </a:prstGeom>
          <a:noFill/>
        </p:spPr>
        <p:txBody>
          <a:bodyPr wrap="square" rtlCol="0">
            <a:spAutoFit/>
          </a:bodyPr>
          <a:lstStyle/>
          <a:p>
            <a:r>
              <a:rPr lang="en-US" sz="3200" dirty="0" smtClean="0"/>
              <a:t>Loan Terms</a:t>
            </a:r>
            <a:endParaRPr lang="en-US" sz="3200" dirty="0"/>
          </a:p>
        </p:txBody>
      </p:sp>
    </p:spTree>
    <p:extLst>
      <p:ext uri="{BB962C8B-B14F-4D97-AF65-F5344CB8AC3E}">
        <p14:creationId xmlns:p14="http://schemas.microsoft.com/office/powerpoint/2010/main" val="2675530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3</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38" b="54613"/>
          <a:stretch/>
        </p:blipFill>
        <p:spPr bwMode="auto">
          <a:xfrm>
            <a:off x="560313" y="1890461"/>
            <a:ext cx="8009028" cy="216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4094136"/>
            <a:ext cx="8229600" cy="2246769"/>
          </a:xfrm>
          <a:prstGeom prst="rect">
            <a:avLst/>
          </a:prstGeom>
          <a:noFill/>
        </p:spPr>
        <p:txBody>
          <a:bodyPr wrap="square" rtlCol="0">
            <a:spAutoFit/>
          </a:bodyPr>
          <a:lstStyle/>
          <a:p>
            <a:r>
              <a:rPr lang="en-US" sz="1400" dirty="0"/>
              <a:t>The </a:t>
            </a:r>
            <a:r>
              <a:rPr lang="en-US" sz="1400" b="1" dirty="0"/>
              <a:t>Projected Payments </a:t>
            </a:r>
            <a:r>
              <a:rPr lang="en-US" sz="1400" dirty="0"/>
              <a:t>table shows estimates of the periodic payments that the consumer will make over the life of the loan. </a:t>
            </a:r>
            <a:r>
              <a:rPr lang="en-US" sz="1400" dirty="0" smtClean="0"/>
              <a:t>Creditors </a:t>
            </a:r>
            <a:r>
              <a:rPr lang="en-US" sz="1400" dirty="0"/>
              <a:t>must disclose estimates of the following periodic payment amounts in the </a:t>
            </a:r>
            <a:r>
              <a:rPr lang="en-US" sz="1400" b="1" dirty="0"/>
              <a:t>Projected Payments </a:t>
            </a:r>
            <a:r>
              <a:rPr lang="en-US" sz="1400" dirty="0"/>
              <a:t>table: </a:t>
            </a:r>
          </a:p>
          <a:p>
            <a:r>
              <a:rPr lang="en-US" sz="1400" dirty="0">
                <a:latin typeface="Wingdings"/>
              </a:rPr>
              <a:t>§ </a:t>
            </a:r>
            <a:r>
              <a:rPr lang="en-US" sz="1400" b="1" dirty="0"/>
              <a:t>Principal &amp; Interest</a:t>
            </a:r>
            <a:r>
              <a:rPr lang="en-US" sz="1400" dirty="0"/>
              <a:t>;</a:t>
            </a:r>
            <a:br>
              <a:rPr lang="en-US" sz="1400" dirty="0"/>
            </a:br>
            <a:r>
              <a:rPr lang="en-US" sz="1400" dirty="0">
                <a:latin typeface="Wingdings"/>
              </a:rPr>
              <a:t>§ </a:t>
            </a:r>
            <a:r>
              <a:rPr lang="en-US" sz="1400" b="1" dirty="0"/>
              <a:t>Mortgage Insurance</a:t>
            </a:r>
            <a:r>
              <a:rPr lang="en-US" sz="1400" dirty="0"/>
              <a:t>;</a:t>
            </a:r>
            <a:br>
              <a:rPr lang="en-US" sz="1400" dirty="0"/>
            </a:br>
            <a:r>
              <a:rPr lang="en-US" sz="1400" dirty="0">
                <a:latin typeface="Wingdings"/>
              </a:rPr>
              <a:t>§ </a:t>
            </a:r>
            <a:r>
              <a:rPr lang="en-US" sz="1400" b="1" dirty="0"/>
              <a:t>Estimated Escrow</a:t>
            </a:r>
            <a:r>
              <a:rPr lang="en-US" sz="1400" dirty="0"/>
              <a:t>;</a:t>
            </a:r>
            <a:br>
              <a:rPr lang="en-US" sz="1400" dirty="0"/>
            </a:br>
            <a:r>
              <a:rPr lang="en-US" sz="1400" dirty="0">
                <a:latin typeface="Wingdings"/>
              </a:rPr>
              <a:t>§ </a:t>
            </a:r>
            <a:r>
              <a:rPr lang="en-US" sz="1400" b="1" dirty="0"/>
              <a:t>Estimated Total Monthly Payment</a:t>
            </a:r>
            <a:r>
              <a:rPr lang="en-US" sz="1400" dirty="0"/>
              <a:t>; and</a:t>
            </a:r>
            <a:br>
              <a:rPr lang="en-US" sz="1400" dirty="0"/>
            </a:br>
            <a:r>
              <a:rPr lang="en-US" sz="1400" dirty="0">
                <a:latin typeface="Wingdings"/>
              </a:rPr>
              <a:t>§ </a:t>
            </a:r>
            <a:r>
              <a:rPr lang="en-US" sz="1400" b="1" dirty="0"/>
              <a:t>Estimated Taxes, Insurance, &amp; Assessments</a:t>
            </a:r>
            <a:r>
              <a:rPr lang="en-US" sz="1400" dirty="0"/>
              <a:t>, even if </a:t>
            </a:r>
            <a:r>
              <a:rPr lang="en-US" sz="1400" b="1" dirty="0"/>
              <a:t>not </a:t>
            </a:r>
            <a:r>
              <a:rPr lang="en-US" sz="1400" dirty="0"/>
              <a:t>paid with escrow funds. </a:t>
            </a:r>
          </a:p>
          <a:p>
            <a:r>
              <a:rPr lang="en-US" sz="1400" dirty="0"/>
              <a:t>The </a:t>
            </a:r>
            <a:r>
              <a:rPr lang="en-US" sz="1400" b="1" dirty="0"/>
              <a:t>Projected Payments </a:t>
            </a:r>
            <a:r>
              <a:rPr lang="en-US" sz="1400" dirty="0"/>
              <a:t>table also describes whether taxes, insurance, and other assessments will be paid with funds in the consumer’s escrow account</a:t>
            </a:r>
            <a:r>
              <a:rPr lang="en-US" sz="1400" dirty="0" smtClean="0"/>
              <a:t>.</a:t>
            </a:r>
            <a:endParaRPr lang="en-US" sz="1400" dirty="0"/>
          </a:p>
        </p:txBody>
      </p:sp>
      <p:sp>
        <p:nvSpPr>
          <p:cNvPr id="6" name="TextBox 5"/>
          <p:cNvSpPr txBox="1"/>
          <p:nvPr/>
        </p:nvSpPr>
        <p:spPr>
          <a:xfrm>
            <a:off x="419846" y="1345905"/>
            <a:ext cx="7935046" cy="584776"/>
          </a:xfrm>
          <a:prstGeom prst="rect">
            <a:avLst/>
          </a:prstGeom>
          <a:noFill/>
        </p:spPr>
        <p:txBody>
          <a:bodyPr wrap="square" rtlCol="0">
            <a:spAutoFit/>
          </a:bodyPr>
          <a:lstStyle/>
          <a:p>
            <a:r>
              <a:rPr lang="en-US" sz="3200" dirty="0" smtClean="0"/>
              <a:t>Projected Payments</a:t>
            </a:r>
            <a:endParaRPr lang="en-US" sz="3200" dirty="0"/>
          </a:p>
        </p:txBody>
      </p:sp>
    </p:spTree>
    <p:extLst>
      <p:ext uri="{BB962C8B-B14F-4D97-AF65-F5344CB8AC3E}">
        <p14:creationId xmlns:p14="http://schemas.microsoft.com/office/powerpoint/2010/main" val="277475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3 Cont’d.</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39" b="31582"/>
          <a:stretch/>
        </p:blipFill>
        <p:spPr bwMode="auto">
          <a:xfrm>
            <a:off x="677772" y="2428761"/>
            <a:ext cx="8009028" cy="338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19846" y="1682108"/>
            <a:ext cx="7935046" cy="584776"/>
          </a:xfrm>
          <a:prstGeom prst="rect">
            <a:avLst/>
          </a:prstGeom>
          <a:noFill/>
        </p:spPr>
        <p:txBody>
          <a:bodyPr wrap="square" rtlCol="0">
            <a:spAutoFit/>
          </a:bodyPr>
          <a:lstStyle/>
          <a:p>
            <a:r>
              <a:rPr lang="en-US" sz="3200" dirty="0" smtClean="0"/>
              <a:t>Projected Payments</a:t>
            </a:r>
            <a:endParaRPr lang="en-US" sz="3200" dirty="0"/>
          </a:p>
        </p:txBody>
      </p:sp>
    </p:spTree>
    <p:extLst>
      <p:ext uri="{BB962C8B-B14F-4D97-AF65-F5344CB8AC3E}">
        <p14:creationId xmlns:p14="http://schemas.microsoft.com/office/powerpoint/2010/main" val="46630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3 Cont’d.</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153" b="31582"/>
          <a:stretch/>
        </p:blipFill>
        <p:spPr bwMode="auto">
          <a:xfrm>
            <a:off x="457200" y="2851534"/>
            <a:ext cx="8009028" cy="123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alendar.jpg"/>
          <p:cNvPicPr>
            <a:picLocks noChangeAspect="1"/>
          </p:cNvPicPr>
          <p:nvPr/>
        </p:nvPicPr>
        <p:blipFill rotWithShape="1">
          <a:blip r:embed="rId4">
            <a:alphaModFix amt="38000"/>
            <a:extLst>
              <a:ext uri="{BEBA8EAE-BF5A-486C-A8C5-ECC9F3942E4B}">
                <a14:imgProps xmlns:a14="http://schemas.microsoft.com/office/drawing/2010/main">
                  <a14:imgLayer r:embed="rId5">
                    <a14:imgEffect>
                      <a14:backgroundRemoval t="10000" b="60400" l="3238" r="20000">
                        <a14:backgroundMark x1="14000" y1="33067" x2="14000" y2="33067"/>
                        <a14:backgroundMark x1="14857" y1="38933" x2="14857" y2="38933"/>
                      </a14:backgroundRemoval>
                    </a14:imgEffect>
                  </a14:imgLayer>
                </a14:imgProps>
              </a:ext>
              <a:ext uri="{28A0092B-C50C-407E-A947-70E740481C1C}">
                <a14:useLocalDpi xmlns:a14="http://schemas.microsoft.com/office/drawing/2010/main" val="0"/>
              </a:ext>
            </a:extLst>
          </a:blip>
          <a:srcRect r="70143" b="40095"/>
          <a:stretch/>
        </p:blipFill>
        <p:spPr>
          <a:xfrm rot="1976725" flipH="1">
            <a:off x="2623196" y="-186252"/>
            <a:ext cx="4916841" cy="7352541"/>
          </a:xfrm>
          <a:prstGeom prst="rect">
            <a:avLst/>
          </a:prstGeom>
        </p:spPr>
      </p:pic>
      <p:sp>
        <p:nvSpPr>
          <p:cNvPr id="6" name="TextBox 5"/>
          <p:cNvSpPr txBox="1"/>
          <p:nvPr/>
        </p:nvSpPr>
        <p:spPr>
          <a:xfrm>
            <a:off x="419846" y="1843985"/>
            <a:ext cx="7935046" cy="584776"/>
          </a:xfrm>
          <a:prstGeom prst="rect">
            <a:avLst/>
          </a:prstGeom>
          <a:noFill/>
        </p:spPr>
        <p:txBody>
          <a:bodyPr wrap="square" rtlCol="0">
            <a:spAutoFit/>
          </a:bodyPr>
          <a:lstStyle/>
          <a:p>
            <a:r>
              <a:rPr lang="en-US" sz="3200" dirty="0" smtClean="0"/>
              <a:t>Projected Payments</a:t>
            </a:r>
            <a:endParaRPr lang="en-US" sz="3200" dirty="0"/>
          </a:p>
        </p:txBody>
      </p:sp>
    </p:spTree>
    <p:extLst>
      <p:ext uri="{BB962C8B-B14F-4D97-AF65-F5344CB8AC3E}">
        <p14:creationId xmlns:p14="http://schemas.microsoft.com/office/powerpoint/2010/main" val="2934266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3 Cont’d.</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123" b="13921"/>
          <a:stretch/>
        </p:blipFill>
        <p:spPr bwMode="auto">
          <a:xfrm>
            <a:off x="590612" y="2376446"/>
            <a:ext cx="8009028" cy="89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7085" y="3023959"/>
            <a:ext cx="7694241" cy="3508653"/>
          </a:xfrm>
          <a:prstGeom prst="rect">
            <a:avLst/>
          </a:prstGeom>
          <a:noFill/>
        </p:spPr>
        <p:txBody>
          <a:bodyPr wrap="square" rtlCol="0">
            <a:spAutoFit/>
          </a:bodyPr>
          <a:lstStyle/>
          <a:p>
            <a:endParaRPr lang="en-US" sz="2400" dirty="0"/>
          </a:p>
          <a:p>
            <a:r>
              <a:rPr lang="en-US" b="1" dirty="0"/>
              <a:t>Estimated Closing Costs </a:t>
            </a:r>
            <a:r>
              <a:rPr lang="en-US" dirty="0"/>
              <a:t>are calculated in the same manner as the </a:t>
            </a:r>
            <a:r>
              <a:rPr lang="en-US" b="1" dirty="0"/>
              <a:t>Total Closing </a:t>
            </a:r>
            <a:r>
              <a:rPr lang="en-US" b="1" dirty="0" smtClean="0"/>
              <a:t>Costs </a:t>
            </a:r>
            <a:r>
              <a:rPr lang="en-US" dirty="0"/>
              <a:t>disclosed on page 2 of the </a:t>
            </a:r>
            <a:r>
              <a:rPr lang="en-US" b="1" dirty="0"/>
              <a:t>Loan Estimate</a:t>
            </a:r>
            <a:r>
              <a:rPr lang="en-US" dirty="0"/>
              <a:t>. (See section 2.3.1 below) The </a:t>
            </a:r>
            <a:r>
              <a:rPr lang="en-US" b="1" dirty="0"/>
              <a:t>Total Closing Costs </a:t>
            </a:r>
            <a:r>
              <a:rPr lang="en-US" dirty="0"/>
              <a:t>are also itemized to show from page 2 of the Loan Estimate: </a:t>
            </a:r>
          </a:p>
          <a:p>
            <a:r>
              <a:rPr lang="en-US" dirty="0">
                <a:latin typeface="Wingdings"/>
              </a:rPr>
              <a:t>§ </a:t>
            </a:r>
            <a:r>
              <a:rPr lang="en-US" dirty="0"/>
              <a:t>The total of the </a:t>
            </a:r>
            <a:r>
              <a:rPr lang="en-US" b="1" dirty="0"/>
              <a:t>Loan Costs </a:t>
            </a:r>
            <a:r>
              <a:rPr lang="en-US" dirty="0"/>
              <a:t>table,</a:t>
            </a:r>
            <a:br>
              <a:rPr lang="en-US" dirty="0"/>
            </a:br>
            <a:r>
              <a:rPr lang="en-US" dirty="0">
                <a:latin typeface="Wingdings"/>
              </a:rPr>
              <a:t>§ </a:t>
            </a:r>
            <a:r>
              <a:rPr lang="en-US" dirty="0"/>
              <a:t>The total of the </a:t>
            </a:r>
            <a:r>
              <a:rPr lang="en-US" b="1" dirty="0"/>
              <a:t>Other Costs </a:t>
            </a:r>
            <a:r>
              <a:rPr lang="en-US" dirty="0"/>
              <a:t>table, and</a:t>
            </a:r>
            <a:br>
              <a:rPr lang="en-US" dirty="0"/>
            </a:br>
            <a:r>
              <a:rPr lang="en-US" dirty="0">
                <a:latin typeface="Wingdings"/>
              </a:rPr>
              <a:t>§ </a:t>
            </a:r>
            <a:r>
              <a:rPr lang="en-US" b="1" dirty="0"/>
              <a:t>Lender Credits </a:t>
            </a:r>
            <a:r>
              <a:rPr lang="en-US" dirty="0"/>
              <a:t>in the </a:t>
            </a:r>
            <a:r>
              <a:rPr lang="en-US" b="1" dirty="0"/>
              <a:t>Total Closing Costs </a:t>
            </a:r>
            <a:r>
              <a:rPr lang="en-US" dirty="0"/>
              <a:t>subheading. (§ 1026.37(d)(1)(i)) </a:t>
            </a:r>
          </a:p>
          <a:p>
            <a:r>
              <a:rPr lang="en-US" dirty="0">
                <a:latin typeface="Wingdings"/>
              </a:rPr>
              <a:t>§ </a:t>
            </a:r>
            <a:r>
              <a:rPr lang="en-US" dirty="0"/>
              <a:t>The estimated amount of cash the consumer will be expected to pay at closing is also shown as </a:t>
            </a:r>
            <a:r>
              <a:rPr lang="en-US" b="1" dirty="0"/>
              <a:t>Estimated Cash to Close</a:t>
            </a:r>
            <a:r>
              <a:rPr lang="en-US" dirty="0"/>
              <a:t>. This amount is the same as the </a:t>
            </a:r>
            <a:r>
              <a:rPr lang="en-US" b="1" dirty="0"/>
              <a:t>Estimated Cash to Close</a:t>
            </a:r>
            <a:r>
              <a:rPr lang="en-US" dirty="0"/>
              <a:t>, from the </a:t>
            </a:r>
            <a:r>
              <a:rPr lang="en-US" b="1" dirty="0"/>
              <a:t>Calculating Cash to Close </a:t>
            </a:r>
            <a:r>
              <a:rPr lang="en-US" dirty="0"/>
              <a:t>table on page 2 of the </a:t>
            </a:r>
            <a:r>
              <a:rPr lang="en-US" b="1" dirty="0"/>
              <a:t>Loan Estimate</a:t>
            </a:r>
            <a:r>
              <a:rPr lang="en-US" dirty="0"/>
              <a:t>. (§ 1026. 37(d)(1)(ii)) </a:t>
            </a:r>
          </a:p>
          <a:p>
            <a:endParaRPr lang="en-US" dirty="0"/>
          </a:p>
        </p:txBody>
      </p:sp>
      <p:sp>
        <p:nvSpPr>
          <p:cNvPr id="6" name="TextBox 5"/>
          <p:cNvSpPr txBox="1"/>
          <p:nvPr/>
        </p:nvSpPr>
        <p:spPr>
          <a:xfrm>
            <a:off x="419846" y="1370805"/>
            <a:ext cx="4622973" cy="584776"/>
          </a:xfrm>
          <a:prstGeom prst="rect">
            <a:avLst/>
          </a:prstGeom>
          <a:noFill/>
        </p:spPr>
        <p:txBody>
          <a:bodyPr wrap="square" rtlCol="0">
            <a:spAutoFit/>
          </a:bodyPr>
          <a:lstStyle/>
          <a:p>
            <a:r>
              <a:rPr lang="en-US" sz="3200" dirty="0" smtClean="0"/>
              <a:t>Costs at Closing</a:t>
            </a:r>
            <a:endParaRPr lang="en-US" sz="3200" dirty="0"/>
          </a:p>
        </p:txBody>
      </p:sp>
      <p:pic>
        <p:nvPicPr>
          <p:cNvPr id="7" name="Picture 6" descr="Screen Shot 2015-04-30 at 11.35.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 y="1915852"/>
            <a:ext cx="8166100" cy="2095500"/>
          </a:xfrm>
          <a:prstGeom prst="rect">
            <a:avLst/>
          </a:prstGeom>
        </p:spPr>
      </p:pic>
    </p:spTree>
    <p:extLst>
      <p:ext uri="{BB962C8B-B14F-4D97-AF65-F5344CB8AC3E}">
        <p14:creationId xmlns:p14="http://schemas.microsoft.com/office/powerpoint/2010/main" val="371603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One: Section 3 Cont’d.</a:t>
            </a:r>
            <a:endParaRPr lang="en-US" dirty="0"/>
          </a:p>
        </p:txBody>
      </p:sp>
      <p:pic>
        <p:nvPicPr>
          <p:cNvPr id="4" name="Picture 3" descr="Screen Shot 2015-04-30 at 11.3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1965660"/>
            <a:ext cx="8166100" cy="2095500"/>
          </a:xfrm>
          <a:prstGeom prst="rect">
            <a:avLst/>
          </a:prstGeom>
        </p:spPr>
      </p:pic>
      <p:sp>
        <p:nvSpPr>
          <p:cNvPr id="6" name="TextBox 5"/>
          <p:cNvSpPr txBox="1"/>
          <p:nvPr/>
        </p:nvSpPr>
        <p:spPr>
          <a:xfrm>
            <a:off x="520700" y="1529706"/>
            <a:ext cx="5929127" cy="1015663"/>
          </a:xfrm>
          <a:prstGeom prst="rect">
            <a:avLst/>
          </a:prstGeom>
          <a:noFill/>
        </p:spPr>
        <p:txBody>
          <a:bodyPr wrap="square" rtlCol="0">
            <a:spAutoFit/>
          </a:bodyPr>
          <a:lstStyle/>
          <a:p>
            <a:r>
              <a:rPr lang="en-US" sz="3200" dirty="0"/>
              <a:t>Alternative Costs at Closing Table </a:t>
            </a:r>
          </a:p>
          <a:p>
            <a:endParaRPr lang="en-US" sz="2800" dirty="0"/>
          </a:p>
        </p:txBody>
      </p:sp>
    </p:spTree>
    <p:extLst>
      <p:ext uri="{BB962C8B-B14F-4D97-AF65-F5344CB8AC3E}">
        <p14:creationId xmlns:p14="http://schemas.microsoft.com/office/powerpoint/2010/main" val="236018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All About the Costs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704123"/>
            <a:ext cx="4498975" cy="464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5808980" y="2273300"/>
            <a:ext cx="2051304" cy="3325368"/>
          </a:xfrm>
          <a:prstGeom prst="rect">
            <a:avLst/>
          </a:prstGeom>
        </p:spPr>
      </p:pic>
    </p:spTree>
    <p:extLst>
      <p:ext uri="{BB962C8B-B14F-4D97-AF65-F5344CB8AC3E}">
        <p14:creationId xmlns:p14="http://schemas.microsoft.com/office/powerpoint/2010/main" val="4017955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&amp; Cons</a:t>
            </a:r>
            <a:endParaRPr lang="en-US" dirty="0"/>
          </a:p>
        </p:txBody>
      </p:sp>
      <p:sp>
        <p:nvSpPr>
          <p:cNvPr id="3" name="Content Placeholder 2"/>
          <p:cNvSpPr>
            <a:spLocks noGrp="1"/>
          </p:cNvSpPr>
          <p:nvPr>
            <p:ph idx="1"/>
          </p:nvPr>
        </p:nvSpPr>
        <p:spPr/>
        <p:txBody>
          <a:bodyPr/>
          <a:lstStyle/>
          <a:p>
            <a:r>
              <a:rPr lang="en-US" dirty="0" smtClean="0"/>
              <a:t>It Should be less BORNING</a:t>
            </a:r>
          </a:p>
          <a:p>
            <a:r>
              <a:rPr lang="en-US" dirty="0" smtClean="0"/>
              <a:t>It Should be More Useful</a:t>
            </a:r>
          </a:p>
          <a:p>
            <a:endParaRPr lang="en-US" dirty="0"/>
          </a:p>
          <a:p>
            <a:r>
              <a:rPr lang="en-US" dirty="0" smtClean="0"/>
              <a:t>It Will REQUIRE More Participation on Your Part</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5</a:t>
            </a:fld>
            <a:endParaRPr lang="en-US" dirty="0"/>
          </a:p>
        </p:txBody>
      </p:sp>
    </p:spTree>
    <p:extLst>
      <p:ext uri="{BB962C8B-B14F-4D97-AF65-F5344CB8AC3E}">
        <p14:creationId xmlns:p14="http://schemas.microsoft.com/office/powerpoint/2010/main" val="2834787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Cont’d.</a:t>
            </a:r>
            <a:endParaRPr lang="en-US" dirty="0"/>
          </a:p>
        </p:txBody>
      </p:sp>
      <p:pic>
        <p:nvPicPr>
          <p:cNvPr id="4" name="Picture 1" descr="estimate-page2.jpg"/>
          <p:cNvPicPr>
            <a:picLocks noChangeAspect="1"/>
          </p:cNvPicPr>
          <p:nvPr/>
        </p:nvPicPr>
        <p:blipFill>
          <a:blip r:embed="rId3">
            <a:extLst>
              <a:ext uri="{28A0092B-C50C-407E-A947-70E740481C1C}">
                <a14:useLocalDpi xmlns:a14="http://schemas.microsoft.com/office/drawing/2010/main" val="0"/>
              </a:ext>
            </a:extLst>
          </a:blip>
          <a:srcRect b="44647"/>
          <a:stretch>
            <a:fillRect/>
          </a:stretch>
        </p:blipFill>
        <p:spPr bwMode="auto">
          <a:xfrm>
            <a:off x="257444" y="1417638"/>
            <a:ext cx="4538008" cy="266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stimate-page2.jpg"/>
          <p:cNvPicPr>
            <a:picLocks noChangeAspect="1"/>
          </p:cNvPicPr>
          <p:nvPr/>
        </p:nvPicPr>
        <p:blipFill>
          <a:blip r:embed="rId4">
            <a:extLst>
              <a:ext uri="{28A0092B-C50C-407E-A947-70E740481C1C}">
                <a14:useLocalDpi xmlns:a14="http://schemas.microsoft.com/office/drawing/2010/main" val="0"/>
              </a:ext>
            </a:extLst>
          </a:blip>
          <a:srcRect t="58699"/>
          <a:stretch>
            <a:fillRect/>
          </a:stretch>
        </p:blipFill>
        <p:spPr bwMode="auto">
          <a:xfrm>
            <a:off x="173235" y="4395595"/>
            <a:ext cx="4622217" cy="20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95452" y="1600200"/>
            <a:ext cx="4045045" cy="5139870"/>
          </a:xfrm>
          <a:prstGeom prst="rect">
            <a:avLst/>
          </a:prstGeom>
          <a:noFill/>
        </p:spPr>
        <p:txBody>
          <a:bodyPr wrap="square" rtlCol="0">
            <a:spAutoFit/>
          </a:bodyPr>
          <a:lstStyle/>
          <a:p>
            <a:r>
              <a:rPr lang="en-US" dirty="0"/>
              <a:t>U</a:t>
            </a:r>
            <a:r>
              <a:rPr lang="en-US" dirty="0" smtClean="0"/>
              <a:t>p </a:t>
            </a:r>
            <a:r>
              <a:rPr lang="en-US" dirty="0"/>
              <a:t>to four main categories of costs are disclosed on page 2 of the Loan Estimate</a:t>
            </a:r>
            <a:r>
              <a:rPr lang="en-US" dirty="0" smtClean="0"/>
              <a:t>:</a:t>
            </a:r>
          </a:p>
          <a:p>
            <a:r>
              <a:rPr lang="en-US" dirty="0" smtClean="0"/>
              <a:t> </a:t>
            </a:r>
            <a:endParaRPr lang="en-US" dirty="0"/>
          </a:p>
          <a:p>
            <a:pPr marL="342900" indent="-342900">
              <a:buFont typeface="+mj-lt"/>
              <a:buAutoNum type="arabicPeriod"/>
            </a:pPr>
            <a:r>
              <a:rPr lang="en-US" sz="1600" dirty="0"/>
              <a:t>A good-faith itemization of the Loan Costs and Other Costs associated with the </a:t>
            </a:r>
            <a:r>
              <a:rPr lang="en-US" sz="1600" dirty="0" smtClean="0"/>
              <a:t>loan</a:t>
            </a:r>
            <a:r>
              <a:rPr lang="en-US" sz="1600" dirty="0"/>
              <a:t>. (§ 1026.37(f) and (g)) </a:t>
            </a:r>
          </a:p>
          <a:p>
            <a:pPr marL="342900" indent="-342900">
              <a:buFont typeface="+mj-lt"/>
              <a:buAutoNum type="arabicPeriod"/>
            </a:pPr>
            <a:r>
              <a:rPr lang="en-US" sz="1600" dirty="0"/>
              <a:t>A Calculating Cash to Close table that shows how the amount of cash needed at closing is calculated. (§ 1026.37(h)) </a:t>
            </a:r>
          </a:p>
          <a:p>
            <a:pPr marL="342900" indent="-342900">
              <a:buFont typeface="+mj-lt"/>
              <a:buAutoNum type="arabicPeriod"/>
            </a:pPr>
            <a:r>
              <a:rPr lang="en-US" sz="1600" dirty="0"/>
              <a:t>For transactions with adjustable monthly payments, an Adjustable Payments (AP) Table with relevant information about how the monthly payments will change. (§ 1026.37(i)) </a:t>
            </a:r>
          </a:p>
          <a:p>
            <a:pPr marL="342900" indent="-342900">
              <a:buFont typeface="+mj-lt"/>
              <a:buAutoNum type="arabicPeriod"/>
            </a:pPr>
            <a:r>
              <a:rPr lang="en-US" sz="1600" dirty="0"/>
              <a:t>For transactions with adjustable interest rates, an Adjustable Interest Rate (AIR) Table with relevant information about how the interest rate will change. (§ 1026.37(j)) </a:t>
            </a:r>
          </a:p>
          <a:p>
            <a:endParaRPr lang="en-US" dirty="0"/>
          </a:p>
        </p:txBody>
      </p:sp>
    </p:spTree>
    <p:extLst>
      <p:ext uri="{BB962C8B-B14F-4D97-AF65-F5344CB8AC3E}">
        <p14:creationId xmlns:p14="http://schemas.microsoft.com/office/powerpoint/2010/main" val="165475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Loan Costs vs. Other Costs</a:t>
            </a:r>
            <a:endParaRPr lang="en-US" dirty="0"/>
          </a:p>
        </p:txBody>
      </p:sp>
      <p:sp>
        <p:nvSpPr>
          <p:cNvPr id="5" name="Content Placeholder 4"/>
          <p:cNvSpPr>
            <a:spLocks noGrp="1"/>
          </p:cNvSpPr>
          <p:nvPr>
            <p:ph sz="half" idx="1"/>
          </p:nvPr>
        </p:nvSpPr>
        <p:spPr/>
        <p:txBody>
          <a:bodyPr/>
          <a:lstStyle/>
          <a:p>
            <a:r>
              <a:rPr lang="en-US" dirty="0" smtClean="0"/>
              <a:t>Paid by the Consumer to the creditor or third-party provider</a:t>
            </a:r>
          </a:p>
          <a:p>
            <a:r>
              <a:rPr lang="en-US" dirty="0" smtClean="0"/>
              <a:t>Consumer must pay during the origination of the loan</a:t>
            </a:r>
            <a:endParaRPr lang="en-US" dirty="0"/>
          </a:p>
        </p:txBody>
      </p:sp>
      <p:sp>
        <p:nvSpPr>
          <p:cNvPr id="6" name="Content Placeholder 5"/>
          <p:cNvSpPr>
            <a:spLocks noGrp="1"/>
          </p:cNvSpPr>
          <p:nvPr>
            <p:ph sz="half" idx="2"/>
          </p:nvPr>
        </p:nvSpPr>
        <p:spPr/>
        <p:txBody>
          <a:bodyPr/>
          <a:lstStyle/>
          <a:p>
            <a:r>
              <a:rPr lang="en-US" dirty="0" smtClean="0"/>
              <a:t>Applicable taxes</a:t>
            </a:r>
          </a:p>
          <a:p>
            <a:r>
              <a:rPr lang="en-US" dirty="0" smtClean="0"/>
              <a:t>Government recording fees</a:t>
            </a:r>
          </a:p>
          <a:p>
            <a:r>
              <a:rPr lang="en-US" dirty="0" smtClean="0"/>
              <a:t>Other payments involved in the real estate closing process</a:t>
            </a:r>
            <a:endParaRPr lang="en-US" dirty="0"/>
          </a:p>
        </p:txBody>
      </p:sp>
    </p:spTree>
    <p:extLst>
      <p:ext uri="{BB962C8B-B14F-4D97-AF65-F5344CB8AC3E}">
        <p14:creationId xmlns:p14="http://schemas.microsoft.com/office/powerpoint/2010/main" val="210283625"/>
      </p:ext>
    </p:extLst>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Section 1</a:t>
            </a:r>
            <a:endParaRPr lang="en-US" dirty="0"/>
          </a:p>
        </p:txBody>
      </p:sp>
      <p:pic>
        <p:nvPicPr>
          <p:cNvPr id="6" name="Picture 5" descr="Screen Shot 2015-04-30 at 11.41.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035" y="1062369"/>
            <a:ext cx="2805281" cy="5795631"/>
          </a:xfrm>
          <a:prstGeom prst="rect">
            <a:avLst/>
          </a:prstGeom>
        </p:spPr>
      </p:pic>
      <p:sp>
        <p:nvSpPr>
          <p:cNvPr id="8" name="TextBox 7"/>
          <p:cNvSpPr txBox="1"/>
          <p:nvPr/>
        </p:nvSpPr>
        <p:spPr>
          <a:xfrm>
            <a:off x="697279" y="2241380"/>
            <a:ext cx="4345540" cy="2862323"/>
          </a:xfrm>
          <a:prstGeom prst="rect">
            <a:avLst/>
          </a:prstGeom>
          <a:noFill/>
        </p:spPr>
        <p:txBody>
          <a:bodyPr wrap="square" rtlCol="0">
            <a:spAutoFit/>
          </a:bodyPr>
          <a:lstStyle/>
          <a:p>
            <a:r>
              <a:rPr lang="en-US" b="1" dirty="0"/>
              <a:t>Loan Costs </a:t>
            </a:r>
            <a:r>
              <a:rPr lang="en-US" dirty="0"/>
              <a:t>are disclosed in three subheadings, each of which is subtotaled: </a:t>
            </a:r>
            <a:endParaRPr lang="en-US" dirty="0" smtClean="0"/>
          </a:p>
          <a:p>
            <a:endParaRPr lang="en-US" dirty="0" smtClean="0"/>
          </a:p>
          <a:p>
            <a:r>
              <a:rPr lang="en-US" dirty="0" smtClean="0">
                <a:latin typeface="Wingdings"/>
              </a:rPr>
              <a:t>§ </a:t>
            </a:r>
            <a:r>
              <a:rPr lang="en-US" b="1" dirty="0"/>
              <a:t>Origination Charges</a:t>
            </a:r>
            <a:r>
              <a:rPr lang="en-US" dirty="0"/>
              <a:t>,</a:t>
            </a:r>
            <a:br>
              <a:rPr lang="en-US" dirty="0"/>
            </a:br>
            <a:r>
              <a:rPr lang="en-US" dirty="0">
                <a:latin typeface="Wingdings"/>
              </a:rPr>
              <a:t>§ </a:t>
            </a:r>
            <a:r>
              <a:rPr lang="en-US" b="1" dirty="0"/>
              <a:t>Services You Cannot Shop For</a:t>
            </a:r>
            <a:r>
              <a:rPr lang="en-US" dirty="0"/>
              <a:t>, and</a:t>
            </a:r>
            <a:br>
              <a:rPr lang="en-US" dirty="0"/>
            </a:br>
            <a:r>
              <a:rPr lang="en-US" dirty="0">
                <a:latin typeface="Wingdings"/>
              </a:rPr>
              <a:t>§ </a:t>
            </a:r>
            <a:r>
              <a:rPr lang="en-US" b="1" dirty="0"/>
              <a:t>Services You Can Shop For</a:t>
            </a:r>
            <a:r>
              <a:rPr lang="en-US" dirty="0"/>
              <a:t>. </a:t>
            </a:r>
            <a:endParaRPr lang="en-US" dirty="0" smtClean="0"/>
          </a:p>
          <a:p>
            <a:endParaRPr lang="en-US" dirty="0"/>
          </a:p>
          <a:p>
            <a:r>
              <a:rPr lang="en-US" dirty="0"/>
              <a:t>D</a:t>
            </a:r>
            <a:r>
              <a:rPr lang="en-US" dirty="0" smtClean="0"/>
              <a:t>isclose </a:t>
            </a:r>
            <a:r>
              <a:rPr lang="en-US" dirty="0"/>
              <a:t>the sum of these three subtotals as </a:t>
            </a:r>
            <a:r>
              <a:rPr lang="en-US" b="1" dirty="0"/>
              <a:t>Total Loan Costs</a:t>
            </a:r>
            <a:r>
              <a:rPr lang="en-US" dirty="0"/>
              <a:t>. (§ 1026.37(f)) </a:t>
            </a:r>
          </a:p>
          <a:p>
            <a:endParaRPr lang="en-US" dirty="0"/>
          </a:p>
        </p:txBody>
      </p:sp>
      <p:sp>
        <p:nvSpPr>
          <p:cNvPr id="9" name="TextBox 8"/>
          <p:cNvSpPr txBox="1"/>
          <p:nvPr/>
        </p:nvSpPr>
        <p:spPr>
          <a:xfrm>
            <a:off x="419846" y="1445517"/>
            <a:ext cx="4622973" cy="584776"/>
          </a:xfrm>
          <a:prstGeom prst="rect">
            <a:avLst/>
          </a:prstGeom>
          <a:noFill/>
        </p:spPr>
        <p:txBody>
          <a:bodyPr wrap="square" rtlCol="0">
            <a:spAutoFit/>
          </a:bodyPr>
          <a:lstStyle/>
          <a:p>
            <a:r>
              <a:rPr lang="en-US" sz="3200" dirty="0" smtClean="0"/>
              <a:t>Loan Costs</a:t>
            </a:r>
            <a:endParaRPr lang="en-US" sz="3200" dirty="0"/>
          </a:p>
        </p:txBody>
      </p:sp>
    </p:spTree>
    <p:extLst>
      <p:ext uri="{BB962C8B-B14F-4D97-AF65-F5344CB8AC3E}">
        <p14:creationId xmlns:p14="http://schemas.microsoft.com/office/powerpoint/2010/main" val="338482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54156" y="2301239"/>
            <a:ext cx="2776484" cy="3083561"/>
          </a:xfrm>
          <a:prstGeom prst="rect">
            <a:avLst/>
          </a:prstGeom>
        </p:spPr>
      </p:pic>
      <p:sp>
        <p:nvSpPr>
          <p:cNvPr id="2" name="Title 1"/>
          <p:cNvSpPr>
            <a:spLocks noGrp="1"/>
          </p:cNvSpPr>
          <p:nvPr>
            <p:ph type="title"/>
          </p:nvPr>
        </p:nvSpPr>
        <p:spPr/>
        <p:txBody>
          <a:bodyPr/>
          <a:lstStyle/>
          <a:p>
            <a:r>
              <a:rPr lang="en-US" dirty="0" smtClean="0"/>
              <a:t>Consumer Shopping for a Service Notes</a:t>
            </a:r>
            <a:endParaRPr lang="en-US" dirty="0"/>
          </a:p>
        </p:txBody>
      </p:sp>
      <p:sp>
        <p:nvSpPr>
          <p:cNvPr id="3" name="Content Placeholder 2"/>
          <p:cNvSpPr>
            <a:spLocks noGrp="1"/>
          </p:cNvSpPr>
          <p:nvPr>
            <p:ph idx="1"/>
          </p:nvPr>
        </p:nvSpPr>
        <p:spPr>
          <a:xfrm>
            <a:off x="457200" y="1495426"/>
            <a:ext cx="6400800" cy="4372546"/>
          </a:xfrm>
        </p:spPr>
        <p:txBody>
          <a:bodyPr>
            <a:noAutofit/>
          </a:bodyPr>
          <a:lstStyle/>
          <a:p>
            <a:r>
              <a:rPr lang="en-US" sz="2200" dirty="0" smtClean="0"/>
              <a:t>If the consumer is permitted to shop for a service, the creditor must provide the consumer with a written list of services for which they can shop.</a:t>
            </a:r>
          </a:p>
          <a:p>
            <a:r>
              <a:rPr lang="en-US" sz="2200" dirty="0" smtClean="0"/>
              <a:t>The written list of providers is separate from the Loan Estimate </a:t>
            </a:r>
          </a:p>
          <a:p>
            <a:r>
              <a:rPr lang="en-US" sz="2200" dirty="0" smtClean="0"/>
              <a:t>Must be provided within the same 3-day time period</a:t>
            </a:r>
          </a:p>
          <a:p>
            <a:r>
              <a:rPr lang="en-US" sz="2200" dirty="0" smtClean="0"/>
              <a:t>Must have at least one available service provider for each service</a:t>
            </a:r>
          </a:p>
          <a:p>
            <a:r>
              <a:rPr lang="en-US" sz="2200" dirty="0" smtClean="0"/>
              <a:t>Must state that the consumer may choose a different provider (H-27(A) and H-27(C) of the appendix for model forms &amp; language)</a:t>
            </a:r>
            <a:endParaRPr lang="en-US" sz="2200" dirty="0"/>
          </a:p>
        </p:txBody>
      </p:sp>
    </p:spTree>
    <p:extLst>
      <p:ext uri="{BB962C8B-B14F-4D97-AF65-F5344CB8AC3E}">
        <p14:creationId xmlns:p14="http://schemas.microsoft.com/office/powerpoint/2010/main" val="332812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Section 2</a:t>
            </a:r>
            <a:endParaRPr lang="en-US" dirty="0"/>
          </a:p>
        </p:txBody>
      </p:sp>
      <p:pic>
        <p:nvPicPr>
          <p:cNvPr id="3" name="Picture 2" descr="Screen Shot 2015-04-30 at 11.45.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053" y="1045977"/>
            <a:ext cx="3345747" cy="5381271"/>
          </a:xfrm>
          <a:prstGeom prst="rect">
            <a:avLst/>
          </a:prstGeom>
        </p:spPr>
      </p:pic>
      <p:sp>
        <p:nvSpPr>
          <p:cNvPr id="6" name="TextBox 5"/>
          <p:cNvSpPr txBox="1"/>
          <p:nvPr/>
        </p:nvSpPr>
        <p:spPr>
          <a:xfrm>
            <a:off x="457200" y="2515327"/>
            <a:ext cx="4622973" cy="3139321"/>
          </a:xfrm>
          <a:prstGeom prst="rect">
            <a:avLst/>
          </a:prstGeom>
          <a:noFill/>
        </p:spPr>
        <p:txBody>
          <a:bodyPr wrap="square" rtlCol="0">
            <a:spAutoFit/>
          </a:bodyPr>
          <a:lstStyle/>
          <a:p>
            <a:r>
              <a:rPr lang="en-US" dirty="0"/>
              <a:t>D</a:t>
            </a:r>
            <a:r>
              <a:rPr lang="en-US" dirty="0" smtClean="0"/>
              <a:t>isclose </a:t>
            </a:r>
            <a:r>
              <a:rPr lang="en-US" b="1" dirty="0"/>
              <a:t>Other Costs </a:t>
            </a:r>
            <a:r>
              <a:rPr lang="en-US" dirty="0"/>
              <a:t>under four subheadings, each of which is subtotaled: </a:t>
            </a:r>
            <a:endParaRPr lang="en-US" dirty="0" smtClean="0"/>
          </a:p>
          <a:p>
            <a:endParaRPr lang="en-US" dirty="0"/>
          </a:p>
          <a:p>
            <a:r>
              <a:rPr lang="en-US" dirty="0">
                <a:latin typeface="Wingdings"/>
              </a:rPr>
              <a:t>§ </a:t>
            </a:r>
            <a:r>
              <a:rPr lang="en-US" b="1" dirty="0"/>
              <a:t>Taxes and Other Government Fees</a:t>
            </a:r>
            <a:r>
              <a:rPr lang="en-US" dirty="0"/>
              <a:t>, </a:t>
            </a:r>
          </a:p>
          <a:p>
            <a:r>
              <a:rPr lang="en-US" dirty="0" smtClean="0">
                <a:latin typeface="Wingdings"/>
              </a:rPr>
              <a:t>§ </a:t>
            </a:r>
            <a:r>
              <a:rPr lang="en-US" b="1" dirty="0"/>
              <a:t>Prepaids</a:t>
            </a:r>
            <a:r>
              <a:rPr lang="en-US" dirty="0"/>
              <a:t>,</a:t>
            </a:r>
            <a:br>
              <a:rPr lang="en-US" dirty="0"/>
            </a:br>
            <a:r>
              <a:rPr lang="en-US" dirty="0">
                <a:latin typeface="Wingdings"/>
              </a:rPr>
              <a:t>§ </a:t>
            </a:r>
            <a:r>
              <a:rPr lang="en-US" b="1" dirty="0"/>
              <a:t>Initial Escrow Payment at Closing</a:t>
            </a:r>
            <a:r>
              <a:rPr lang="en-US" dirty="0"/>
              <a:t>, and</a:t>
            </a:r>
            <a:br>
              <a:rPr lang="en-US" dirty="0"/>
            </a:br>
            <a:r>
              <a:rPr lang="en-US" dirty="0">
                <a:latin typeface="Wingdings"/>
              </a:rPr>
              <a:t>§ </a:t>
            </a:r>
            <a:r>
              <a:rPr lang="en-US" b="1" dirty="0"/>
              <a:t>Other</a:t>
            </a:r>
            <a:r>
              <a:rPr lang="en-US" dirty="0"/>
              <a:t>.</a:t>
            </a:r>
            <a:br>
              <a:rPr lang="en-US" dirty="0"/>
            </a:br>
            <a:endParaRPr lang="en-US" dirty="0" smtClean="0"/>
          </a:p>
          <a:p>
            <a:r>
              <a:rPr lang="en-US" b="1" dirty="0" smtClean="0"/>
              <a:t>Total </a:t>
            </a:r>
            <a:r>
              <a:rPr lang="en-US" b="1" dirty="0"/>
              <a:t>Other Costs </a:t>
            </a:r>
            <a:r>
              <a:rPr lang="en-US" dirty="0"/>
              <a:t>is the sum of these four subtotals. (§ 1026.37(g)(5)) </a:t>
            </a:r>
          </a:p>
          <a:p>
            <a:endParaRPr lang="en-US" dirty="0"/>
          </a:p>
        </p:txBody>
      </p:sp>
      <p:sp>
        <p:nvSpPr>
          <p:cNvPr id="8" name="TextBox 7"/>
          <p:cNvSpPr txBox="1"/>
          <p:nvPr/>
        </p:nvSpPr>
        <p:spPr>
          <a:xfrm>
            <a:off x="457200" y="1684010"/>
            <a:ext cx="4622973" cy="584776"/>
          </a:xfrm>
          <a:prstGeom prst="rect">
            <a:avLst/>
          </a:prstGeom>
          <a:noFill/>
        </p:spPr>
        <p:txBody>
          <a:bodyPr wrap="square" rtlCol="0">
            <a:spAutoFit/>
          </a:bodyPr>
          <a:lstStyle/>
          <a:p>
            <a:r>
              <a:rPr lang="en-US" sz="3200" dirty="0" smtClean="0"/>
              <a:t>Other Costs</a:t>
            </a:r>
            <a:endParaRPr lang="en-US" sz="3200" dirty="0"/>
          </a:p>
        </p:txBody>
      </p:sp>
    </p:spTree>
    <p:extLst>
      <p:ext uri="{BB962C8B-B14F-4D97-AF65-F5344CB8AC3E}">
        <p14:creationId xmlns:p14="http://schemas.microsoft.com/office/powerpoint/2010/main" val="1349280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 y="253050"/>
            <a:ext cx="8686800" cy="837743"/>
          </a:xfrm>
        </p:spPr>
        <p:txBody>
          <a:bodyPr/>
          <a:lstStyle/>
          <a:p>
            <a:r>
              <a:rPr lang="en-US" sz="3800" dirty="0" smtClean="0"/>
              <a:t>Timing of Charges</a:t>
            </a:r>
            <a:endParaRPr lang="en-US" sz="3800" dirty="0"/>
          </a:p>
        </p:txBody>
      </p:sp>
      <p:sp>
        <p:nvSpPr>
          <p:cNvPr id="3" name="Content Placeholder 2"/>
          <p:cNvSpPr>
            <a:spLocks noGrp="1"/>
          </p:cNvSpPr>
          <p:nvPr>
            <p:ph idx="1"/>
          </p:nvPr>
        </p:nvSpPr>
        <p:spPr>
          <a:xfrm>
            <a:off x="6508749" y="1528208"/>
            <a:ext cx="2381251" cy="4256934"/>
          </a:xfrm>
        </p:spPr>
        <p:txBody>
          <a:bodyPr/>
          <a:lstStyle/>
          <a:p>
            <a:r>
              <a:rPr lang="en-US" sz="2000" b="1" dirty="0" smtClean="0"/>
              <a:t>Cannot </a:t>
            </a:r>
            <a:r>
              <a:rPr lang="en-US" sz="2000" dirty="0" smtClean="0"/>
              <a:t>charge fees until after new form is given </a:t>
            </a:r>
            <a:r>
              <a:rPr lang="en-US" sz="2000" b="1" dirty="0" smtClean="0"/>
              <a:t>AND </a:t>
            </a:r>
            <a:r>
              <a:rPr lang="en-US" sz="2000" dirty="0" smtClean="0"/>
              <a:t>consumer has communicated intent to proceed.</a:t>
            </a:r>
          </a:p>
          <a:p>
            <a:r>
              <a:rPr lang="en-US" sz="2000" dirty="0" smtClean="0"/>
              <a:t>Credit reports are an exception.</a:t>
            </a:r>
          </a:p>
          <a:p>
            <a:pPr marL="0" indent="0">
              <a:buNone/>
            </a:pPr>
            <a:endParaRPr lang="en-US" sz="2000" dirty="0"/>
          </a:p>
        </p:txBody>
      </p:sp>
      <p:pic>
        <p:nvPicPr>
          <p:cNvPr id="4" name="Picture 2" descr="estimate-pag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44863"/>
            <a:ext cx="6119813" cy="6480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7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Section 3</a:t>
            </a:r>
            <a:endParaRPr lang="en-US" dirty="0"/>
          </a:p>
        </p:txBody>
      </p:sp>
      <p:sp>
        <p:nvSpPr>
          <p:cNvPr id="6" name="TextBox 5"/>
          <p:cNvSpPr txBox="1"/>
          <p:nvPr/>
        </p:nvSpPr>
        <p:spPr>
          <a:xfrm>
            <a:off x="457200" y="1755748"/>
            <a:ext cx="4622973" cy="1077218"/>
          </a:xfrm>
          <a:prstGeom prst="rect">
            <a:avLst/>
          </a:prstGeom>
          <a:noFill/>
        </p:spPr>
        <p:txBody>
          <a:bodyPr wrap="square" rtlCol="0">
            <a:spAutoFit/>
          </a:bodyPr>
          <a:lstStyle/>
          <a:p>
            <a:r>
              <a:rPr lang="en-US" sz="3200" dirty="0" smtClean="0"/>
              <a:t>Calculating Cash to Close</a:t>
            </a:r>
            <a:endParaRPr lang="en-US" sz="3200" dirty="0"/>
          </a:p>
          <a:p>
            <a:endParaRPr lang="en-US" sz="3200" dirty="0"/>
          </a:p>
        </p:txBody>
      </p:sp>
      <p:pic>
        <p:nvPicPr>
          <p:cNvPr id="4" name="Picture 3" descr="Screen Shot 2015-04-30 at 11.49.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91" y="2463496"/>
            <a:ext cx="5103594" cy="2990527"/>
          </a:xfrm>
          <a:prstGeom prst="rect">
            <a:avLst/>
          </a:prstGeom>
        </p:spPr>
      </p:pic>
      <p:pic>
        <p:nvPicPr>
          <p:cNvPr id="7" name="Picture 6"/>
          <p:cNvPicPr>
            <a:picLocks noChangeAspect="1"/>
          </p:cNvPicPr>
          <p:nvPr/>
        </p:nvPicPr>
        <p:blipFill>
          <a:blip r:embed="rId4"/>
          <a:stretch>
            <a:fillRect/>
          </a:stretch>
        </p:blipFill>
        <p:spPr>
          <a:xfrm rot="1175531">
            <a:off x="5983300" y="3080626"/>
            <a:ext cx="2051304" cy="3325368"/>
          </a:xfrm>
          <a:prstGeom prst="rect">
            <a:avLst/>
          </a:prstGeom>
        </p:spPr>
      </p:pic>
    </p:spTree>
    <p:extLst>
      <p:ext uri="{BB962C8B-B14F-4D97-AF65-F5344CB8AC3E}">
        <p14:creationId xmlns:p14="http://schemas.microsoft.com/office/powerpoint/2010/main" val="152030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to Remember: Calculating Cash to Close</a:t>
            </a:r>
            <a:endParaRPr lang="en-US" dirty="0"/>
          </a:p>
        </p:txBody>
      </p:sp>
      <p:pic>
        <p:nvPicPr>
          <p:cNvPr id="5" name="Content Placeholder 4"/>
          <p:cNvPicPr>
            <a:picLocks noGrp="1" noChangeAspect="1"/>
          </p:cNvPicPr>
          <p:nvPr>
            <p:ph idx="1"/>
          </p:nvPr>
        </p:nvPicPr>
        <p:blipFill rotWithShape="1">
          <a:blip r:embed="rId3"/>
          <a:srcRect l="-1" t="-1278" r="-91691" b="-78010"/>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57</a:t>
            </a:fld>
            <a:endParaRPr lang="en-US" dirty="0"/>
          </a:p>
        </p:txBody>
      </p:sp>
      <p:sp>
        <p:nvSpPr>
          <p:cNvPr id="6" name="TextBox 5"/>
          <p:cNvSpPr txBox="1"/>
          <p:nvPr/>
        </p:nvSpPr>
        <p:spPr>
          <a:xfrm>
            <a:off x="5377126" y="1880486"/>
            <a:ext cx="3084424" cy="4247317"/>
          </a:xfrm>
          <a:prstGeom prst="rect">
            <a:avLst/>
          </a:prstGeom>
          <a:noFill/>
        </p:spPr>
        <p:txBody>
          <a:bodyPr wrap="square" rtlCol="0">
            <a:spAutoFit/>
          </a:bodyPr>
          <a:lstStyle/>
          <a:p>
            <a:pPr marL="285750" indent="-285750">
              <a:buFont typeface="Arial"/>
              <a:buChar char="•"/>
            </a:pPr>
            <a:r>
              <a:rPr lang="en-US" u="sng" dirty="0" smtClean="0"/>
              <a:t>Total Closing Costs</a:t>
            </a:r>
            <a:r>
              <a:rPr lang="en-US" dirty="0" smtClean="0"/>
              <a:t>: from above under Other Costs and </a:t>
            </a:r>
            <a:r>
              <a:rPr lang="en-US" b="1" i="1" dirty="0" smtClean="0"/>
              <a:t>must be a positive number</a:t>
            </a:r>
          </a:p>
          <a:p>
            <a:pPr marL="285750" indent="-285750">
              <a:buFont typeface="Arial"/>
              <a:buChar char="•"/>
            </a:pPr>
            <a:r>
              <a:rPr lang="en-US" u="sng" dirty="0" smtClean="0"/>
              <a:t>Closing Costs Financed</a:t>
            </a:r>
            <a:r>
              <a:rPr lang="en-US" b="1" dirty="0" smtClean="0"/>
              <a:t>: </a:t>
            </a:r>
            <a:r>
              <a:rPr lang="en-US" dirty="0" smtClean="0"/>
              <a:t>Calculated by the estimated total payments to 3</a:t>
            </a:r>
            <a:r>
              <a:rPr lang="en-US" baseline="30000" dirty="0" smtClean="0"/>
              <a:t>rd</a:t>
            </a:r>
            <a:r>
              <a:rPr lang="en-US" dirty="0" smtClean="0"/>
              <a:t> Parties not disclosed in Loan Costs &amp; Other Costs; </a:t>
            </a:r>
            <a:r>
              <a:rPr lang="en-US" b="1" i="1" dirty="0" smtClean="0"/>
              <a:t>Can be a negative or Zero</a:t>
            </a:r>
          </a:p>
          <a:p>
            <a:pPr marL="285750" indent="-285750">
              <a:buFont typeface="Arial"/>
              <a:buChar char="•"/>
            </a:pPr>
            <a:r>
              <a:rPr lang="en-US" u="sng" dirty="0" smtClean="0"/>
              <a:t>Deposit</a:t>
            </a:r>
            <a:r>
              <a:rPr lang="en-US" b="1" dirty="0" smtClean="0"/>
              <a:t>: </a:t>
            </a:r>
            <a:r>
              <a:rPr lang="en-US" b="1" i="1" dirty="0" smtClean="0"/>
              <a:t>Negative number</a:t>
            </a:r>
          </a:p>
          <a:p>
            <a:pPr marL="285750" indent="-285750">
              <a:buFont typeface="Arial"/>
              <a:buChar char="•"/>
            </a:pPr>
            <a:r>
              <a:rPr lang="en-US" u="sng" dirty="0" smtClean="0"/>
              <a:t>Funds for Borrower: </a:t>
            </a:r>
            <a:r>
              <a:rPr lang="en-US" b="1" i="1" dirty="0" smtClean="0"/>
              <a:t>Always $0 for purchase transactions or for other transactions Negative or 0.</a:t>
            </a:r>
          </a:p>
        </p:txBody>
      </p:sp>
    </p:spTree>
    <p:extLst>
      <p:ext uri="{BB962C8B-B14F-4D97-AF65-F5344CB8AC3E}">
        <p14:creationId xmlns:p14="http://schemas.microsoft.com/office/powerpoint/2010/main" val="1587068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Section 3 Cont’d.</a:t>
            </a:r>
            <a:endParaRPr lang="en-US" dirty="0"/>
          </a:p>
        </p:txBody>
      </p:sp>
      <p:sp>
        <p:nvSpPr>
          <p:cNvPr id="6" name="TextBox 5"/>
          <p:cNvSpPr txBox="1"/>
          <p:nvPr/>
        </p:nvSpPr>
        <p:spPr>
          <a:xfrm>
            <a:off x="457200" y="1755748"/>
            <a:ext cx="8075559" cy="1569660"/>
          </a:xfrm>
          <a:prstGeom prst="rect">
            <a:avLst/>
          </a:prstGeom>
          <a:noFill/>
        </p:spPr>
        <p:txBody>
          <a:bodyPr wrap="square" rtlCol="0">
            <a:spAutoFit/>
          </a:bodyPr>
          <a:lstStyle/>
          <a:p>
            <a:r>
              <a:rPr lang="en-US" sz="3200" dirty="0" smtClean="0"/>
              <a:t>Alternative Calculating Cash to Close table for transactions without a seller</a:t>
            </a:r>
            <a:endParaRPr lang="en-US" sz="3200" dirty="0"/>
          </a:p>
          <a:p>
            <a:endParaRPr lang="en-US" sz="3200" dirty="0"/>
          </a:p>
        </p:txBody>
      </p:sp>
      <p:pic>
        <p:nvPicPr>
          <p:cNvPr id="4" name="Picture 3" descr="Screen Shot 2015-04-30 at 11.49.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97" y="2727013"/>
            <a:ext cx="4403509" cy="2580302"/>
          </a:xfrm>
          <a:prstGeom prst="rect">
            <a:avLst/>
          </a:prstGeom>
        </p:spPr>
      </p:pic>
    </p:spTree>
    <p:extLst>
      <p:ext uri="{BB962C8B-B14F-4D97-AF65-F5344CB8AC3E}">
        <p14:creationId xmlns:p14="http://schemas.microsoft.com/office/powerpoint/2010/main" val="87711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005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716" y="4440888"/>
            <a:ext cx="2537826" cy="2267686"/>
          </a:xfrm>
          <a:prstGeom prst="rect">
            <a:avLst/>
          </a:prstGeom>
        </p:spPr>
      </p:pic>
      <p:sp>
        <p:nvSpPr>
          <p:cNvPr id="2" name="Title 1"/>
          <p:cNvSpPr>
            <a:spLocks noGrp="1"/>
          </p:cNvSpPr>
          <p:nvPr>
            <p:ph type="title"/>
          </p:nvPr>
        </p:nvSpPr>
        <p:spPr/>
        <p:txBody>
          <a:bodyPr/>
          <a:lstStyle/>
          <a:p>
            <a:r>
              <a:rPr lang="en-US" dirty="0" smtClean="0"/>
              <a:t>Page Two: Section 4</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Adjustable Payment (AP) Table</a:t>
            </a:r>
            <a:endParaRPr lang="en-US" sz="3200" dirty="0"/>
          </a:p>
        </p:txBody>
      </p:sp>
      <p:pic>
        <p:nvPicPr>
          <p:cNvPr id="3" name="Picture 2" descr="Screen Shot 2015-04-30 at 12.05.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33" y="2340524"/>
            <a:ext cx="4471540" cy="2406558"/>
          </a:xfrm>
          <a:prstGeom prst="rect">
            <a:avLst/>
          </a:prstGeom>
        </p:spPr>
      </p:pic>
    </p:spTree>
    <p:extLst>
      <p:ext uri="{BB962C8B-B14F-4D97-AF65-F5344CB8AC3E}">
        <p14:creationId xmlns:p14="http://schemas.microsoft.com/office/powerpoint/2010/main" val="304668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Outline for This Webinar:</a:t>
            </a:r>
            <a:endParaRPr lang="en-US" sz="4000" dirty="0"/>
          </a:p>
        </p:txBody>
      </p:sp>
      <p:sp>
        <p:nvSpPr>
          <p:cNvPr id="3" name="Content Placeholder 2"/>
          <p:cNvSpPr>
            <a:spLocks noGrp="1"/>
          </p:cNvSpPr>
          <p:nvPr>
            <p:ph idx="1"/>
          </p:nvPr>
        </p:nvSpPr>
        <p:spPr/>
        <p:txBody>
          <a:bodyPr>
            <a:normAutofit/>
          </a:bodyPr>
          <a:lstStyle/>
          <a:p>
            <a:pPr>
              <a:lnSpc>
                <a:spcPct val="110000"/>
              </a:lnSpc>
              <a:spcBef>
                <a:spcPts val="600"/>
              </a:spcBef>
              <a:defRPr/>
            </a:pPr>
            <a:r>
              <a:rPr lang="en-US" sz="3000" dirty="0" smtClean="0"/>
              <a:t>Your Handouts</a:t>
            </a:r>
          </a:p>
          <a:p>
            <a:pPr>
              <a:lnSpc>
                <a:spcPct val="110000"/>
              </a:lnSpc>
              <a:spcBef>
                <a:spcPts val="600"/>
              </a:spcBef>
              <a:defRPr/>
            </a:pPr>
            <a:r>
              <a:rPr lang="en-US" sz="3000" dirty="0"/>
              <a:t>General Observations on The Combined </a:t>
            </a:r>
            <a:r>
              <a:rPr lang="en-US" sz="3000" dirty="0" smtClean="0"/>
              <a:t>Disclosures</a:t>
            </a:r>
          </a:p>
          <a:p>
            <a:pPr>
              <a:lnSpc>
                <a:spcPct val="110000"/>
              </a:lnSpc>
              <a:spcBef>
                <a:spcPts val="600"/>
              </a:spcBef>
              <a:defRPr/>
            </a:pPr>
            <a:r>
              <a:rPr lang="en-US" sz="3000" dirty="0" smtClean="0"/>
              <a:t>The Loan Estimate Form</a:t>
            </a:r>
          </a:p>
          <a:p>
            <a:pPr lvl="1">
              <a:lnSpc>
                <a:spcPct val="110000"/>
              </a:lnSpc>
              <a:spcBef>
                <a:spcPts val="600"/>
              </a:spcBef>
              <a:defRPr/>
            </a:pPr>
            <a:r>
              <a:rPr lang="en-US" sz="2600" dirty="0" smtClean="0"/>
              <a:t>Page One/ Group Work</a:t>
            </a:r>
            <a:endParaRPr lang="en-US" sz="2200" dirty="0" smtClean="0"/>
          </a:p>
          <a:p>
            <a:pPr lvl="1">
              <a:lnSpc>
                <a:spcPct val="110000"/>
              </a:lnSpc>
              <a:spcBef>
                <a:spcPts val="600"/>
              </a:spcBef>
              <a:defRPr/>
            </a:pPr>
            <a:r>
              <a:rPr lang="en-US" sz="2600" dirty="0" smtClean="0"/>
              <a:t>Page Two/ Group Work</a:t>
            </a:r>
          </a:p>
          <a:p>
            <a:pPr lvl="1">
              <a:lnSpc>
                <a:spcPct val="110000"/>
              </a:lnSpc>
              <a:spcBef>
                <a:spcPts val="600"/>
              </a:spcBef>
              <a:defRPr/>
            </a:pPr>
            <a:r>
              <a:rPr lang="en-US" sz="2600" dirty="0" smtClean="0"/>
              <a:t>Page Three/ Group Work</a:t>
            </a:r>
          </a:p>
          <a:p>
            <a:pPr lvl="1">
              <a:lnSpc>
                <a:spcPct val="110000"/>
              </a:lnSpc>
              <a:spcBef>
                <a:spcPts val="600"/>
              </a:spcBef>
              <a:defRPr/>
            </a:pPr>
            <a:endParaRPr lang="en-US" sz="2600" dirty="0" smtClean="0"/>
          </a:p>
          <a:p>
            <a:pPr lvl="1">
              <a:lnSpc>
                <a:spcPct val="110000"/>
              </a:lnSpc>
              <a:spcBef>
                <a:spcPts val="600"/>
              </a:spcBef>
              <a:defRPr/>
            </a:pPr>
            <a:endParaRPr lang="en-US" sz="2600" dirty="0"/>
          </a:p>
          <a:p>
            <a:pPr lvl="1">
              <a:lnSpc>
                <a:spcPct val="110000"/>
              </a:lnSpc>
              <a:spcBef>
                <a:spcPts val="600"/>
              </a:spcBef>
              <a:defRPr/>
            </a:pPr>
            <a:endParaRPr lang="en-US" sz="2600" dirty="0" smtClean="0"/>
          </a:p>
          <a:p>
            <a:pPr>
              <a:lnSpc>
                <a:spcPct val="110000"/>
              </a:lnSpc>
              <a:spcBef>
                <a:spcPts val="600"/>
              </a:spcBef>
              <a:defRPr/>
            </a:pPr>
            <a:endParaRPr lang="en-US" sz="3000" dirty="0"/>
          </a:p>
          <a:p>
            <a:pPr marL="0" indent="0">
              <a:lnSpc>
                <a:spcPct val="110000"/>
              </a:lnSpc>
              <a:buNone/>
              <a:defRPr/>
            </a:pPr>
            <a:endParaRPr lang="en-US" dirty="0"/>
          </a:p>
          <a:p>
            <a:pPr lvl="1">
              <a:lnSpc>
                <a:spcPct val="110000"/>
              </a:lnSpc>
              <a:defRPr/>
            </a:pPr>
            <a:endParaRPr lang="en-US" sz="1600" dirty="0"/>
          </a:p>
          <a:p>
            <a:pPr marL="457200" lvl="1" indent="0">
              <a:lnSpc>
                <a:spcPct val="110000"/>
              </a:lnSpc>
              <a:buFontTx/>
              <a:buNone/>
              <a:defRPr/>
            </a:pPr>
            <a:endParaRPr lang="en-US" sz="1600" dirty="0"/>
          </a:p>
          <a:p>
            <a:pPr>
              <a:lnSpc>
                <a:spcPct val="110000"/>
              </a:lnSpc>
              <a:defRPr/>
            </a:pPr>
            <a:endParaRPr lang="en-US" dirty="0"/>
          </a:p>
          <a:p>
            <a:pPr marL="457200" lvl="1" indent="0">
              <a:lnSpc>
                <a:spcPct val="110000"/>
              </a:lnSpc>
              <a:buFontTx/>
              <a:buNone/>
              <a:defRPr/>
            </a:pPr>
            <a:endParaRPr lang="en-US" dirty="0"/>
          </a:p>
          <a:p>
            <a:pPr>
              <a:lnSpc>
                <a:spcPct val="110000"/>
              </a:lnSpc>
            </a:pPr>
            <a:endParaRPr lang="en-US" dirty="0"/>
          </a:p>
        </p:txBody>
      </p:sp>
    </p:spTree>
    <p:extLst>
      <p:ext uri="{BB962C8B-B14F-4D97-AF65-F5344CB8AC3E}">
        <p14:creationId xmlns:p14="http://schemas.microsoft.com/office/powerpoint/2010/main" val="106858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Two: Section 5</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Adjustable Interest Rate (AIR) Table</a:t>
            </a:r>
            <a:endParaRPr lang="en-US" sz="3200" dirty="0"/>
          </a:p>
        </p:txBody>
      </p:sp>
      <p:pic>
        <p:nvPicPr>
          <p:cNvPr id="4" name="Picture 3" descr="Screen Shot 2015-04-30 at 12.06.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064" y="2419047"/>
            <a:ext cx="3670300" cy="2209800"/>
          </a:xfrm>
          <a:prstGeom prst="rect">
            <a:avLst/>
          </a:prstGeom>
        </p:spPr>
      </p:pic>
    </p:spTree>
    <p:extLst>
      <p:ext uri="{BB962C8B-B14F-4D97-AF65-F5344CB8AC3E}">
        <p14:creationId xmlns:p14="http://schemas.microsoft.com/office/powerpoint/2010/main" val="178128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 y="253050"/>
            <a:ext cx="8686800" cy="837743"/>
          </a:xfrm>
        </p:spPr>
        <p:txBody>
          <a:bodyPr>
            <a:normAutofit fontScale="90000"/>
          </a:bodyPr>
          <a:lstStyle/>
          <a:p>
            <a:r>
              <a:rPr lang="en-US" sz="3800" dirty="0" smtClean="0"/>
              <a:t>The New Tables are NOT always present</a:t>
            </a:r>
            <a:endParaRPr lang="en-US" sz="3800" dirty="0"/>
          </a:p>
        </p:txBody>
      </p:sp>
      <p:pic>
        <p:nvPicPr>
          <p:cNvPr id="5" name="Picture 4"/>
          <p:cNvPicPr>
            <a:picLocks noChangeAspect="1"/>
          </p:cNvPicPr>
          <p:nvPr/>
        </p:nvPicPr>
        <p:blipFill>
          <a:blip r:embed="rId3"/>
          <a:stretch>
            <a:fillRect/>
          </a:stretch>
        </p:blipFill>
        <p:spPr>
          <a:xfrm>
            <a:off x="467896" y="1574067"/>
            <a:ext cx="7086600" cy="2489200"/>
          </a:xfrm>
          <a:prstGeom prst="rect">
            <a:avLst/>
          </a:prstGeom>
        </p:spPr>
      </p:pic>
      <p:sp>
        <p:nvSpPr>
          <p:cNvPr id="6" name="TextBox 5"/>
          <p:cNvSpPr txBox="1"/>
          <p:nvPr/>
        </p:nvSpPr>
        <p:spPr>
          <a:xfrm>
            <a:off x="725747" y="4569251"/>
            <a:ext cx="7043045" cy="1477328"/>
          </a:xfrm>
          <a:prstGeom prst="rect">
            <a:avLst/>
          </a:prstGeom>
          <a:noFill/>
        </p:spPr>
        <p:txBody>
          <a:bodyPr wrap="square" rtlCol="0">
            <a:spAutoFit/>
          </a:bodyPr>
          <a:lstStyle/>
          <a:p>
            <a:pPr marL="285750" indent="-285750">
              <a:buFont typeface="Arial"/>
              <a:buChar char="•"/>
            </a:pPr>
            <a:r>
              <a:rPr lang="en-US" b="1" dirty="0" smtClean="0"/>
              <a:t>Adjustable Payment (AP)Table: </a:t>
            </a:r>
            <a:r>
              <a:rPr lang="en-US" dirty="0" smtClean="0"/>
              <a:t>only when the periodic principal &amp; interest payments may change after consummation. If loan does not contain these features, this table is not disclosed.</a:t>
            </a:r>
          </a:p>
          <a:p>
            <a:pPr marL="285750" indent="-285750">
              <a:buFont typeface="Arial"/>
              <a:buChar char="•"/>
            </a:pPr>
            <a:r>
              <a:rPr lang="en-US" b="1" dirty="0" smtClean="0"/>
              <a:t>Adjustable Interest Rate (AIR)Table: </a:t>
            </a:r>
            <a:r>
              <a:rPr lang="en-US" dirty="0" smtClean="0"/>
              <a:t>Disclosed when the loan’s interest rate may increase after consummation. </a:t>
            </a:r>
            <a:endParaRPr lang="en-US" b="1" dirty="0"/>
          </a:p>
        </p:txBody>
      </p:sp>
    </p:spTree>
    <p:extLst>
      <p:ext uri="{BB962C8B-B14F-4D97-AF65-F5344CB8AC3E}">
        <p14:creationId xmlns:p14="http://schemas.microsoft.com/office/powerpoint/2010/main" val="2616569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3: Miscellaneous Items</a:t>
            </a:r>
            <a:endParaRPr lang="en-US" dirty="0"/>
          </a:p>
        </p:txBody>
      </p:sp>
      <p:sp>
        <p:nvSpPr>
          <p:cNvPr id="3" name="Content Placeholder 2"/>
          <p:cNvSpPr>
            <a:spLocks noGrp="1"/>
          </p:cNvSpPr>
          <p:nvPr>
            <p:ph idx="1"/>
          </p:nvPr>
        </p:nvSpPr>
        <p:spPr>
          <a:xfrm>
            <a:off x="457200" y="1600200"/>
            <a:ext cx="5500314" cy="4687443"/>
          </a:xfrm>
        </p:spPr>
        <p:txBody>
          <a:bodyPr/>
          <a:lstStyle/>
          <a:p>
            <a:pPr lvl="1">
              <a:buFont typeface="Arial"/>
              <a:buChar char="•"/>
            </a:pPr>
            <a:r>
              <a:rPr lang="en-US" sz="2800" dirty="0" smtClean="0"/>
              <a:t>Contact information for creditor &amp; loan officer (this is where mortgage loan originator info and broker/vendor goes)</a:t>
            </a:r>
          </a:p>
          <a:p>
            <a:pPr lvl="1">
              <a:buFont typeface="Arial"/>
              <a:buChar char="•"/>
            </a:pPr>
            <a:r>
              <a:rPr lang="en-US" sz="2800" dirty="0" smtClean="0"/>
              <a:t>Comparisons </a:t>
            </a:r>
          </a:p>
          <a:p>
            <a:pPr lvl="1">
              <a:buFont typeface="Arial"/>
              <a:buChar char="•"/>
            </a:pPr>
            <a:r>
              <a:rPr lang="en-US" sz="2800" dirty="0" smtClean="0"/>
              <a:t>Definitions (standard)</a:t>
            </a:r>
          </a:p>
          <a:p>
            <a:pPr lvl="1">
              <a:buFont typeface="Arial"/>
              <a:buChar char="•"/>
            </a:pPr>
            <a:r>
              <a:rPr lang="en-US" sz="2800" dirty="0" smtClean="0"/>
              <a:t>APR calculation</a:t>
            </a:r>
          </a:p>
          <a:p>
            <a:pPr lvl="1">
              <a:buFont typeface="Arial"/>
              <a:buChar char="•"/>
            </a:pPr>
            <a:r>
              <a:rPr lang="en-US" sz="2800" dirty="0" smtClean="0"/>
              <a:t>Optional consumer signature</a:t>
            </a:r>
            <a:endParaRPr lang="en-US" sz="2800" dirty="0"/>
          </a:p>
        </p:txBody>
      </p:sp>
      <p:pic>
        <p:nvPicPr>
          <p:cNvPr id="6" name="Picture 5" descr="AA05379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726" y="3009894"/>
            <a:ext cx="2932274" cy="3471788"/>
          </a:xfrm>
          <a:prstGeom prst="rect">
            <a:avLst/>
          </a:prstGeom>
        </p:spPr>
      </p:pic>
    </p:spTree>
    <p:extLst>
      <p:ext uri="{BB962C8B-B14F-4D97-AF65-F5344CB8AC3E}">
        <p14:creationId xmlns:p14="http://schemas.microsoft.com/office/powerpoint/2010/main" val="327553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3092235">
            <a:off x="3681269" y="3333898"/>
            <a:ext cx="2191512" cy="3557016"/>
          </a:xfrm>
          <a:prstGeom prst="rect">
            <a:avLst/>
          </a:prstGeom>
        </p:spPr>
      </p:pic>
      <p:sp>
        <p:nvSpPr>
          <p:cNvPr id="2" name="Title 1"/>
          <p:cNvSpPr>
            <a:spLocks noGrp="1"/>
          </p:cNvSpPr>
          <p:nvPr>
            <p:ph type="title"/>
          </p:nvPr>
        </p:nvSpPr>
        <p:spPr/>
        <p:txBody>
          <a:bodyPr/>
          <a:lstStyle/>
          <a:p>
            <a:r>
              <a:rPr lang="en-US" dirty="0" smtClean="0"/>
              <a:t>Page Three: Section 1</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Contact Information</a:t>
            </a:r>
            <a:endParaRPr lang="en-US" sz="3200" dirty="0"/>
          </a:p>
        </p:txBody>
      </p:sp>
      <p:pic>
        <p:nvPicPr>
          <p:cNvPr id="3" name="Picture 2" descr="Screen Shot 2015-04-30 at 12.08.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2265812"/>
            <a:ext cx="8013700" cy="1651000"/>
          </a:xfrm>
          <a:prstGeom prst="rect">
            <a:avLst/>
          </a:prstGeom>
        </p:spPr>
      </p:pic>
    </p:spTree>
    <p:extLst>
      <p:ext uri="{BB962C8B-B14F-4D97-AF65-F5344CB8AC3E}">
        <p14:creationId xmlns:p14="http://schemas.microsoft.com/office/powerpoint/2010/main" val="187229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Three: Section 2</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Comparisons</a:t>
            </a:r>
            <a:endParaRPr lang="en-US" sz="3200" dirty="0"/>
          </a:p>
        </p:txBody>
      </p:sp>
      <p:pic>
        <p:nvPicPr>
          <p:cNvPr id="5" name="Picture 4" descr="shrugging-should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428" y="4271500"/>
            <a:ext cx="5090160" cy="2884424"/>
          </a:xfrm>
          <a:prstGeom prst="rect">
            <a:avLst/>
          </a:prstGeom>
        </p:spPr>
      </p:pic>
      <p:pic>
        <p:nvPicPr>
          <p:cNvPr id="4" name="Picture 3" descr="Screen Shot 2015-04-30 at 12.09.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 y="2487125"/>
            <a:ext cx="8064500" cy="2082800"/>
          </a:xfrm>
          <a:prstGeom prst="rect">
            <a:avLst/>
          </a:prstGeom>
        </p:spPr>
      </p:pic>
    </p:spTree>
    <p:extLst>
      <p:ext uri="{BB962C8B-B14F-4D97-AF65-F5344CB8AC3E}">
        <p14:creationId xmlns:p14="http://schemas.microsoft.com/office/powerpoint/2010/main" val="2939403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to the APR?</a:t>
            </a:r>
            <a:endParaRPr lang="en-US" dirty="0"/>
          </a:p>
        </p:txBody>
      </p:sp>
      <p:sp>
        <p:nvSpPr>
          <p:cNvPr id="3" name="Content Placeholder 2"/>
          <p:cNvSpPr>
            <a:spLocks noGrp="1"/>
          </p:cNvSpPr>
          <p:nvPr>
            <p:ph idx="1"/>
          </p:nvPr>
        </p:nvSpPr>
        <p:spPr/>
        <p:txBody>
          <a:bodyPr/>
          <a:lstStyle/>
          <a:p>
            <a:r>
              <a:rPr lang="en-US" sz="3000" dirty="0" smtClean="0"/>
              <a:t>APR calculation is not changing</a:t>
            </a:r>
            <a:r>
              <a:rPr lang="en-US" sz="3000" dirty="0"/>
              <a:t> </a:t>
            </a:r>
            <a:r>
              <a:rPr lang="en-US" sz="3000" dirty="0" smtClean="0"/>
              <a:t>(same)</a:t>
            </a:r>
          </a:p>
          <a:p>
            <a:r>
              <a:rPr lang="en-US" sz="3000" dirty="0" smtClean="0"/>
              <a:t>All-inclusive APR dropped from final rule.</a:t>
            </a:r>
          </a:p>
        </p:txBody>
      </p:sp>
      <p:pic>
        <p:nvPicPr>
          <p:cNvPr id="4" name="Picture 1" descr="loanestimate-page3.jpg"/>
          <p:cNvPicPr>
            <a:picLocks noChangeAspect="1"/>
          </p:cNvPicPr>
          <p:nvPr/>
        </p:nvPicPr>
        <p:blipFill>
          <a:blip r:embed="rId3">
            <a:extLst>
              <a:ext uri="{28A0092B-C50C-407E-A947-70E740481C1C}">
                <a14:useLocalDpi xmlns:a14="http://schemas.microsoft.com/office/drawing/2010/main" val="0"/>
              </a:ext>
            </a:extLst>
          </a:blip>
          <a:srcRect t="20415" b="60190"/>
          <a:stretch>
            <a:fillRect/>
          </a:stretch>
        </p:blipFill>
        <p:spPr bwMode="auto">
          <a:xfrm>
            <a:off x="629933" y="3481547"/>
            <a:ext cx="775493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Three: Section 3</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Other Considerations</a:t>
            </a:r>
            <a:endParaRPr lang="en-US" sz="3200" dirty="0"/>
          </a:p>
        </p:txBody>
      </p:sp>
      <p:pic>
        <p:nvPicPr>
          <p:cNvPr id="3" name="Picture 2" descr="Screen Shot 2015-04-30 at 12.1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41282"/>
            <a:ext cx="8001000" cy="3759200"/>
          </a:xfrm>
          <a:prstGeom prst="rect">
            <a:avLst/>
          </a:prstGeom>
        </p:spPr>
      </p:pic>
    </p:spTree>
    <p:extLst>
      <p:ext uri="{BB962C8B-B14F-4D97-AF65-F5344CB8AC3E}">
        <p14:creationId xmlns:p14="http://schemas.microsoft.com/office/powerpoint/2010/main" val="137171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Pg. 3 Section 3 continued</a:t>
            </a:r>
            <a:endParaRPr lang="en-US" dirty="0"/>
          </a:p>
        </p:txBody>
      </p:sp>
      <p:pic>
        <p:nvPicPr>
          <p:cNvPr id="6" name="Content Placeholder 5" descr="Other Considerations.tiff"/>
          <p:cNvPicPr>
            <a:picLocks noGrp="1" noChangeAspect="1"/>
          </p:cNvPicPr>
          <p:nvPr>
            <p:ph idx="1"/>
          </p:nvPr>
        </p:nvPicPr>
        <p:blipFill>
          <a:blip r:embed="rId3">
            <a:extLst>
              <a:ext uri="{28A0092B-C50C-407E-A947-70E740481C1C}">
                <a14:useLocalDpi xmlns:a14="http://schemas.microsoft.com/office/drawing/2010/main" val="0"/>
              </a:ext>
            </a:extLst>
          </a:blip>
          <a:srcRect l="3716" r="3716"/>
          <a:stretch>
            <a:fillRect/>
          </a:stretch>
        </p:blipFill>
        <p:spPr>
          <a:prstGeom prst="rect">
            <a:avLst/>
          </a:prstGeom>
        </p:spPr>
      </p:pic>
    </p:spTree>
    <p:extLst>
      <p:ext uri="{BB962C8B-B14F-4D97-AF65-F5344CB8AC3E}">
        <p14:creationId xmlns:p14="http://schemas.microsoft.com/office/powerpoint/2010/main" val="3250218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Three: Section 4</a:t>
            </a:r>
            <a:endParaRPr lang="en-US" dirty="0"/>
          </a:p>
        </p:txBody>
      </p:sp>
      <p:sp>
        <p:nvSpPr>
          <p:cNvPr id="6" name="TextBox 5"/>
          <p:cNvSpPr txBox="1"/>
          <p:nvPr/>
        </p:nvSpPr>
        <p:spPr>
          <a:xfrm>
            <a:off x="457200" y="1755748"/>
            <a:ext cx="8075559" cy="584776"/>
          </a:xfrm>
          <a:prstGeom prst="rect">
            <a:avLst/>
          </a:prstGeom>
          <a:noFill/>
        </p:spPr>
        <p:txBody>
          <a:bodyPr wrap="square" rtlCol="0">
            <a:spAutoFit/>
          </a:bodyPr>
          <a:lstStyle/>
          <a:p>
            <a:r>
              <a:rPr lang="en-US" sz="3200" dirty="0" smtClean="0"/>
              <a:t>OPTIONAL: Confirm Receipt</a:t>
            </a:r>
            <a:endParaRPr lang="en-US" sz="3200" dirty="0"/>
          </a:p>
        </p:txBody>
      </p:sp>
      <p:pic>
        <p:nvPicPr>
          <p:cNvPr id="4" name="Picture 3" descr="Screen Shot 2015-04-30 at 12.12.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2603197"/>
            <a:ext cx="8115300" cy="1841500"/>
          </a:xfrm>
          <a:prstGeom prst="rect">
            <a:avLst/>
          </a:prstGeom>
        </p:spPr>
      </p:pic>
    </p:spTree>
    <p:extLst>
      <p:ext uri="{BB962C8B-B14F-4D97-AF65-F5344CB8AC3E}">
        <p14:creationId xmlns:p14="http://schemas.microsoft.com/office/powerpoint/2010/main" val="341227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Young-businessman-standing-bet-49935920.jpg"/>
          <p:cNvPicPr>
            <a:picLocks noChangeAspect="1"/>
          </p:cNvPicPr>
          <p:nvPr/>
        </p:nvPicPr>
        <p:blipFill>
          <a:blip r:embed="rId3">
            <a:extLst>
              <a:ext uri="{BEBA8EAE-BF5A-486C-A8C5-ECC9F3942E4B}">
                <a14:imgProps xmlns:a14="http://schemas.microsoft.com/office/drawing/2010/main">
                  <a14:imgLayer r:embed="rId4">
                    <a14:imgEffect>
                      <a14:backgroundRemoval t="51291" b="100000" l="10000" r="90000">
                        <a14:foregroundMark x1="47889" y1="80551" x2="47889" y2="80551"/>
                      </a14:backgroundRemoval>
                    </a14:imgEffect>
                  </a14:imgLayer>
                </a14:imgProps>
              </a:ext>
              <a:ext uri="{28A0092B-C50C-407E-A947-70E740481C1C}">
                <a14:useLocalDpi xmlns:a14="http://schemas.microsoft.com/office/drawing/2010/main" val="0"/>
              </a:ext>
            </a:extLst>
          </a:blip>
          <a:stretch>
            <a:fillRect/>
          </a:stretch>
        </p:blipFill>
        <p:spPr>
          <a:xfrm>
            <a:off x="1319601" y="344959"/>
            <a:ext cx="10113338" cy="6528722"/>
          </a:xfrm>
          <a:prstGeom prst="rect">
            <a:avLst/>
          </a:prstGeom>
        </p:spPr>
      </p:pic>
      <p:sp>
        <p:nvSpPr>
          <p:cNvPr id="2" name="Title 1"/>
          <p:cNvSpPr>
            <a:spLocks noGrp="1"/>
          </p:cNvSpPr>
          <p:nvPr>
            <p:ph type="title"/>
          </p:nvPr>
        </p:nvSpPr>
        <p:spPr/>
        <p:txBody>
          <a:bodyPr/>
          <a:lstStyle/>
          <a:p>
            <a:r>
              <a:rPr lang="en-US" dirty="0" smtClean="0"/>
              <a:t>Should I Have the Customer Sign for the Disclosures?</a:t>
            </a:r>
            <a:endParaRPr lang="en-US" dirty="0"/>
          </a:p>
        </p:txBody>
      </p:sp>
      <p:sp>
        <p:nvSpPr>
          <p:cNvPr id="3" name="Content Placeholder 2"/>
          <p:cNvSpPr>
            <a:spLocks noGrp="1"/>
          </p:cNvSpPr>
          <p:nvPr>
            <p:ph idx="1"/>
          </p:nvPr>
        </p:nvSpPr>
        <p:spPr>
          <a:xfrm>
            <a:off x="457200" y="1586467"/>
            <a:ext cx="8341891" cy="2864741"/>
          </a:xfrm>
        </p:spPr>
        <p:txBody>
          <a:bodyPr/>
          <a:lstStyle/>
          <a:p>
            <a:r>
              <a:rPr lang="en-US" dirty="0" smtClean="0"/>
              <a:t>Lenders are permitted to get the signature of consumer to confirm receipt, but is not required. </a:t>
            </a:r>
          </a:p>
          <a:p>
            <a:r>
              <a:rPr lang="en-US" dirty="0" smtClean="0"/>
              <a:t>There are pros and cons either way.</a:t>
            </a:r>
            <a:endParaRPr lang="en-US" dirty="0"/>
          </a:p>
        </p:txBody>
      </p:sp>
    </p:spTree>
    <p:extLst>
      <p:ext uri="{BB962C8B-B14F-4D97-AF65-F5344CB8AC3E}">
        <p14:creationId xmlns:p14="http://schemas.microsoft.com/office/powerpoint/2010/main" val="3171762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igstock-Stack-Of-Papers-Documents-Offi-10022027.jpg"/>
          <p:cNvPicPr>
            <a:picLocks noChangeAspect="1"/>
          </p:cNvPicPr>
          <p:nvPr/>
        </p:nvPicPr>
        <p:blipFill>
          <a:blip r:embed="rId2">
            <a:alphaModFix amt="84000"/>
            <a:extLst>
              <a:ext uri="{28A0092B-C50C-407E-A947-70E740481C1C}">
                <a14:useLocalDpi xmlns:a14="http://schemas.microsoft.com/office/drawing/2010/main" val="0"/>
              </a:ext>
            </a:extLst>
          </a:blip>
          <a:srcRect/>
          <a:stretch>
            <a:fillRect/>
          </a:stretch>
        </p:blipFill>
        <p:spPr bwMode="auto">
          <a:xfrm>
            <a:off x="4987925" y="681038"/>
            <a:ext cx="462915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623" y="2367469"/>
            <a:ext cx="8969377" cy="938719"/>
          </a:xfrm>
          <a:prstGeom prst="rect">
            <a:avLst/>
          </a:prstGeom>
          <a:noFill/>
        </p:spPr>
        <p:txBody>
          <a:bodyPr wrap="square" rtlCol="0">
            <a:spAutoFit/>
          </a:bodyPr>
          <a:lstStyle/>
          <a:p>
            <a:pPr algn="ctr"/>
            <a:r>
              <a:rPr lang="en-US" sz="5500" dirty="0" smtClean="0">
                <a:solidFill>
                  <a:schemeClr val="bg1"/>
                </a:solidFill>
                <a:latin typeface="Arial"/>
                <a:cs typeface="Arial"/>
              </a:rPr>
              <a:t>The Handouts</a:t>
            </a:r>
            <a:endParaRPr lang="en-US" sz="5500" dirty="0">
              <a:solidFill>
                <a:schemeClr val="bg1"/>
              </a:solidFill>
              <a:latin typeface="Arial"/>
              <a:cs typeface="Arial"/>
            </a:endParaRPr>
          </a:p>
        </p:txBody>
      </p:sp>
    </p:spTree>
    <p:extLst>
      <p:ext uri="{BB962C8B-B14F-4D97-AF65-F5344CB8AC3E}">
        <p14:creationId xmlns:p14="http://schemas.microsoft.com/office/powerpoint/2010/main" val="426405433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 have Brokers or third-party Provide the Loan Estimate?</a:t>
            </a:r>
            <a:endParaRPr lang="en-US" dirty="0"/>
          </a:p>
        </p:txBody>
      </p:sp>
      <p:sp>
        <p:nvSpPr>
          <p:cNvPr id="3" name="Content Placeholder 2"/>
          <p:cNvSpPr>
            <a:spLocks noGrp="1"/>
          </p:cNvSpPr>
          <p:nvPr>
            <p:ph idx="1"/>
          </p:nvPr>
        </p:nvSpPr>
        <p:spPr/>
        <p:txBody>
          <a:bodyPr/>
          <a:lstStyle/>
          <a:p>
            <a:r>
              <a:rPr lang="en-US" dirty="0" smtClean="0"/>
              <a:t>Yes, yes you can.</a:t>
            </a:r>
          </a:p>
          <a:p>
            <a:r>
              <a:rPr lang="en-US" dirty="0" smtClean="0"/>
              <a:t>But, the creditor is still responsible for the accuracy of the Loan Disclosure.</a:t>
            </a:r>
            <a:endParaRPr lang="en-US" dirty="0"/>
          </a:p>
        </p:txBody>
      </p:sp>
      <p:sp>
        <p:nvSpPr>
          <p:cNvPr id="4" name="Slide Number Placeholder 3"/>
          <p:cNvSpPr>
            <a:spLocks noGrp="1"/>
          </p:cNvSpPr>
          <p:nvPr>
            <p:ph type="sldNum" sz="quarter" idx="12"/>
          </p:nvPr>
        </p:nvSpPr>
        <p:spPr/>
        <p:txBody>
          <a:bodyPr/>
          <a:lstStyle/>
          <a:p>
            <a:fld id="{03CAAFFD-2E82-FB43-8620-92A58270F4E3}" type="slidenum">
              <a:rPr lang="en-US" smtClean="0"/>
              <a:t>70</a:t>
            </a:fld>
            <a:endParaRPr lang="en-US" dirty="0"/>
          </a:p>
        </p:txBody>
      </p:sp>
    </p:spTree>
    <p:extLst>
      <p:ext uri="{BB962C8B-B14F-4D97-AF65-F5344CB8AC3E}">
        <p14:creationId xmlns:p14="http://schemas.microsoft.com/office/powerpoint/2010/main" val="3060608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Consfused-businessman-holding--30355217.jpg"/>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a:off x="2508746" y="1417638"/>
            <a:ext cx="7746504" cy="5440362"/>
          </a:xfrm>
          <a:prstGeom prst="rect">
            <a:avLst/>
          </a:prstGeom>
        </p:spPr>
      </p:pic>
      <p:sp>
        <p:nvSpPr>
          <p:cNvPr id="2" name="Title 1"/>
          <p:cNvSpPr>
            <a:spLocks noGrp="1"/>
          </p:cNvSpPr>
          <p:nvPr>
            <p:ph type="title"/>
          </p:nvPr>
        </p:nvSpPr>
        <p:spPr/>
        <p:txBody>
          <a:bodyPr/>
          <a:lstStyle/>
          <a:p>
            <a:r>
              <a:rPr lang="en-US" dirty="0" smtClean="0"/>
              <a:t>Summary: New Items on Loan Estimator</a:t>
            </a:r>
            <a:endParaRPr lang="en-US" dirty="0"/>
          </a:p>
        </p:txBody>
      </p:sp>
      <p:sp>
        <p:nvSpPr>
          <p:cNvPr id="3" name="Content Placeholder 2"/>
          <p:cNvSpPr>
            <a:spLocks noGrp="1"/>
          </p:cNvSpPr>
          <p:nvPr>
            <p:ph idx="1"/>
          </p:nvPr>
        </p:nvSpPr>
        <p:spPr>
          <a:xfrm>
            <a:off x="457200" y="1664667"/>
            <a:ext cx="6080388" cy="4256934"/>
          </a:xfrm>
        </p:spPr>
        <p:txBody>
          <a:bodyPr>
            <a:normAutofit lnSpcReduction="10000"/>
          </a:bodyPr>
          <a:lstStyle/>
          <a:p>
            <a:r>
              <a:rPr lang="en-US" sz="2800" dirty="0"/>
              <a:t>E</a:t>
            </a:r>
            <a:r>
              <a:rPr lang="en-US" sz="2800" dirty="0" smtClean="0"/>
              <a:t>stimated property value (application)</a:t>
            </a:r>
          </a:p>
          <a:p>
            <a:r>
              <a:rPr lang="en-US" sz="2800" dirty="0" smtClean="0"/>
              <a:t>Loan purpose and type (definitions)</a:t>
            </a:r>
          </a:p>
          <a:p>
            <a:r>
              <a:rPr lang="en-US" sz="2800" dirty="0" smtClean="0"/>
              <a:t>Product (definitions)</a:t>
            </a:r>
          </a:p>
          <a:p>
            <a:r>
              <a:rPr lang="en-US" sz="2800" dirty="0" smtClean="0"/>
              <a:t>CFPB web site reference</a:t>
            </a:r>
          </a:p>
          <a:p>
            <a:r>
              <a:rPr lang="en-US" sz="2800" dirty="0" smtClean="0"/>
              <a:t>Details about mortgage insurance premiums &amp; property taxes</a:t>
            </a:r>
          </a:p>
          <a:p>
            <a:r>
              <a:rPr lang="en-US" sz="2800" dirty="0" smtClean="0"/>
              <a:t>5-year estimate changed</a:t>
            </a:r>
          </a:p>
          <a:p>
            <a:pPr marL="0" indent="0">
              <a:buNone/>
            </a:pPr>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1439567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099"/>
            <a:ext cx="8229600" cy="579437"/>
          </a:xfrm>
        </p:spPr>
        <p:txBody>
          <a:bodyPr>
            <a:normAutofit fontScale="90000"/>
          </a:bodyPr>
          <a:lstStyle/>
          <a:p>
            <a:r>
              <a:rPr lang="en-US" dirty="0" smtClean="0"/>
              <a:t>How Accurate Is an Estimate?</a:t>
            </a:r>
            <a:endParaRPr lang="en-US" dirty="0"/>
          </a:p>
        </p:txBody>
      </p:sp>
      <p:sp>
        <p:nvSpPr>
          <p:cNvPr id="9" name="Text Placeholder 8"/>
          <p:cNvSpPr>
            <a:spLocks noGrp="1"/>
          </p:cNvSpPr>
          <p:nvPr>
            <p:ph type="body" sz="half" idx="1"/>
          </p:nvPr>
        </p:nvSpPr>
        <p:spPr/>
        <p:txBody>
          <a:bodyPr/>
          <a:lstStyle/>
          <a:p>
            <a:r>
              <a:rPr lang="en-US" dirty="0" smtClean="0"/>
              <a:t>The general accuracy requirement for Loan Estimate disclosures is based on a good faith standard.</a:t>
            </a:r>
            <a:endParaRPr lang="en-US" dirty="0"/>
          </a:p>
        </p:txBody>
      </p:sp>
      <p:pic>
        <p:nvPicPr>
          <p:cNvPr id="11" name="Content Placeholder 10" descr="AA019189.png"/>
          <p:cNvPicPr>
            <a:picLocks noGrp="1" noChangeAspect="1"/>
          </p:cNvPicPr>
          <p:nvPr>
            <p:ph sz="half" idx="2"/>
          </p:nvPr>
        </p:nvPicPr>
        <p:blipFill>
          <a:blip r:embed="rId3">
            <a:extLst>
              <a:ext uri="{28A0092B-C50C-407E-A947-70E740481C1C}">
                <a14:useLocalDpi xmlns:a14="http://schemas.microsoft.com/office/drawing/2010/main" val="0"/>
              </a:ext>
            </a:extLst>
          </a:blip>
          <a:srcRect t="-95262" b="-95262"/>
          <a:stretch>
            <a:fillRect/>
          </a:stretch>
        </p:blipFill>
        <p:spPr/>
      </p:pic>
    </p:spTree>
    <p:extLst>
      <p:ext uri="{BB962C8B-B14F-4D97-AF65-F5344CB8AC3E}">
        <p14:creationId xmlns:p14="http://schemas.microsoft.com/office/powerpoint/2010/main" val="3166171507"/>
      </p:ext>
    </p:extLst>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Faith Standard</a:t>
            </a:r>
            <a:endParaRPr lang="en-US" dirty="0"/>
          </a:p>
        </p:txBody>
      </p:sp>
      <p:sp>
        <p:nvSpPr>
          <p:cNvPr id="3" name="Content Placeholder 2"/>
          <p:cNvSpPr>
            <a:spLocks noGrp="1"/>
          </p:cNvSpPr>
          <p:nvPr>
            <p:ph idx="1"/>
          </p:nvPr>
        </p:nvSpPr>
        <p:spPr>
          <a:xfrm>
            <a:off x="457200" y="1481207"/>
            <a:ext cx="8229600" cy="4525963"/>
          </a:xfrm>
        </p:spPr>
        <p:txBody>
          <a:bodyPr/>
          <a:lstStyle/>
          <a:p>
            <a:r>
              <a:rPr lang="en-US" sz="3100" dirty="0" smtClean="0"/>
              <a:t>Loan Estimate must be made in good faith &amp; consistent with the best information available</a:t>
            </a:r>
          </a:p>
          <a:p>
            <a:pPr lvl="1"/>
            <a:r>
              <a:rPr lang="en-US" sz="2500" dirty="0" smtClean="0"/>
              <a:t>If the charge paid by the consumer EXCEEDS the estimate disclosed, then the estimate is generally </a:t>
            </a:r>
            <a:r>
              <a:rPr lang="en-US" sz="2500" b="1" dirty="0" smtClean="0"/>
              <a:t>not</a:t>
            </a:r>
            <a:r>
              <a:rPr lang="en-US" sz="2500" dirty="0" smtClean="0"/>
              <a:t> considered to be made in good faith.</a:t>
            </a:r>
          </a:p>
          <a:p>
            <a:pPr lvl="1"/>
            <a:r>
              <a:rPr lang="en-US" sz="2500" dirty="0" smtClean="0"/>
              <a:t>This is considered true regardless of whether the creditor discovers a technical error, miscalculation or underestimation later.</a:t>
            </a:r>
          </a:p>
          <a:p>
            <a:pPr lvl="1"/>
            <a:r>
              <a:rPr lang="en-US" sz="2500" dirty="0" smtClean="0"/>
              <a:t>Exceptions do apply to this standard.</a:t>
            </a:r>
          </a:p>
          <a:p>
            <a:pPr lvl="1"/>
            <a:endParaRPr lang="en-US" dirty="0"/>
          </a:p>
        </p:txBody>
      </p:sp>
    </p:spTree>
    <p:extLst>
      <p:ext uri="{BB962C8B-B14F-4D97-AF65-F5344CB8AC3E}">
        <p14:creationId xmlns:p14="http://schemas.microsoft.com/office/powerpoint/2010/main" val="144528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ey-changing-h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8148"/>
            <a:ext cx="9144000" cy="6092190"/>
          </a:xfrm>
          <a:prstGeom prst="rect">
            <a:avLst/>
          </a:prstGeom>
        </p:spPr>
      </p:pic>
      <p:sp>
        <p:nvSpPr>
          <p:cNvPr id="2" name="Title 1"/>
          <p:cNvSpPr>
            <a:spLocks noGrp="1"/>
          </p:cNvSpPr>
          <p:nvPr>
            <p:ph type="title"/>
          </p:nvPr>
        </p:nvSpPr>
        <p:spPr/>
        <p:txBody>
          <a:bodyPr/>
          <a:lstStyle/>
          <a:p>
            <a:r>
              <a:rPr lang="en-US" dirty="0" smtClean="0"/>
              <a:t>Can creditors charge more than disclosed ?</a:t>
            </a:r>
            <a:endParaRPr lang="en-US" dirty="0"/>
          </a:p>
        </p:txBody>
      </p:sp>
      <p:sp>
        <p:nvSpPr>
          <p:cNvPr id="3" name="Content Placeholder 2"/>
          <p:cNvSpPr>
            <a:spLocks noGrp="1"/>
          </p:cNvSpPr>
          <p:nvPr>
            <p:ph idx="1"/>
          </p:nvPr>
        </p:nvSpPr>
        <p:spPr>
          <a:xfrm>
            <a:off x="457200" y="1478280"/>
            <a:ext cx="8229600" cy="4525963"/>
          </a:xfrm>
        </p:spPr>
        <p:txBody>
          <a:bodyPr/>
          <a:lstStyle/>
          <a:p>
            <a:pPr marL="457200" indent="-457200">
              <a:buFont typeface="+mj-lt"/>
              <a:buAutoNum type="arabicPeriod"/>
            </a:pPr>
            <a:r>
              <a:rPr lang="en-US" dirty="0" smtClean="0"/>
              <a:t>Certain variations are expressly permitted</a:t>
            </a:r>
          </a:p>
          <a:p>
            <a:pPr marL="457200" indent="-457200">
              <a:buFont typeface="+mj-lt"/>
              <a:buAutoNum type="arabicPeriod"/>
            </a:pPr>
            <a:r>
              <a:rPr lang="en-US" dirty="0" smtClean="0"/>
              <a:t>When the amount charged falls within explicit tolerance thresholds</a:t>
            </a:r>
          </a:p>
          <a:p>
            <a:pPr marL="457200" indent="-457200">
              <a:buFont typeface="+mj-lt"/>
              <a:buAutoNum type="arabicPeriod"/>
            </a:pPr>
            <a:r>
              <a:rPr lang="en-US" dirty="0" smtClean="0"/>
              <a:t>Changed circumstances permit a revised Loan Estimate or Closing Disclosure.</a:t>
            </a:r>
            <a:endParaRPr lang="en-US" dirty="0"/>
          </a:p>
        </p:txBody>
      </p:sp>
    </p:spTree>
    <p:extLst>
      <p:ext uri="{BB962C8B-B14F-4D97-AF65-F5344CB8AC3E}">
        <p14:creationId xmlns:p14="http://schemas.microsoft.com/office/powerpoint/2010/main" val="391101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Exceptions</a:t>
            </a:r>
            <a:r>
              <a:rPr lang="en-US" dirty="0"/>
              <a:t> W</a:t>
            </a:r>
            <a:r>
              <a:rPr lang="en-US" dirty="0" smtClean="0"/>
              <a:t>ithout Tolerance </a:t>
            </a:r>
            <a:r>
              <a:rPr lang="en-US" dirty="0"/>
              <a:t>Limitations </a:t>
            </a:r>
          </a:p>
        </p:txBody>
      </p:sp>
      <p:sp>
        <p:nvSpPr>
          <p:cNvPr id="3" name="Content Placeholder 2"/>
          <p:cNvSpPr>
            <a:spLocks noGrp="1"/>
          </p:cNvSpPr>
          <p:nvPr>
            <p:ph idx="1"/>
          </p:nvPr>
        </p:nvSpPr>
        <p:spPr>
          <a:xfrm>
            <a:off x="457200" y="1610863"/>
            <a:ext cx="8229600" cy="4256934"/>
          </a:xfrm>
        </p:spPr>
        <p:txBody>
          <a:bodyPr/>
          <a:lstStyle/>
          <a:p>
            <a:pPr marL="457200" lvl="1" indent="0">
              <a:buNone/>
            </a:pPr>
            <a:r>
              <a:rPr lang="en-US" dirty="0" smtClean="0"/>
              <a:t>Certain charges may exceed the amount disclosed on the Loan Estimate by any amount</a:t>
            </a:r>
          </a:p>
          <a:p>
            <a:pPr lvl="2"/>
            <a:r>
              <a:rPr lang="en-US" dirty="0" smtClean="0"/>
              <a:t>Prepaid interest, property insurance premium, amounts placed into an escrow, impound, reserve or similar account</a:t>
            </a:r>
          </a:p>
          <a:p>
            <a:pPr lvl="2"/>
            <a:r>
              <a:rPr lang="en-US" dirty="0" smtClean="0"/>
              <a:t>Services the consumer can shop for and the consumer selects a third-party servicer not on the creditor’s list</a:t>
            </a:r>
          </a:p>
          <a:p>
            <a:pPr lvl="2"/>
            <a:r>
              <a:rPr lang="en-US" dirty="0" smtClean="0"/>
              <a:t>Charges paid to third-party providers for services not required by the creditor</a:t>
            </a:r>
          </a:p>
          <a:p>
            <a:pPr lvl="2"/>
            <a:endParaRPr lang="en-US" dirty="0"/>
          </a:p>
        </p:txBody>
      </p:sp>
    </p:spTree>
    <p:extLst>
      <p:ext uri="{BB962C8B-B14F-4D97-AF65-F5344CB8AC3E}">
        <p14:creationId xmlns:p14="http://schemas.microsoft.com/office/powerpoint/2010/main" val="346099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Cumulative Tolerance</a:t>
            </a:r>
            <a:endParaRPr lang="en-US" dirty="0"/>
          </a:p>
        </p:txBody>
      </p:sp>
      <p:sp>
        <p:nvSpPr>
          <p:cNvPr id="3" name="Content Placeholder 2"/>
          <p:cNvSpPr>
            <a:spLocks noGrp="1"/>
          </p:cNvSpPr>
          <p:nvPr>
            <p:ph idx="1"/>
          </p:nvPr>
        </p:nvSpPr>
        <p:spPr>
          <a:xfrm>
            <a:off x="457200" y="1529730"/>
            <a:ext cx="5798190" cy="4256934"/>
          </a:xfrm>
        </p:spPr>
        <p:txBody>
          <a:bodyPr>
            <a:normAutofit/>
          </a:bodyPr>
          <a:lstStyle/>
          <a:p>
            <a:pPr>
              <a:lnSpc>
                <a:spcPct val="110000"/>
              </a:lnSpc>
            </a:pPr>
            <a:r>
              <a:rPr lang="en-US" sz="2600" dirty="0" smtClean="0"/>
              <a:t>Cumulative: </a:t>
            </a:r>
            <a:r>
              <a:rPr lang="en-US" sz="2600" dirty="0"/>
              <a:t>I</a:t>
            </a:r>
            <a:r>
              <a:rPr lang="en-US" sz="2600" dirty="0" smtClean="0"/>
              <a:t>ndividual categories may be greater than 10% just not the total change.</a:t>
            </a:r>
          </a:p>
          <a:p>
            <a:pPr>
              <a:lnSpc>
                <a:spcPct val="110000"/>
              </a:lnSpc>
            </a:pPr>
            <a:r>
              <a:rPr lang="en-US" sz="2600" dirty="0" smtClean="0"/>
              <a:t>Some charges subject to a 10% cumulative tolerance:</a:t>
            </a:r>
          </a:p>
          <a:p>
            <a:pPr lvl="1">
              <a:lnSpc>
                <a:spcPct val="110000"/>
              </a:lnSpc>
            </a:pPr>
            <a:r>
              <a:rPr lang="en-US" sz="2200" dirty="0" smtClean="0"/>
              <a:t>Recording fees</a:t>
            </a:r>
          </a:p>
          <a:p>
            <a:pPr lvl="1">
              <a:lnSpc>
                <a:spcPct val="110000"/>
              </a:lnSpc>
            </a:pPr>
            <a:r>
              <a:rPr lang="en-US" sz="2200" dirty="0" smtClean="0"/>
              <a:t>Charges for third-party service where</a:t>
            </a:r>
          </a:p>
          <a:p>
            <a:pPr lvl="2">
              <a:lnSpc>
                <a:spcPct val="110000"/>
              </a:lnSpc>
            </a:pPr>
            <a:r>
              <a:rPr lang="en-US" sz="1800" dirty="0" smtClean="0"/>
              <a:t>Charge is NOT paid to creditor or affiliate</a:t>
            </a:r>
          </a:p>
          <a:p>
            <a:pPr lvl="2">
              <a:lnSpc>
                <a:spcPct val="110000"/>
              </a:lnSpc>
            </a:pPr>
            <a:r>
              <a:rPr lang="en-US" sz="1800" dirty="0" smtClean="0"/>
              <a:t>Consumer is permitted to shop and selects a provider on the creditor’s written list </a:t>
            </a:r>
          </a:p>
        </p:txBody>
      </p:sp>
      <p:pic>
        <p:nvPicPr>
          <p:cNvPr id="4" name="Picture 3"/>
          <p:cNvPicPr>
            <a:picLocks noChangeAspect="1"/>
          </p:cNvPicPr>
          <p:nvPr/>
        </p:nvPicPr>
        <p:blipFill>
          <a:blip r:embed="rId3"/>
          <a:stretch>
            <a:fillRect/>
          </a:stretch>
        </p:blipFill>
        <p:spPr>
          <a:xfrm>
            <a:off x="6255390" y="1765300"/>
            <a:ext cx="2051372" cy="3325479"/>
          </a:xfrm>
          <a:prstGeom prst="rect">
            <a:avLst/>
          </a:prstGeom>
        </p:spPr>
      </p:pic>
    </p:spTree>
    <p:extLst>
      <p:ext uri="{BB962C8B-B14F-4D97-AF65-F5344CB8AC3E}">
        <p14:creationId xmlns:p14="http://schemas.microsoft.com/office/powerpoint/2010/main" val="304468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Cumulative Tolerance</a:t>
            </a:r>
            <a:endParaRPr lang="en-US" dirty="0"/>
          </a:p>
        </p:txBody>
      </p:sp>
      <p:sp>
        <p:nvSpPr>
          <p:cNvPr id="3" name="Content Placeholder 2"/>
          <p:cNvSpPr>
            <a:spLocks noGrp="1"/>
          </p:cNvSpPr>
          <p:nvPr>
            <p:ph sz="half" idx="1"/>
          </p:nvPr>
        </p:nvSpPr>
        <p:spPr/>
        <p:txBody>
          <a:bodyPr/>
          <a:lstStyle/>
          <a:p>
            <a:r>
              <a:rPr lang="en-US" dirty="0"/>
              <a:t>Does NOT include service costs chosen by the consumer that were NOT on the approved list.</a:t>
            </a:r>
          </a:p>
          <a:p>
            <a:endParaRPr lang="en-US" dirty="0"/>
          </a:p>
        </p:txBody>
      </p:sp>
      <p:pic>
        <p:nvPicPr>
          <p:cNvPr id="6" name="Content Placeholder 5"/>
          <p:cNvPicPr>
            <a:picLocks noGrp="1" noChangeAspect="1"/>
          </p:cNvPicPr>
          <p:nvPr>
            <p:ph sz="half" idx="2"/>
          </p:nvPr>
        </p:nvPicPr>
        <p:blipFill>
          <a:blip r:embed="rId2"/>
          <a:srcRect l="20628" r="20628"/>
          <a:stretch>
            <a:fillRect/>
          </a:stretch>
        </p:blipFill>
        <p:spPr/>
      </p:pic>
      <p:sp>
        <p:nvSpPr>
          <p:cNvPr id="4" name="Slide Number Placeholder 3"/>
          <p:cNvSpPr>
            <a:spLocks noGrp="1"/>
          </p:cNvSpPr>
          <p:nvPr>
            <p:ph type="sldNum" sz="quarter" idx="12"/>
          </p:nvPr>
        </p:nvSpPr>
        <p:spPr/>
        <p:txBody>
          <a:bodyPr/>
          <a:lstStyle/>
          <a:p>
            <a:fld id="{03CAAFFD-2E82-FB43-8620-92A58270F4E3}" type="slidenum">
              <a:rPr lang="en-US" smtClean="0"/>
              <a:t>77</a:t>
            </a:fld>
            <a:endParaRPr lang="en-US" dirty="0"/>
          </a:p>
        </p:txBody>
      </p:sp>
    </p:spTree>
    <p:extLst>
      <p:ext uri="{BB962C8B-B14F-4D97-AF65-F5344CB8AC3E}">
        <p14:creationId xmlns:p14="http://schemas.microsoft.com/office/powerpoint/2010/main" val="2417781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about Estimates for Charges that don’t happen?</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Creditor should compare sum of charges actually paid with the sum of services preformed.</a:t>
            </a:r>
          </a:p>
          <a:p>
            <a:r>
              <a:rPr lang="en-US" dirty="0" smtClean="0"/>
              <a:t>If a service is not performed, the estimate for that charge should be removed. (comment 19(e)(3)(ii-5)</a:t>
            </a:r>
            <a:endParaRPr lang="en-US" dirty="0"/>
          </a:p>
        </p:txBody>
      </p:sp>
      <p:pic>
        <p:nvPicPr>
          <p:cNvPr id="9" name="Content Placeholder 8" descr="AA015974.png"/>
          <p:cNvPicPr>
            <a:picLocks noGrp="1" noChangeAspect="1"/>
          </p:cNvPicPr>
          <p:nvPr>
            <p:ph sz="half" idx="2"/>
          </p:nvPr>
        </p:nvPicPr>
        <p:blipFill>
          <a:blip r:embed="rId2">
            <a:extLst>
              <a:ext uri="{28A0092B-C50C-407E-A947-70E740481C1C}">
                <a14:useLocalDpi xmlns:a14="http://schemas.microsoft.com/office/drawing/2010/main" val="0"/>
              </a:ext>
            </a:extLst>
          </a:blip>
          <a:srcRect t="-14982" b="-14982"/>
          <a:stretch>
            <a:fillRect/>
          </a:stretch>
        </p:blipFill>
        <p:spPr/>
      </p:pic>
      <p:sp>
        <p:nvSpPr>
          <p:cNvPr id="5" name="Slide Number Placeholder 4"/>
          <p:cNvSpPr>
            <a:spLocks noGrp="1"/>
          </p:cNvSpPr>
          <p:nvPr>
            <p:ph type="sldNum" sz="quarter" idx="12"/>
          </p:nvPr>
        </p:nvSpPr>
        <p:spPr/>
        <p:txBody>
          <a:bodyPr/>
          <a:lstStyle/>
          <a:p>
            <a:fld id="{03CAAFFD-2E82-FB43-8620-92A58270F4E3}" type="slidenum">
              <a:rPr lang="en-US" smtClean="0"/>
              <a:t>78</a:t>
            </a:fld>
            <a:endParaRPr lang="en-US" dirty="0"/>
          </a:p>
        </p:txBody>
      </p:sp>
    </p:spTree>
    <p:extLst>
      <p:ext uri="{BB962C8B-B14F-4D97-AF65-F5344CB8AC3E}">
        <p14:creationId xmlns:p14="http://schemas.microsoft.com/office/powerpoint/2010/main" val="1786846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Tolerances</a:t>
            </a:r>
            <a:endParaRPr lang="en-US" dirty="0"/>
          </a:p>
        </p:txBody>
      </p:sp>
      <p:sp>
        <p:nvSpPr>
          <p:cNvPr id="3" name="Content Placeholder 2"/>
          <p:cNvSpPr>
            <a:spLocks noGrp="1"/>
          </p:cNvSpPr>
          <p:nvPr>
            <p:ph idx="1"/>
          </p:nvPr>
        </p:nvSpPr>
        <p:spPr/>
        <p:txBody>
          <a:bodyPr/>
          <a:lstStyle/>
          <a:p>
            <a:r>
              <a:rPr lang="en-US" sz="3000" dirty="0" smtClean="0"/>
              <a:t>Other charges the creditor may NEVER charge more than the estimated amount unless there is a “changed circumstance” or triggering event.</a:t>
            </a:r>
          </a:p>
          <a:p>
            <a:pPr lvl="1"/>
            <a:r>
              <a:rPr lang="en-US" sz="2600" dirty="0" smtClean="0"/>
              <a:t>Fees paid to the creditor, mortgage broker or affiliate</a:t>
            </a:r>
          </a:p>
          <a:p>
            <a:pPr lvl="1"/>
            <a:r>
              <a:rPr lang="en-US" sz="2600" dirty="0" smtClean="0"/>
              <a:t>Fees paid to an unaffiliated 3</a:t>
            </a:r>
            <a:r>
              <a:rPr lang="en-US" sz="2600" baseline="30000" dirty="0" smtClean="0"/>
              <a:t>rd</a:t>
            </a:r>
            <a:r>
              <a:rPr lang="en-US" sz="2600" dirty="0" smtClean="0"/>
              <a:t> party if consumer not permitted to shop</a:t>
            </a:r>
          </a:p>
          <a:p>
            <a:pPr lvl="1"/>
            <a:r>
              <a:rPr lang="en-US" sz="2600" dirty="0" smtClean="0"/>
              <a:t>Transfer taxes</a:t>
            </a:r>
            <a:endParaRPr lang="en-US" sz="2600" dirty="0"/>
          </a:p>
        </p:txBody>
      </p:sp>
    </p:spTree>
    <p:extLst>
      <p:ext uri="{BB962C8B-B14F-4D97-AF65-F5344CB8AC3E}">
        <p14:creationId xmlns:p14="http://schemas.microsoft.com/office/powerpoint/2010/main" val="1984643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Handout # 1</a:t>
            </a:r>
            <a:endParaRPr lang="en-US" dirty="0"/>
          </a:p>
        </p:txBody>
      </p:sp>
      <p:pic>
        <p:nvPicPr>
          <p:cNvPr id="8" name="Content Placeholder 7"/>
          <p:cNvPicPr>
            <a:picLocks noGrp="1" noChangeAspect="1"/>
          </p:cNvPicPr>
          <p:nvPr>
            <p:ph idx="1"/>
          </p:nvPr>
        </p:nvPicPr>
        <p:blipFill>
          <a:blip r:embed="rId3"/>
          <a:srcRect l="-37939" r="-37939"/>
          <a:stretch>
            <a:fillRect/>
          </a:stretch>
        </p:blipFill>
        <p:spPr/>
      </p:pic>
      <p:sp>
        <p:nvSpPr>
          <p:cNvPr id="2" name="Slide Number Placeholder 1"/>
          <p:cNvSpPr>
            <a:spLocks noGrp="1"/>
          </p:cNvSpPr>
          <p:nvPr>
            <p:ph type="sldNum" sz="quarter" idx="12"/>
          </p:nvPr>
        </p:nvSpPr>
        <p:spPr/>
        <p:txBody>
          <a:bodyPr/>
          <a:lstStyle/>
          <a:p>
            <a:fld id="{03CAAFFD-2E82-FB43-8620-92A58270F4E3}" type="slidenum">
              <a:rPr lang="en-US" smtClean="0"/>
              <a:pPr/>
              <a:t>8</a:t>
            </a:fld>
            <a:endParaRPr lang="en-US" dirty="0"/>
          </a:p>
        </p:txBody>
      </p:sp>
    </p:spTree>
    <p:extLst>
      <p:ext uri="{BB962C8B-B14F-4D97-AF65-F5344CB8AC3E}">
        <p14:creationId xmlns:p14="http://schemas.microsoft.com/office/powerpoint/2010/main" val="30896399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Screw Up?</a:t>
            </a:r>
            <a:endParaRPr lang="en-US" dirty="0"/>
          </a:p>
        </p:txBody>
      </p:sp>
      <p:sp>
        <p:nvSpPr>
          <p:cNvPr id="3" name="Content Placeholder 2"/>
          <p:cNvSpPr>
            <a:spLocks noGrp="1"/>
          </p:cNvSpPr>
          <p:nvPr>
            <p:ph sz="half" idx="1"/>
          </p:nvPr>
        </p:nvSpPr>
        <p:spPr>
          <a:xfrm>
            <a:off x="457200" y="1600200"/>
            <a:ext cx="4226560" cy="4525963"/>
          </a:xfrm>
        </p:spPr>
        <p:txBody>
          <a:bodyPr>
            <a:normAutofit lnSpcReduction="10000"/>
          </a:bodyPr>
          <a:lstStyle/>
          <a:p>
            <a:r>
              <a:rPr lang="en-US" sz="2300" dirty="0"/>
              <a:t>General Rule: Creditors are bound by the Loan Estimate</a:t>
            </a:r>
          </a:p>
          <a:p>
            <a:r>
              <a:rPr lang="en-US" sz="2300" dirty="0" smtClean="0"/>
              <a:t>Creditors must refund the excess to the consumer no later than 60 calendar days after consummation.</a:t>
            </a:r>
          </a:p>
          <a:p>
            <a:pPr lvl="1"/>
            <a:r>
              <a:rPr lang="en-US" sz="1800" dirty="0" smtClean="0"/>
              <a:t>Any amount charged beyond the amount disclosed on charges subject to zero tolerance.</a:t>
            </a:r>
          </a:p>
          <a:p>
            <a:pPr lvl="1"/>
            <a:r>
              <a:rPr lang="en-US" sz="1800" dirty="0" smtClean="0"/>
              <a:t>The extent the total sum of the charges added together exceeds the sum of all charges disclosed by more than 10% cumulative tolerance.</a:t>
            </a:r>
            <a:endParaRPr lang="en-US" sz="1800" dirty="0"/>
          </a:p>
        </p:txBody>
      </p:sp>
      <p:pic>
        <p:nvPicPr>
          <p:cNvPr id="6" name="Content Placeholder 5" descr="Dollarphotoclub_72556157.jpg"/>
          <p:cNvPicPr>
            <a:picLocks noGrp="1" noChangeAspect="1"/>
          </p:cNvPicPr>
          <p:nvPr>
            <p:ph sz="half" idx="2"/>
          </p:nvPr>
        </p:nvPicPr>
        <p:blipFill>
          <a:blip r:embed="rId2">
            <a:extLst>
              <a:ext uri="{28A0092B-C50C-407E-A947-70E740481C1C}">
                <a14:useLocalDpi xmlns:a14="http://schemas.microsoft.com/office/drawing/2010/main" val="0"/>
              </a:ext>
            </a:extLst>
          </a:blip>
          <a:srcRect l="20224" r="20224"/>
          <a:stretch>
            <a:fillRect/>
          </a:stretch>
        </p:blipFill>
        <p:spPr>
          <a:xfrm>
            <a:off x="4785360" y="1600200"/>
            <a:ext cx="3901440" cy="4525963"/>
          </a:xfrm>
          <a:prstGeom prst="rect">
            <a:avLst/>
          </a:prstGeom>
        </p:spPr>
      </p:pic>
    </p:spTree>
    <p:extLst>
      <p:ext uri="{BB962C8B-B14F-4D97-AF65-F5344CB8AC3E}">
        <p14:creationId xmlns:p14="http://schemas.microsoft.com/office/powerpoint/2010/main" val="319880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 Over”</a:t>
            </a:r>
            <a:endParaRPr lang="en-US" dirty="0"/>
          </a:p>
        </p:txBody>
      </p:sp>
      <p:sp>
        <p:nvSpPr>
          <p:cNvPr id="3" name="Content Placeholder 2"/>
          <p:cNvSpPr>
            <a:spLocks noGrp="1"/>
          </p:cNvSpPr>
          <p:nvPr>
            <p:ph idx="1"/>
          </p:nvPr>
        </p:nvSpPr>
        <p:spPr>
          <a:xfrm>
            <a:off x="375920" y="1563749"/>
            <a:ext cx="8310880" cy="4166174"/>
          </a:xfrm>
        </p:spPr>
        <p:txBody>
          <a:bodyPr/>
          <a:lstStyle/>
          <a:p>
            <a:r>
              <a:rPr lang="en-US" sz="2400" dirty="0" smtClean="0"/>
              <a:t>Revisions are permitted in certain cases</a:t>
            </a:r>
          </a:p>
          <a:p>
            <a:pPr lvl="1"/>
            <a:r>
              <a:rPr lang="en-US" sz="2000" dirty="0" smtClean="0"/>
              <a:t>Changed circumstances that increase charges or affect the consumers eligibility</a:t>
            </a:r>
          </a:p>
          <a:p>
            <a:pPr lvl="1"/>
            <a:r>
              <a:rPr lang="en-US" sz="2000" dirty="0" smtClean="0"/>
              <a:t>Consumer-requested revisions</a:t>
            </a:r>
          </a:p>
          <a:p>
            <a:pPr lvl="1"/>
            <a:r>
              <a:rPr lang="en-US" sz="2000" dirty="0" smtClean="0"/>
              <a:t>Interest rate not locked when estimate provided</a:t>
            </a:r>
          </a:p>
          <a:p>
            <a:pPr lvl="1"/>
            <a:r>
              <a:rPr lang="en-US" sz="2000" dirty="0" smtClean="0"/>
              <a:t>Consumer gave intent to proceed more than 10 days after receipt of the disclosure (expired)</a:t>
            </a:r>
          </a:p>
          <a:p>
            <a:pPr lvl="1"/>
            <a:r>
              <a:rPr lang="en-US" sz="2000" dirty="0" smtClean="0"/>
              <a:t>Construction loan and settlement is delayed</a:t>
            </a:r>
            <a:endParaRPr lang="en-US" sz="2000" dirty="0"/>
          </a:p>
        </p:txBody>
      </p:sp>
      <p:pic>
        <p:nvPicPr>
          <p:cNvPr id="4" name="Picture 3"/>
          <p:cNvPicPr>
            <a:picLocks noChangeAspect="1"/>
          </p:cNvPicPr>
          <p:nvPr/>
        </p:nvPicPr>
        <p:blipFill>
          <a:blip r:embed="rId3"/>
          <a:stretch>
            <a:fillRect/>
          </a:stretch>
        </p:blipFill>
        <p:spPr>
          <a:xfrm>
            <a:off x="3386343" y="4429760"/>
            <a:ext cx="2206117" cy="2870443"/>
          </a:xfrm>
          <a:prstGeom prst="rect">
            <a:avLst/>
          </a:prstGeom>
        </p:spPr>
      </p:pic>
    </p:spTree>
    <p:extLst>
      <p:ext uri="{BB962C8B-B14F-4D97-AF65-F5344CB8AC3E}">
        <p14:creationId xmlns:p14="http://schemas.microsoft.com/office/powerpoint/2010/main" val="208290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Changed Circumstance?</a:t>
            </a:r>
            <a:endParaRPr lang="en-US" dirty="0"/>
          </a:p>
        </p:txBody>
      </p:sp>
      <p:sp>
        <p:nvSpPr>
          <p:cNvPr id="3" name="Content Placeholder 2"/>
          <p:cNvSpPr>
            <a:spLocks noGrp="1"/>
          </p:cNvSpPr>
          <p:nvPr>
            <p:ph idx="1"/>
          </p:nvPr>
        </p:nvSpPr>
        <p:spPr>
          <a:xfrm>
            <a:off x="375920" y="1590908"/>
            <a:ext cx="6085840" cy="4256934"/>
          </a:xfrm>
        </p:spPr>
        <p:txBody>
          <a:bodyPr/>
          <a:lstStyle/>
          <a:p>
            <a:pPr>
              <a:lnSpc>
                <a:spcPct val="110000"/>
              </a:lnSpc>
            </a:pPr>
            <a:r>
              <a:rPr lang="en-US" sz="2400" dirty="0" smtClean="0"/>
              <a:t>Extraordinary event beyond the control of any party</a:t>
            </a:r>
          </a:p>
          <a:p>
            <a:pPr>
              <a:lnSpc>
                <a:spcPct val="110000"/>
              </a:lnSpc>
            </a:pPr>
            <a:r>
              <a:rPr lang="en-US" sz="2400" dirty="0" smtClean="0"/>
              <a:t>Information specific to the consumer or transaction that the creditor relied upon when providing the estimate that was inaccurate or changed</a:t>
            </a:r>
          </a:p>
          <a:p>
            <a:pPr>
              <a:lnSpc>
                <a:spcPct val="110000"/>
              </a:lnSpc>
            </a:pPr>
            <a:r>
              <a:rPr lang="en-US" sz="2400" dirty="0" smtClean="0"/>
              <a:t>New information specific to the consumer or transaction that the creditor did not know</a:t>
            </a:r>
            <a:endParaRPr lang="en-US" sz="2400" dirty="0"/>
          </a:p>
        </p:txBody>
      </p:sp>
      <p:pic>
        <p:nvPicPr>
          <p:cNvPr id="6" name="Picture 5" descr="skd186475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12" y="1051930"/>
            <a:ext cx="3657600" cy="3392424"/>
          </a:xfrm>
          <a:prstGeom prst="rect">
            <a:avLst/>
          </a:prstGeom>
        </p:spPr>
      </p:pic>
    </p:spTree>
    <p:extLst>
      <p:ext uri="{BB962C8B-B14F-4D97-AF65-F5344CB8AC3E}">
        <p14:creationId xmlns:p14="http://schemas.microsoft.com/office/powerpoint/2010/main" val="1368962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for a Revised Loan Estimate</a:t>
            </a:r>
            <a:endParaRPr lang="en-US" dirty="0"/>
          </a:p>
        </p:txBody>
      </p:sp>
      <p:sp>
        <p:nvSpPr>
          <p:cNvPr id="3" name="Content Placeholder 2"/>
          <p:cNvSpPr>
            <a:spLocks noGrp="1"/>
          </p:cNvSpPr>
          <p:nvPr>
            <p:ph idx="1"/>
          </p:nvPr>
        </p:nvSpPr>
        <p:spPr/>
        <p:txBody>
          <a:bodyPr/>
          <a:lstStyle/>
          <a:p>
            <a:r>
              <a:rPr lang="en-US" dirty="0" smtClean="0"/>
              <a:t>Again, 3 </a:t>
            </a:r>
            <a:r>
              <a:rPr lang="en-US" dirty="0"/>
              <a:t>b</a:t>
            </a:r>
            <a:r>
              <a:rPr lang="en-US" dirty="0" smtClean="0"/>
              <a:t>usiness </a:t>
            </a:r>
            <a:r>
              <a:rPr lang="en-US" dirty="0"/>
              <a:t>d</a:t>
            </a:r>
            <a:r>
              <a:rPr lang="en-US" dirty="0" smtClean="0"/>
              <a:t>ays after receiving the new information/change.</a:t>
            </a:r>
          </a:p>
          <a:p>
            <a:r>
              <a:rPr lang="en-US" dirty="0" smtClean="0"/>
              <a:t>Must be NO LATER than 4 business days prior to consummation of the loan. </a:t>
            </a:r>
          </a:p>
          <a:p>
            <a:r>
              <a:rPr lang="en-US" dirty="0" smtClean="0"/>
              <a:t>Cannot </a:t>
            </a:r>
            <a:r>
              <a:rPr lang="en-US" dirty="0"/>
              <a:t>provide a revised Loan Estimate with or after you provided the Closing </a:t>
            </a:r>
            <a:r>
              <a:rPr lang="en-US" dirty="0" smtClean="0"/>
              <a:t>Disclosure.</a:t>
            </a:r>
            <a:endParaRPr lang="en-US" dirty="0"/>
          </a:p>
          <a:p>
            <a:endParaRPr lang="en-US" dirty="0" smtClean="0"/>
          </a:p>
          <a:p>
            <a:endParaRPr lang="en-US" dirty="0"/>
          </a:p>
        </p:txBody>
      </p:sp>
    </p:spTree>
    <p:extLst>
      <p:ext uri="{BB962C8B-B14F-4D97-AF65-F5344CB8AC3E}">
        <p14:creationId xmlns:p14="http://schemas.microsoft.com/office/powerpoint/2010/main" val="218279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stock-Stacks-Of-Dollars-3770923.jpg"/>
          <p:cNvPicPr>
            <a:picLocks noChangeAspect="1"/>
          </p:cNvPicPr>
          <p:nvPr/>
        </p:nvPicPr>
        <p:blipFill>
          <a:blip r:embed="rId3">
            <a:alphaModFix amt="77000"/>
            <a:extLst>
              <a:ext uri="{28A0092B-C50C-407E-A947-70E740481C1C}">
                <a14:useLocalDpi xmlns:a14="http://schemas.microsoft.com/office/drawing/2010/main" val="0"/>
              </a:ext>
            </a:extLst>
          </a:blip>
          <a:stretch>
            <a:fillRect/>
          </a:stretch>
        </p:blipFill>
        <p:spPr>
          <a:xfrm rot="20910903" flipH="1">
            <a:off x="4405423" y="3868546"/>
            <a:ext cx="4738575" cy="3553931"/>
          </a:xfrm>
          <a:prstGeom prst="rect">
            <a:avLst/>
          </a:prstGeom>
        </p:spPr>
      </p:pic>
      <p:sp>
        <p:nvSpPr>
          <p:cNvPr id="2" name="Title 1"/>
          <p:cNvSpPr>
            <a:spLocks noGrp="1"/>
          </p:cNvSpPr>
          <p:nvPr>
            <p:ph type="title"/>
          </p:nvPr>
        </p:nvSpPr>
        <p:spPr/>
        <p:txBody>
          <a:bodyPr/>
          <a:lstStyle/>
          <a:p>
            <a:r>
              <a:rPr lang="en-US" dirty="0" smtClean="0"/>
              <a:t>What about Other Estimates?</a:t>
            </a:r>
            <a:endParaRPr lang="en-US" dirty="0"/>
          </a:p>
        </p:txBody>
      </p:sp>
      <p:sp>
        <p:nvSpPr>
          <p:cNvPr id="3" name="Content Placeholder 2"/>
          <p:cNvSpPr>
            <a:spLocks noGrp="1"/>
          </p:cNvSpPr>
          <p:nvPr>
            <p:ph idx="1"/>
          </p:nvPr>
        </p:nvSpPr>
        <p:spPr/>
        <p:txBody>
          <a:bodyPr/>
          <a:lstStyle/>
          <a:p>
            <a:r>
              <a:rPr lang="en-US" dirty="0"/>
              <a:t>Lenders and brokers may provide other written estimates prior to application, but must have a </a:t>
            </a:r>
            <a:r>
              <a:rPr lang="en-US" b="1" dirty="0">
                <a:solidFill>
                  <a:schemeClr val="accent6">
                    <a:lumMod val="75000"/>
                  </a:schemeClr>
                </a:solidFill>
              </a:rPr>
              <a:t>disclaimer</a:t>
            </a:r>
            <a:r>
              <a:rPr lang="en-US" dirty="0"/>
              <a:t> to prevent confusion with the Loan Estimate </a:t>
            </a:r>
            <a:r>
              <a:rPr lang="en-US" dirty="0" smtClean="0"/>
              <a:t>Form</a:t>
            </a:r>
            <a:r>
              <a:rPr lang="en-US" dirty="0"/>
              <a:t>.</a:t>
            </a:r>
          </a:p>
          <a:p>
            <a:r>
              <a:rPr lang="en-US" dirty="0" smtClean="0"/>
              <a:t>This disclaimer is required for advertisements.</a:t>
            </a:r>
            <a:endParaRPr lang="en-US" dirty="0"/>
          </a:p>
        </p:txBody>
      </p:sp>
    </p:spTree>
    <p:extLst>
      <p:ext uri="{BB962C8B-B14F-4D97-AF65-F5344CB8AC3E}">
        <p14:creationId xmlns:p14="http://schemas.microsoft.com/office/powerpoint/2010/main" val="5416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bigstockphoto_Stressed_Business_Man_819916.jpg"/>
          <p:cNvPicPr>
            <a:picLocks noGrp="1" noChangeAspect="1"/>
          </p:cNvPicPr>
          <p:nvPr>
            <p:ph idx="4294967295"/>
          </p:nvPr>
        </p:nvPicPr>
        <p:blipFill>
          <a:blip r:embed="rId3">
            <a:alphaModFix/>
            <a:extLst>
              <a:ext uri="{28A0092B-C50C-407E-A947-70E740481C1C}">
                <a14:useLocalDpi xmlns:a14="http://schemas.microsoft.com/office/drawing/2010/main" val="0"/>
              </a:ext>
            </a:extLst>
          </a:blip>
          <a:srcRect t="25282" b="25282"/>
          <a:stretch>
            <a:fillRect/>
          </a:stretch>
        </p:blipFill>
        <p:spPr>
          <a:xfrm>
            <a:off x="-1134516" y="1441450"/>
            <a:ext cx="11215688" cy="6169025"/>
          </a:xfrm>
        </p:spPr>
      </p:pic>
      <p:sp>
        <p:nvSpPr>
          <p:cNvPr id="2" name="Title 1"/>
          <p:cNvSpPr>
            <a:spLocks noGrp="1"/>
          </p:cNvSpPr>
          <p:nvPr>
            <p:ph type="title" idx="4294967295"/>
          </p:nvPr>
        </p:nvSpPr>
        <p:spPr>
          <a:xfrm>
            <a:off x="324069" y="290076"/>
            <a:ext cx="8229600" cy="836612"/>
          </a:xfrm>
        </p:spPr>
        <p:txBody>
          <a:bodyPr/>
          <a:lstStyle/>
          <a:p>
            <a:r>
              <a:rPr lang="en-US" dirty="0" smtClean="0">
                <a:solidFill>
                  <a:srgbClr val="FFFFFF"/>
                </a:solidFill>
              </a:rPr>
              <a:t>Q&amp;A, anyone?</a:t>
            </a:r>
            <a:endParaRPr lang="en-US" dirty="0">
              <a:solidFill>
                <a:srgbClr val="FFFFFF"/>
              </a:solidFill>
            </a:endParaRPr>
          </a:p>
        </p:txBody>
      </p:sp>
    </p:spTree>
    <p:extLst>
      <p:ext uri="{BB962C8B-B14F-4D97-AF65-F5344CB8AC3E}">
        <p14:creationId xmlns:p14="http://schemas.microsoft.com/office/powerpoint/2010/main" val="3290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 Discussion</a:t>
            </a:r>
            <a:endParaRPr lang="en-US" dirty="0"/>
          </a:p>
        </p:txBody>
      </p:sp>
      <p:sp>
        <p:nvSpPr>
          <p:cNvPr id="3" name="Content Placeholder 2"/>
          <p:cNvSpPr>
            <a:spLocks noGrp="1"/>
          </p:cNvSpPr>
          <p:nvPr>
            <p:ph idx="1"/>
          </p:nvPr>
        </p:nvSpPr>
        <p:spPr/>
        <p:txBody>
          <a:bodyPr/>
          <a:lstStyle/>
          <a:p>
            <a:pPr marL="0" indent="0" algn="ctr">
              <a:buNone/>
            </a:pPr>
            <a:r>
              <a:rPr lang="en-US" sz="3700" dirty="0" smtClean="0">
                <a:solidFill>
                  <a:schemeClr val="accent5">
                    <a:lumMod val="75000"/>
                  </a:schemeClr>
                </a:solidFill>
              </a:rPr>
              <a:t>Coppelia Padgett</a:t>
            </a:r>
          </a:p>
          <a:p>
            <a:pPr marL="0" indent="0" algn="ctr">
              <a:buNone/>
            </a:pPr>
            <a:r>
              <a:rPr lang="en-US" sz="2400" dirty="0" smtClean="0"/>
              <a:t>Senior Analyst</a:t>
            </a:r>
          </a:p>
          <a:p>
            <a:pPr marL="0" indent="0" algn="ctr">
              <a:buNone/>
            </a:pPr>
            <a:r>
              <a:rPr lang="en-US" sz="2400" u="sng" dirty="0">
                <a:solidFill>
                  <a:srgbClr val="387C2B"/>
                </a:solidFill>
                <a:hlinkClick r:id="rId2"/>
              </a:rPr>
              <a:t>c</a:t>
            </a:r>
            <a:r>
              <a:rPr lang="en-US" sz="2400" u="sng" dirty="0" smtClean="0">
                <a:solidFill>
                  <a:srgbClr val="387C2B"/>
                </a:solidFill>
                <a:hlinkClick r:id="rId2"/>
              </a:rPr>
              <a:t>oppelia.padgett@affirmX.com</a:t>
            </a:r>
            <a:r>
              <a:rPr lang="en-US" sz="2400" dirty="0" smtClean="0">
                <a:solidFill>
                  <a:srgbClr val="387C2B"/>
                </a:solidFill>
              </a:rPr>
              <a:t> </a:t>
            </a:r>
          </a:p>
          <a:p>
            <a:pPr marL="0" indent="0" algn="ctr">
              <a:buNone/>
            </a:pPr>
            <a:r>
              <a:rPr lang="en-US" sz="2400" dirty="0" smtClean="0"/>
              <a:t>888.972.3624 ext.7013</a:t>
            </a:r>
          </a:p>
          <a:p>
            <a:pPr marL="0" indent="0" algn="ctr">
              <a:buNone/>
            </a:pPr>
            <a:endParaRPr lang="en-US" sz="2000" dirty="0" smtClean="0">
              <a:hlinkClick r:id="rId3"/>
            </a:endParaRPr>
          </a:p>
          <a:p>
            <a:pPr marL="0" indent="0" algn="ctr">
              <a:buNone/>
            </a:pPr>
            <a:r>
              <a:rPr lang="en-US" sz="1800" dirty="0" smtClean="0">
                <a:solidFill>
                  <a:srgbClr val="387C2B"/>
                </a:solidFill>
                <a:hlinkClick r:id="rId3"/>
              </a:rPr>
              <a:t>www.riskinbox.com</a:t>
            </a:r>
            <a:endParaRPr lang="en-US" sz="1800" dirty="0" smtClean="0">
              <a:solidFill>
                <a:srgbClr val="387C2B"/>
              </a:solidFill>
            </a:endParaRPr>
          </a:p>
          <a:p>
            <a:pPr marL="0" indent="0" algn="ctr">
              <a:buNone/>
            </a:pPr>
            <a:r>
              <a:rPr lang="en-US" sz="1700" dirty="0" smtClean="0"/>
              <a:t>Stop by daily for what’s hot right now in compliance &amp; risk for credit unions &amp; banks</a:t>
            </a:r>
            <a:endParaRPr lang="en-US" sz="1700" dirty="0"/>
          </a:p>
        </p:txBody>
      </p:sp>
    </p:spTree>
    <p:extLst>
      <p:ext uri="{BB962C8B-B14F-4D97-AF65-F5344CB8AC3E}">
        <p14:creationId xmlns:p14="http://schemas.microsoft.com/office/powerpoint/2010/main" val="209908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igstock-Stack-Of-Papers-Documents-Offi-10022027.jpg"/>
          <p:cNvPicPr>
            <a:picLocks noChangeAspect="1"/>
          </p:cNvPicPr>
          <p:nvPr/>
        </p:nvPicPr>
        <p:blipFill>
          <a:blip r:embed="rId2">
            <a:alphaModFix amt="84000"/>
            <a:extLst>
              <a:ext uri="{28A0092B-C50C-407E-A947-70E740481C1C}">
                <a14:useLocalDpi xmlns:a14="http://schemas.microsoft.com/office/drawing/2010/main" val="0"/>
              </a:ext>
            </a:extLst>
          </a:blip>
          <a:srcRect/>
          <a:stretch>
            <a:fillRect/>
          </a:stretch>
        </p:blipFill>
        <p:spPr bwMode="auto">
          <a:xfrm>
            <a:off x="4987925" y="681038"/>
            <a:ext cx="462915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4623" y="2367469"/>
            <a:ext cx="8969377" cy="938719"/>
          </a:xfrm>
          <a:prstGeom prst="rect">
            <a:avLst/>
          </a:prstGeom>
          <a:noFill/>
        </p:spPr>
        <p:txBody>
          <a:bodyPr wrap="square" rtlCol="0">
            <a:spAutoFit/>
          </a:bodyPr>
          <a:lstStyle/>
          <a:p>
            <a:pPr algn="ctr"/>
            <a:r>
              <a:rPr lang="en-US" sz="5500" dirty="0" smtClean="0">
                <a:solidFill>
                  <a:schemeClr val="bg1"/>
                </a:solidFill>
                <a:latin typeface="Arial"/>
                <a:cs typeface="Arial"/>
              </a:rPr>
              <a:t>The Combined Disclosures</a:t>
            </a:r>
            <a:endParaRPr lang="en-US" sz="5500" dirty="0">
              <a:solidFill>
                <a:schemeClr val="bg1"/>
              </a:solidFill>
              <a:latin typeface="Arial"/>
              <a:cs typeface="Arial"/>
            </a:endParaRPr>
          </a:p>
        </p:txBody>
      </p:sp>
    </p:spTree>
    <p:extLst>
      <p:ext uri="{BB962C8B-B14F-4D97-AF65-F5344CB8AC3E}">
        <p14:creationId xmlns:p14="http://schemas.microsoft.com/office/powerpoint/2010/main" val="8475236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x AffirmX Template">
  <a:themeElements>
    <a:clrScheme name="Custom 2">
      <a:dk1>
        <a:sysClr val="windowText" lastClr="000000"/>
      </a:dk1>
      <a:lt1>
        <a:sysClr val="window" lastClr="FFFFFF"/>
      </a:lt1>
      <a:dk2>
        <a:srgbClr val="005B82"/>
      </a:dk2>
      <a:lt2>
        <a:srgbClr val="7AB800"/>
      </a:lt2>
      <a:accent1>
        <a:srgbClr val="FF7E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5263</TotalTime>
  <Words>11972</Words>
  <Application>Microsoft Macintosh PowerPoint</Application>
  <PresentationFormat>On-screen Show (4:3)</PresentationFormat>
  <Paragraphs>1069</Paragraphs>
  <Slides>86</Slides>
  <Notes>63</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x AffirmX Template</vt:lpstr>
      <vt:lpstr>The Integrated Disclosures: Loan Estimate Details!</vt:lpstr>
      <vt:lpstr>About Our Speaker</vt:lpstr>
      <vt:lpstr>This Lecture</vt:lpstr>
      <vt:lpstr>How this is Going to Work</vt:lpstr>
      <vt:lpstr>Pros &amp; Cons</vt:lpstr>
      <vt:lpstr>Outline for This Webinar:</vt:lpstr>
      <vt:lpstr>PowerPoint Presentation</vt:lpstr>
      <vt:lpstr>Handout # 1</vt:lpstr>
      <vt:lpstr>PowerPoint Presentation</vt:lpstr>
      <vt:lpstr>Why Integrated Mortgage Disclosures?</vt:lpstr>
      <vt:lpstr>CFPB Takes Over</vt:lpstr>
      <vt:lpstr>Highlights of the New Forms</vt:lpstr>
      <vt:lpstr>When Is All This Final?</vt:lpstr>
      <vt:lpstr>Can You Use these Forms Prior to 8/1/15?</vt:lpstr>
      <vt:lpstr>Who Is Covered?</vt:lpstr>
      <vt:lpstr>What Does This NOT Apply To?</vt:lpstr>
      <vt:lpstr>Fine Print Warning</vt:lpstr>
      <vt:lpstr>Record Retention</vt:lpstr>
      <vt:lpstr>What if you Sell the Loan?</vt:lpstr>
      <vt:lpstr>Key Resources</vt:lpstr>
      <vt:lpstr>PowerPoint Presentation</vt:lpstr>
      <vt:lpstr>The New Form: Loan Estimate</vt:lpstr>
      <vt:lpstr>Purpose of the Loan Estimate</vt:lpstr>
      <vt:lpstr>General Requirements</vt:lpstr>
      <vt:lpstr>What is an Application?</vt:lpstr>
      <vt:lpstr>When Is It an Application?</vt:lpstr>
      <vt:lpstr>What if you still need more information?</vt:lpstr>
      <vt:lpstr>Revised Loan Estimate</vt:lpstr>
      <vt:lpstr>Loan Estimate: Timing</vt:lpstr>
      <vt:lpstr>What is a Business Day? </vt:lpstr>
      <vt:lpstr>Will this be a Problem?</vt:lpstr>
      <vt:lpstr>In Your Handouts</vt:lpstr>
      <vt:lpstr>What If the Consumer Withdraws?</vt:lpstr>
      <vt:lpstr>Rounding Dollar Amounts</vt:lpstr>
      <vt:lpstr>Estimates on the Estimate</vt:lpstr>
      <vt:lpstr>Completing the Loan Estimate</vt:lpstr>
      <vt:lpstr>Completing the Loan Estimate</vt:lpstr>
      <vt:lpstr>Product Detail</vt:lpstr>
      <vt:lpstr>More Assistance</vt:lpstr>
      <vt:lpstr>Page One</vt:lpstr>
      <vt:lpstr>Page One: Section 1</vt:lpstr>
      <vt:lpstr>Page One: Section 2</vt:lpstr>
      <vt:lpstr>Page One: Section 2 Cont’d.</vt:lpstr>
      <vt:lpstr>Page One: Section 3</vt:lpstr>
      <vt:lpstr>Page One: Section 3 Cont’d.</vt:lpstr>
      <vt:lpstr>Page One: Section 3 Cont’d.</vt:lpstr>
      <vt:lpstr>Page One: Section 3 Cont’d.</vt:lpstr>
      <vt:lpstr>Page One: Section 3 Cont’d.</vt:lpstr>
      <vt:lpstr>Page Two: All About the Costs</vt:lpstr>
      <vt:lpstr>Page Two Cont’d.</vt:lpstr>
      <vt:lpstr>Loan Costs vs. Other Costs</vt:lpstr>
      <vt:lpstr>Page Two: Section 1</vt:lpstr>
      <vt:lpstr>Consumer Shopping for a Service Notes</vt:lpstr>
      <vt:lpstr>Page Two: Section 2</vt:lpstr>
      <vt:lpstr>Timing of Charges</vt:lpstr>
      <vt:lpstr>Page Two: Section 3</vt:lpstr>
      <vt:lpstr>Points to Remember: Calculating Cash to Close</vt:lpstr>
      <vt:lpstr>Page Two: Section 3 Cont’d.</vt:lpstr>
      <vt:lpstr>Page Two: Section 4</vt:lpstr>
      <vt:lpstr>Page Two: Section 5</vt:lpstr>
      <vt:lpstr>The New Tables are NOT always present</vt:lpstr>
      <vt:lpstr>Page 3: Miscellaneous Items</vt:lpstr>
      <vt:lpstr>Page Three: Section 1</vt:lpstr>
      <vt:lpstr>Page Three: Section 2</vt:lpstr>
      <vt:lpstr>What Happened to the APR?</vt:lpstr>
      <vt:lpstr>Page Three: Section 3</vt:lpstr>
      <vt:lpstr>Pg. 3 Section 3 continued</vt:lpstr>
      <vt:lpstr>Page Three: Section 4</vt:lpstr>
      <vt:lpstr>Should I Have the Customer Sign for the Disclosures?</vt:lpstr>
      <vt:lpstr>Can I have Brokers or third-party Provide the Loan Estimate?</vt:lpstr>
      <vt:lpstr>Summary: New Items on Loan Estimator</vt:lpstr>
      <vt:lpstr>How Accurate Is an Estimate?</vt:lpstr>
      <vt:lpstr>Good Faith Standard</vt:lpstr>
      <vt:lpstr>Can creditors charge more than disclosed ?</vt:lpstr>
      <vt:lpstr>Exceptions Without Tolerance Limitations </vt:lpstr>
      <vt:lpstr>10% Cumulative Tolerance</vt:lpstr>
      <vt:lpstr>10% Cumulative Tolerance</vt:lpstr>
      <vt:lpstr>What about Estimates for Charges that don’t happen?</vt:lpstr>
      <vt:lpstr>Zero Tolerances</vt:lpstr>
      <vt:lpstr>What If We Screw Up?</vt:lpstr>
      <vt:lpstr>The “Do Over”</vt:lpstr>
      <vt:lpstr>What Is a Changed Circumstance?</vt:lpstr>
      <vt:lpstr>Timing for a Revised Loan Estimate</vt:lpstr>
      <vt:lpstr>What about Other Estimates?</vt:lpstr>
      <vt:lpstr>Q&amp;A, anyone?</vt:lpstr>
      <vt:lpstr>Q&amp;A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Shelbey Ballantyne</dc:creator>
  <cp:lastModifiedBy>Coppelia Padgett Agle</cp:lastModifiedBy>
  <cp:revision>370</cp:revision>
  <cp:lastPrinted>2015-02-19T15:40:56Z</cp:lastPrinted>
  <dcterms:created xsi:type="dcterms:W3CDTF">2013-12-11T17:30:35Z</dcterms:created>
  <dcterms:modified xsi:type="dcterms:W3CDTF">2015-05-22T17:20:45Z</dcterms:modified>
</cp:coreProperties>
</file>