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9.jpg" ContentType="image/png"/>
  <Override PartName="/ppt/media/image30.jpg" ContentType="image/png"/>
  <Override PartName="/ppt/media/image34.jpg" ContentType="image/png"/>
  <Override PartName="/ppt/media/image35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17"/>
  </p:notesMasterIdLst>
  <p:sldIdLst>
    <p:sldId id="378" r:id="rId2"/>
    <p:sldId id="379" r:id="rId3"/>
    <p:sldId id="265" r:id="rId4"/>
    <p:sldId id="392" r:id="rId5"/>
    <p:sldId id="393" r:id="rId6"/>
    <p:sldId id="394" r:id="rId7"/>
    <p:sldId id="395" r:id="rId8"/>
    <p:sldId id="396" r:id="rId9"/>
    <p:sldId id="397" r:id="rId10"/>
    <p:sldId id="401" r:id="rId11"/>
    <p:sldId id="402" r:id="rId12"/>
    <p:sldId id="398" r:id="rId13"/>
    <p:sldId id="399" r:id="rId14"/>
    <p:sldId id="400" r:id="rId15"/>
    <p:sldId id="40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55"/>
    <a:srgbClr val="D28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7" autoAdjust="0"/>
    <p:restoredTop sz="92117" autoAdjust="0"/>
  </p:normalViewPr>
  <p:slideViewPr>
    <p:cSldViewPr snapToGrid="0" snapToObjects="1">
      <p:cViewPr>
        <p:scale>
          <a:sx n="114" d="100"/>
          <a:sy n="114" d="100"/>
        </p:scale>
        <p:origin x="-1136" y="1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1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4A698-EF88-0047-8F41-7C51B3A035F8}" type="datetimeFigureOut">
              <a:rPr lang="en-US" smtClean="0"/>
              <a:t>10/2/15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F88B-2625-6F4E-AF5E-400373E929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0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67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F88B-2625-6F4E-AF5E-400373E929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0147"/>
            <a:ext cx="7772400" cy="2911553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441700"/>
            <a:ext cx="3728226" cy="194606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839877"/>
            <a:ext cx="9144000" cy="654050"/>
            <a:chOff x="0" y="3101975"/>
            <a:chExt cx="9144000" cy="65405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3101975"/>
              <a:ext cx="9144000" cy="654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3140075"/>
              <a:ext cx="9144000" cy="577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59943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3/19/2014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67" y="4426107"/>
            <a:ext cx="4083239" cy="11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6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4464" y="6356350"/>
            <a:ext cx="30853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Put Presentation Name in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2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79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 userDrawn="1"/>
        </p:nvSpPr>
        <p:spPr bwMode="auto">
          <a:xfrm>
            <a:off x="1363663" y="593248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424927" y="2177313"/>
            <a:ext cx="8229600" cy="128933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630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4464" y="6356350"/>
            <a:ext cx="30853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Put Presentation Name in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9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3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4464" y="6356350"/>
            <a:ext cx="30853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Put Presentation Name in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4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CAAFFD-2E82-FB43-8620-92A58270F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ffirmX_Logo_PMS_Blue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" y="6356350"/>
            <a:ext cx="1607616" cy="34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7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4464" y="6356350"/>
            <a:ext cx="30853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Put Presentation Name in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6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4464" y="6356350"/>
            <a:ext cx="30853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Put Presentation Name in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1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4464" y="6356350"/>
            <a:ext cx="30853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Put Presentation Name in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AFFD-2E82-FB43-8620-92A58270F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2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417638"/>
            <a:ext cx="9144000" cy="544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B82"/>
                </a:solidFill>
                <a:latin typeface="Arial"/>
                <a:cs typeface="Arial"/>
              </a:defRPr>
            </a:lvl1pPr>
          </a:lstStyle>
          <a:p>
            <a:fld id="{03CAAFFD-2E82-FB43-8620-92A58270F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4" y="6292021"/>
            <a:ext cx="1809769" cy="4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0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image" Target="../media/image34.jpg"/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Introducing</a:t>
            </a:r>
            <a:br>
              <a:rPr lang="en-US" dirty="0" smtClean="0"/>
            </a:br>
            <a:r>
              <a:rPr lang="en-US" dirty="0" smtClean="0"/>
              <a:t>AffirmX Lite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169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when you need it.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82361"/>
            <a:ext cx="3215920" cy="414380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baseline="30000" dirty="0"/>
              <a:t>Upload an artifact anytime for review by our team of experts, for those times when you are slammed or for those areas that would benefit from outside review.</a:t>
            </a:r>
            <a:endParaRPr lang="en-US" sz="4400" baseline="30000" dirty="0"/>
          </a:p>
        </p:txBody>
      </p:sp>
      <p:pic>
        <p:nvPicPr>
          <p:cNvPr id="4" name="Picture 3" descr="Bigstock_ 29989009 - Workers At Desks In Busy Creative Off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14" y="1953625"/>
            <a:ext cx="4729974" cy="31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vault.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82361"/>
            <a:ext cx="4018474" cy="4143802"/>
          </a:xfrm>
        </p:spPr>
        <p:txBody>
          <a:bodyPr>
            <a:normAutofit/>
          </a:bodyPr>
          <a:lstStyle/>
          <a:p>
            <a:r>
              <a:rPr lang="en-US" sz="4400" baseline="30000" dirty="0" smtClean="0"/>
              <a:t>What you upload to the secure file vault stays in the file vault. For safe-keeping, and to make sure it’s right where you need it when you need it.</a:t>
            </a:r>
            <a:endParaRPr lang="en-US" sz="4400" baseline="30000" dirty="0"/>
          </a:p>
        </p:txBody>
      </p:sp>
      <p:pic>
        <p:nvPicPr>
          <p:cNvPr id="4" name="Picture 3" descr="screenshot_22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60" y="1982361"/>
            <a:ext cx="4253740" cy="359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9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What’s </a:t>
            </a:r>
            <a:r>
              <a:rPr lang="en-US" dirty="0" smtClean="0"/>
              <a:t>Up.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3" y="1832028"/>
            <a:ext cx="3569918" cy="41438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4400" baseline="30000" dirty="0"/>
              <a:t>Alerts keep you up to speed on new developments in </a:t>
            </a:r>
            <a:r>
              <a:rPr lang="en-US" sz="4400" baseline="30000" dirty="0" smtClean="0"/>
              <a:t>regulatory </a:t>
            </a:r>
            <a:r>
              <a:rPr lang="en-US" sz="4400" baseline="30000" dirty="0"/>
              <a:t>compliance </a:t>
            </a:r>
            <a:r>
              <a:rPr lang="en-US" sz="4400" baseline="30000" dirty="0" smtClean="0"/>
              <a:t>in plain English.</a:t>
            </a:r>
            <a:endParaRPr lang="en-US" sz="4400" baseline="30000" dirty="0"/>
          </a:p>
        </p:txBody>
      </p:sp>
      <p:pic>
        <p:nvPicPr>
          <p:cNvPr id="5" name="Picture 4" descr="screenshot_22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1" y="1832027"/>
            <a:ext cx="4257822" cy="2577103"/>
          </a:xfrm>
          <a:prstGeom prst="rect">
            <a:avLst/>
          </a:prstGeom>
        </p:spPr>
      </p:pic>
      <p:pic>
        <p:nvPicPr>
          <p:cNvPr id="8" name="Picture 7" descr="screenshot_22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35" y="2760388"/>
            <a:ext cx="3203406" cy="204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shot_22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7" y="3378143"/>
            <a:ext cx="2885785" cy="174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shot_22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2" y="3798869"/>
            <a:ext cx="2955926" cy="182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other services right through the platform.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30" y="1982361"/>
            <a:ext cx="3215920" cy="414380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baseline="30000" dirty="0"/>
              <a:t>Reduced rates on those audits where independence is needed, such as the annual BSA audit, ACH audit, SAFE Act audit, </a:t>
            </a:r>
            <a:r>
              <a:rPr lang="en-US" sz="4400" baseline="30000" dirty="0" smtClean="0"/>
              <a:t>website review, vendor management, IT management, policy management and more.</a:t>
            </a:r>
          </a:p>
          <a:p>
            <a:pPr>
              <a:lnSpc>
                <a:spcPct val="120000"/>
              </a:lnSpc>
            </a:pPr>
            <a:r>
              <a:rPr lang="en-US" sz="4400" baseline="30000" dirty="0" smtClean="0"/>
              <a:t>Access these services quickly and convenient right through the platform.</a:t>
            </a:r>
            <a:endParaRPr lang="en-US" sz="4400" baseline="30000" dirty="0"/>
          </a:p>
        </p:txBody>
      </p:sp>
      <p:pic>
        <p:nvPicPr>
          <p:cNvPr id="5" name="Picture 4" descr="F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2" y="1565586"/>
            <a:ext cx="1532274" cy="196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30" y="1302074"/>
            <a:ext cx="1665525" cy="215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B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21" y="2415661"/>
            <a:ext cx="1911373" cy="247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R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39" y="1197589"/>
            <a:ext cx="1850661" cy="243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ER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92" y="3424153"/>
            <a:ext cx="1824302" cy="240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Loan Review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4" y="2396763"/>
            <a:ext cx="1955796" cy="247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AF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90" y="3920618"/>
            <a:ext cx="2243340" cy="293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Websit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57" y="3920618"/>
            <a:ext cx="2485971" cy="319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Websit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04" y="5016775"/>
            <a:ext cx="2485971" cy="319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53292" y="5692544"/>
            <a:ext cx="22839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2"/>
                </a:solidFill>
                <a:latin typeface="Helvetica Neue"/>
              </a:rPr>
              <a:t>Vendor Management</a:t>
            </a:r>
            <a:endParaRPr lang="en-US" sz="1600" b="1" cap="small" dirty="0">
              <a:solidFill>
                <a:schemeClr val="bg2"/>
              </a:solidFill>
              <a:latin typeface="Helvetica Neue"/>
            </a:endParaRPr>
          </a:p>
        </p:txBody>
      </p:sp>
      <p:pic>
        <p:nvPicPr>
          <p:cNvPr id="21" name="Picture 20" descr="Websit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99" y="4888791"/>
            <a:ext cx="2485971" cy="319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668770" y="5576797"/>
            <a:ext cx="22839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cap="small" dirty="0" smtClean="0">
                <a:solidFill>
                  <a:schemeClr val="bg2"/>
                </a:solidFill>
                <a:latin typeface="Helvetica Neue"/>
              </a:rPr>
              <a:t>IT Management</a:t>
            </a:r>
            <a:endParaRPr lang="en-US" sz="1600" b="1" cap="small" dirty="0">
              <a:solidFill>
                <a:schemeClr val="bg2"/>
              </a:solidFill>
              <a:latin typeface="Helvetica Neue"/>
            </a:endParaRPr>
          </a:p>
        </p:txBody>
      </p:sp>
      <p:pic>
        <p:nvPicPr>
          <p:cNvPr id="22" name="Picture 21" descr="Websit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31" y="5134635"/>
            <a:ext cx="2678267" cy="344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998970" y="5890693"/>
            <a:ext cx="22839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cap="small" dirty="0" smtClean="0">
                <a:solidFill>
                  <a:schemeClr val="bg2"/>
                </a:solidFill>
                <a:latin typeface="Helvetica Neue"/>
              </a:rPr>
              <a:t>Policy Management</a:t>
            </a:r>
            <a:endParaRPr lang="en-US" sz="1600" b="1" cap="small" dirty="0">
              <a:solidFill>
                <a:schemeClr val="bg2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717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 engine.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2" y="1832028"/>
            <a:ext cx="3957909" cy="4143802"/>
          </a:xfrm>
        </p:spPr>
        <p:txBody>
          <a:bodyPr>
            <a:normAutofit/>
          </a:bodyPr>
          <a:lstStyle/>
          <a:p>
            <a:r>
              <a:rPr lang="en-US" sz="4400" baseline="30000" dirty="0" smtClean="0"/>
              <a:t>Generates </a:t>
            </a:r>
            <a:r>
              <a:rPr lang="en-US" sz="4400" baseline="30000" dirty="0" smtClean="0"/>
              <a:t>a summary </a:t>
            </a:r>
            <a:r>
              <a:rPr lang="en-US" sz="4400" baseline="30000" dirty="0"/>
              <a:t>and </a:t>
            </a:r>
            <a:r>
              <a:rPr lang="en-US" sz="4400" baseline="30000" dirty="0" err="1"/>
              <a:t>workpapers</a:t>
            </a:r>
            <a:r>
              <a:rPr lang="en-US" sz="4400" baseline="30000" dirty="0"/>
              <a:t> for compliance committee meetings, board meetings, and regulatory examinations.</a:t>
            </a:r>
          </a:p>
        </p:txBody>
      </p:sp>
      <p:pic>
        <p:nvPicPr>
          <p:cNvPr id="4" name="Picture 3" descr="work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16" y="2841185"/>
            <a:ext cx="3396953" cy="26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work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3" y="2447725"/>
            <a:ext cx="3396953" cy="26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work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5" y="1917579"/>
            <a:ext cx="3396953" cy="26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shot_22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5" y="1720315"/>
            <a:ext cx="2737844" cy="342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1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Learn more.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669" y="1832028"/>
            <a:ext cx="3957909" cy="41438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aseline="30000" dirty="0"/>
              <a:t>Contact us for asset-based pricing information on AffirmX Lite (in many cases, it’s </a:t>
            </a:r>
            <a:r>
              <a:rPr lang="en-US" i="1" baseline="30000" dirty="0"/>
              <a:t>free</a:t>
            </a:r>
            <a:r>
              <a:rPr lang="en-US" baseline="30000" dirty="0"/>
              <a:t>)</a:t>
            </a:r>
            <a:r>
              <a:rPr lang="en-US" baseline="30000" dirty="0" smtClean="0"/>
              <a:t>.</a:t>
            </a:r>
            <a:endParaRPr lang="en-US" baseline="30000" dirty="0"/>
          </a:p>
          <a:p>
            <a:pPr>
              <a:spcBef>
                <a:spcPts val="0"/>
              </a:spcBef>
            </a:pPr>
            <a:r>
              <a:rPr lang="en-US" baseline="30000" dirty="0"/>
              <a:t>League contact person, email address, phone </a:t>
            </a:r>
            <a:r>
              <a:rPr lang="en-US" baseline="30000" dirty="0" smtClean="0"/>
              <a:t>number</a:t>
            </a:r>
            <a:endParaRPr lang="en-US" baseline="30000" dirty="0"/>
          </a:p>
          <a:p>
            <a:pPr>
              <a:spcBef>
                <a:spcPts val="0"/>
              </a:spcBef>
            </a:pPr>
            <a:r>
              <a:rPr lang="en-US" baseline="30000" dirty="0"/>
              <a:t>AffirmX, </a:t>
            </a:r>
            <a:r>
              <a:rPr lang="en-US" baseline="30000" dirty="0" err="1"/>
              <a:t>info@affirmx.com</a:t>
            </a:r>
            <a:r>
              <a:rPr lang="en-US" baseline="30000" dirty="0"/>
              <a:t>, 1-888-972-3624</a:t>
            </a:r>
            <a:endParaRPr lang="en-US" baseline="30000" dirty="0"/>
          </a:p>
        </p:txBody>
      </p:sp>
      <p:pic>
        <p:nvPicPr>
          <p:cNvPr id="8" name="Picture 7" descr="WomanWithMoni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46" y="1516269"/>
            <a:ext cx="4237770" cy="33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AffirmX 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1" y="1786957"/>
            <a:ext cx="4276605" cy="4192739"/>
          </a:xfrm>
        </p:spPr>
        <p:txBody>
          <a:bodyPr>
            <a:noAutofit/>
          </a:bodyPr>
          <a:lstStyle/>
          <a:p>
            <a:r>
              <a:rPr lang="en-US" sz="2000" dirty="0"/>
              <a:t>The AffirmX Risk Intel Center platform is the most widely used, independently monitored </a:t>
            </a:r>
            <a:r>
              <a:rPr lang="en-US" sz="2000" dirty="0" smtClean="0"/>
              <a:t>compliance solution </a:t>
            </a:r>
            <a:r>
              <a:rPr lang="en-US" sz="2000" dirty="0"/>
              <a:t>in the country.</a:t>
            </a:r>
          </a:p>
          <a:p>
            <a:r>
              <a:rPr lang="en-US" sz="2000" dirty="0"/>
              <a:t>For do-it-yourselfers, AffirmX is pleased to introduce AffirmX Lite, an entry-level version of the full-fledged solution that can grow with </a:t>
            </a:r>
            <a:r>
              <a:rPr lang="en-US" sz="2000" dirty="0" smtClean="0"/>
              <a:t>you.</a:t>
            </a:r>
            <a:endParaRPr lang="en-US" sz="2000" dirty="0"/>
          </a:p>
        </p:txBody>
      </p:sp>
      <p:pic>
        <p:nvPicPr>
          <p:cNvPr id="5" name="Picture 4" descr="WomanWithMoni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36" y="1417638"/>
            <a:ext cx="4237770" cy="33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1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Easy, quick set up.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12"/>
            <a:ext cx="3957909" cy="4393051"/>
          </a:xfrm>
        </p:spPr>
        <p:txBody>
          <a:bodyPr>
            <a:normAutofit/>
          </a:bodyPr>
          <a:lstStyle/>
          <a:p>
            <a:r>
              <a:rPr lang="en-US" sz="4400" baseline="30000" dirty="0"/>
              <a:t>Set up in 10 minutes of your time. We take care of the rest. </a:t>
            </a:r>
            <a:r>
              <a:rPr lang="en-US" sz="4400" baseline="30000" dirty="0" smtClean="0"/>
              <a:t>All it takes to get </a:t>
            </a:r>
            <a:r>
              <a:rPr lang="en-US" sz="4400" baseline="30000" dirty="0" smtClean="0"/>
              <a:t>started is a phone call.</a:t>
            </a:r>
            <a:endParaRPr lang="en-US" sz="4400" dirty="0"/>
          </a:p>
        </p:txBody>
      </p:sp>
      <p:pic>
        <p:nvPicPr>
          <p:cNvPr id="4" name="Picture 3" descr="bigstock-young-businessman-yells-becaus-459229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87" y="1733112"/>
            <a:ext cx="4350357" cy="3069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16430958">
            <a:off x="4772066" y="1334824"/>
            <a:ext cx="3949902" cy="39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Seamless portability.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891" y="1982361"/>
            <a:ext cx="3957909" cy="41438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baseline="30000" dirty="0"/>
              <a:t>Log-in via any device, from your desktop computer to your tablet to your smart </a:t>
            </a:r>
            <a:r>
              <a:rPr lang="en-US" sz="4400" baseline="30000" dirty="0" smtClean="0"/>
              <a:t>phone to keep up to date on everything compliance-related.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48" y="1982361"/>
            <a:ext cx="4285623" cy="26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Educational videos.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2361"/>
            <a:ext cx="3957909" cy="4143802"/>
          </a:xfrm>
        </p:spPr>
        <p:txBody>
          <a:bodyPr>
            <a:noAutofit/>
          </a:bodyPr>
          <a:lstStyle/>
          <a:p>
            <a:r>
              <a:rPr lang="en-US" sz="3600" baseline="30000" dirty="0" smtClean="0"/>
              <a:t>Access </a:t>
            </a:r>
            <a:r>
              <a:rPr lang="en-US" sz="3600" baseline="30000" dirty="0"/>
              <a:t>to </a:t>
            </a:r>
            <a:r>
              <a:rPr lang="en-US" sz="3600" baseline="30000" dirty="0" smtClean="0"/>
              <a:t>educational </a:t>
            </a:r>
            <a:r>
              <a:rPr lang="en-US" sz="3600" baseline="30000" dirty="0"/>
              <a:t>videos </a:t>
            </a:r>
            <a:r>
              <a:rPr lang="en-US" sz="3600" baseline="30000" dirty="0" smtClean="0"/>
              <a:t>to guide your </a:t>
            </a:r>
            <a:r>
              <a:rPr lang="en-US" sz="3600" baseline="30000" dirty="0"/>
              <a:t>regulatory change management. In plain </a:t>
            </a:r>
            <a:r>
              <a:rPr lang="en-US" sz="3600" baseline="30000" dirty="0" smtClean="0"/>
              <a:t>English, and typically </a:t>
            </a:r>
            <a:r>
              <a:rPr lang="en-US" sz="3600" baseline="30000" dirty="0"/>
              <a:t>in easy-to-swallow 3-5 minute chunks.</a:t>
            </a:r>
            <a:endParaRPr lang="en-US" sz="3600" dirty="0"/>
          </a:p>
        </p:txBody>
      </p:sp>
      <p:pic>
        <p:nvPicPr>
          <p:cNvPr id="4" name="Picture 3" descr="screenshot_22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96" y="1772188"/>
            <a:ext cx="3243303" cy="3578594"/>
          </a:xfrm>
          <a:prstGeom prst="rect">
            <a:avLst/>
          </a:prstGeom>
        </p:spPr>
      </p:pic>
      <p:pic>
        <p:nvPicPr>
          <p:cNvPr id="5" name="Picture 4" descr="screenshot_22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06" y="3254853"/>
            <a:ext cx="3495704" cy="311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8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Distributes workload to lessen impact on resources.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2" y="1832028"/>
            <a:ext cx="3957909" cy="414380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baseline="30000" dirty="0"/>
              <a:t>Distributes your compliance reviews </a:t>
            </a:r>
            <a:r>
              <a:rPr lang="en-US" sz="4400" baseline="30000" dirty="0" smtClean="0"/>
              <a:t>throughout </a:t>
            </a:r>
            <a:r>
              <a:rPr lang="en-US" sz="4400" baseline="30000" dirty="0"/>
              <a:t>the year. Allows you to easily </a:t>
            </a:r>
            <a:r>
              <a:rPr lang="en-US" sz="4400" baseline="30000" dirty="0" smtClean="0"/>
              <a:t>customize your compliance review schedule to </a:t>
            </a:r>
            <a:r>
              <a:rPr lang="en-US" sz="4400" baseline="30000" dirty="0"/>
              <a:t>meet the needs of your financial institution</a:t>
            </a:r>
            <a:r>
              <a:rPr lang="en-US" sz="4400" baseline="30000" dirty="0" smtClean="0"/>
              <a:t>.</a:t>
            </a:r>
            <a:endParaRPr lang="en-US" sz="4400" dirty="0"/>
          </a:p>
        </p:txBody>
      </p:sp>
      <p:pic>
        <p:nvPicPr>
          <p:cNvPr id="5" name="Picture 4" descr="Master (0;01;05;07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7" y="1832028"/>
            <a:ext cx="4659682" cy="262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4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scoring available.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82361"/>
            <a:ext cx="3352492" cy="4143802"/>
          </a:xfrm>
        </p:spPr>
        <p:txBody>
          <a:bodyPr>
            <a:normAutofit/>
          </a:bodyPr>
          <a:lstStyle/>
          <a:p>
            <a:r>
              <a:rPr lang="en-US" sz="4400" baseline="30000" dirty="0" smtClean="0"/>
              <a:t>Don’t </a:t>
            </a:r>
            <a:r>
              <a:rPr lang="en-US" sz="4400" baseline="30000" dirty="0" smtClean="0"/>
              <a:t>guess what your risk is. See what our </a:t>
            </a:r>
            <a:r>
              <a:rPr lang="en-US" sz="4400" baseline="30000" dirty="0"/>
              <a:t>patented risk-based </a:t>
            </a:r>
            <a:r>
              <a:rPr lang="en-US" sz="4400" baseline="30000" dirty="0" smtClean="0"/>
              <a:t>engine indicates.</a:t>
            </a:r>
            <a:endParaRPr lang="en-US" sz="4400" baseline="30000" dirty="0"/>
          </a:p>
        </p:txBody>
      </p:sp>
      <p:pic>
        <p:nvPicPr>
          <p:cNvPr id="5" name="Picture 4" descr="screenshot_2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87" y="1863870"/>
            <a:ext cx="4906086" cy="26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Keeps you on schedule.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2" y="1832028"/>
            <a:ext cx="3957909" cy="4143802"/>
          </a:xfrm>
        </p:spPr>
        <p:txBody>
          <a:bodyPr>
            <a:normAutofit/>
          </a:bodyPr>
          <a:lstStyle/>
          <a:p>
            <a:r>
              <a:rPr lang="en-US" sz="4400" baseline="30000" dirty="0" smtClean="0"/>
              <a:t>Sends you notifications when </a:t>
            </a:r>
            <a:r>
              <a:rPr lang="en-US" sz="4400" baseline="30000" dirty="0"/>
              <a:t>it is time to review your next compliance artifact.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1494" y="1698347"/>
            <a:ext cx="4668354" cy="3171223"/>
            <a:chOff x="221494" y="1698347"/>
            <a:chExt cx="4668354" cy="3171223"/>
          </a:xfrm>
        </p:grpSpPr>
        <p:pic>
          <p:nvPicPr>
            <p:cNvPr id="4" name="Picture 3" descr="screenshot_220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474"/>
            <a:stretch/>
          </p:blipFill>
          <p:spPr>
            <a:xfrm>
              <a:off x="221494" y="1698347"/>
              <a:ext cx="4668354" cy="1133343"/>
            </a:xfrm>
            <a:prstGeom prst="rect">
              <a:avLst/>
            </a:prstGeom>
          </p:spPr>
        </p:pic>
        <p:pic>
          <p:nvPicPr>
            <p:cNvPr id="6" name="Picture 5" descr="screenshot_220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84" b="1"/>
            <a:stretch/>
          </p:blipFill>
          <p:spPr>
            <a:xfrm>
              <a:off x="221494" y="2831690"/>
              <a:ext cx="4668354" cy="2037880"/>
            </a:xfrm>
            <a:prstGeom prst="rect">
              <a:avLst/>
            </a:prstGeom>
          </p:spPr>
        </p:pic>
        <p:pic>
          <p:nvPicPr>
            <p:cNvPr id="7" name="Picture 6" descr="screenshot_2206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" b="6275"/>
            <a:stretch/>
          </p:blipFill>
          <p:spPr>
            <a:xfrm>
              <a:off x="2847302" y="2894061"/>
              <a:ext cx="961349" cy="1547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2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gateway.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82361"/>
            <a:ext cx="3215920" cy="4143802"/>
          </a:xfrm>
        </p:spPr>
        <p:txBody>
          <a:bodyPr>
            <a:normAutofit/>
          </a:bodyPr>
          <a:lstStyle/>
          <a:p>
            <a:r>
              <a:rPr lang="en-US" sz="4400" baseline="30000" dirty="0"/>
              <a:t>Provides you with a list of available tools and resources to help you conduct each review</a:t>
            </a:r>
          </a:p>
        </p:txBody>
      </p:sp>
      <p:pic>
        <p:nvPicPr>
          <p:cNvPr id="4" name="Picture 3" descr="screenshot_22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7" y="975456"/>
            <a:ext cx="2707906" cy="201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shot_22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29" y="1565651"/>
            <a:ext cx="2399664" cy="207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shot_22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7" y="2229503"/>
            <a:ext cx="2501893" cy="198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shot_22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1" y="2887295"/>
            <a:ext cx="2519856" cy="185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shot_221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57659" b="56429"/>
          <a:stretch/>
        </p:blipFill>
        <p:spPr>
          <a:xfrm>
            <a:off x="6194665" y="3130667"/>
            <a:ext cx="2949335" cy="187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shot_221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21" y="4014599"/>
            <a:ext cx="2790734" cy="189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shot_221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80" y="4367041"/>
            <a:ext cx="2905460" cy="156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shot_221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39" y="4880713"/>
            <a:ext cx="2850282" cy="183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9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x AffirmX Template">
  <a:themeElements>
    <a:clrScheme name="Custom 2">
      <a:dk1>
        <a:sysClr val="windowText" lastClr="000000"/>
      </a:dk1>
      <a:lt1>
        <a:sysClr val="window" lastClr="FFFFFF"/>
      </a:lt1>
      <a:dk2>
        <a:srgbClr val="005B82"/>
      </a:dk2>
      <a:lt2>
        <a:srgbClr val="7AB800"/>
      </a:lt2>
      <a:accent1>
        <a:srgbClr val="FF7E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5479</TotalTime>
  <Words>482</Words>
  <Application>Microsoft Macintosh PowerPoint</Application>
  <PresentationFormat>On-screen Show (4:3)</PresentationFormat>
  <Paragraphs>50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x AffirmX Template</vt:lpstr>
      <vt:lpstr>Introducing AffirmX Lite</vt:lpstr>
      <vt:lpstr>Introducing AffirmX Lite</vt:lpstr>
      <vt:lpstr>Easy, quick set up.</vt:lpstr>
      <vt:lpstr>Seamless portability.</vt:lpstr>
      <vt:lpstr>Educational videos.</vt:lpstr>
      <vt:lpstr>Distributes workload to lessen impact on resources.</vt:lpstr>
      <vt:lpstr>Risk scoring available.</vt:lpstr>
      <vt:lpstr>Keeps you on schedule.</vt:lpstr>
      <vt:lpstr>Your gateway.</vt:lpstr>
      <vt:lpstr>Help when you need it.</vt:lpstr>
      <vt:lpstr>File vault.</vt:lpstr>
      <vt:lpstr>Know What’s Up.</vt:lpstr>
      <vt:lpstr>Access to other services right through the platform.</vt:lpstr>
      <vt:lpstr>Report engine.</vt:lpstr>
      <vt:lpstr>Learn more.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Shelbey Ballantyne</dc:creator>
  <cp:lastModifiedBy>Dennis Agle</cp:lastModifiedBy>
  <cp:revision>355</cp:revision>
  <cp:lastPrinted>2015-02-19T15:40:56Z</cp:lastPrinted>
  <dcterms:created xsi:type="dcterms:W3CDTF">2013-12-11T17:30:35Z</dcterms:created>
  <dcterms:modified xsi:type="dcterms:W3CDTF">2015-10-02T20:45:53Z</dcterms:modified>
</cp:coreProperties>
</file>